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01"/>
  </p:notesMasterIdLst>
  <p:handoutMasterIdLst>
    <p:handoutMasterId r:id="rId102"/>
  </p:handoutMasterIdLst>
  <p:sldIdLst>
    <p:sldId id="577" r:id="rId2"/>
    <p:sldId id="580" r:id="rId3"/>
    <p:sldId id="731" r:id="rId4"/>
    <p:sldId id="733" r:id="rId5"/>
    <p:sldId id="670" r:id="rId6"/>
    <p:sldId id="749" r:id="rId7"/>
    <p:sldId id="581" r:id="rId8"/>
    <p:sldId id="645" r:id="rId9"/>
    <p:sldId id="750" r:id="rId10"/>
    <p:sldId id="730" r:id="rId11"/>
    <p:sldId id="587" r:id="rId12"/>
    <p:sldId id="588" r:id="rId13"/>
    <p:sldId id="589" r:id="rId14"/>
    <p:sldId id="590" r:id="rId15"/>
    <p:sldId id="720" r:id="rId16"/>
    <p:sldId id="591" r:id="rId17"/>
    <p:sldId id="604" r:id="rId18"/>
    <p:sldId id="699" r:id="rId19"/>
    <p:sldId id="700" r:id="rId20"/>
    <p:sldId id="701" r:id="rId21"/>
    <p:sldId id="702" r:id="rId22"/>
    <p:sldId id="751" r:id="rId23"/>
    <p:sldId id="593" r:id="rId24"/>
    <p:sldId id="592" r:id="rId25"/>
    <p:sldId id="594" r:id="rId26"/>
    <p:sldId id="595" r:id="rId27"/>
    <p:sldId id="596" r:id="rId28"/>
    <p:sldId id="597" r:id="rId29"/>
    <p:sldId id="763" r:id="rId30"/>
    <p:sldId id="599" r:id="rId31"/>
    <p:sldId id="600" r:id="rId32"/>
    <p:sldId id="752" r:id="rId33"/>
    <p:sldId id="678" r:id="rId34"/>
    <p:sldId id="753" r:id="rId35"/>
    <p:sldId id="703" r:id="rId36"/>
    <p:sldId id="704" r:id="rId37"/>
    <p:sldId id="764" r:id="rId38"/>
    <p:sldId id="706" r:id="rId39"/>
    <p:sldId id="754" r:id="rId40"/>
    <p:sldId id="643" r:id="rId41"/>
    <p:sldId id="644" r:id="rId42"/>
    <p:sldId id="755" r:id="rId43"/>
    <p:sldId id="642" r:id="rId44"/>
    <p:sldId id="638" r:id="rId45"/>
    <p:sldId id="639" r:id="rId46"/>
    <p:sldId id="640" r:id="rId47"/>
    <p:sldId id="641" r:id="rId48"/>
    <p:sldId id="756" r:id="rId49"/>
    <p:sldId id="647" r:id="rId50"/>
    <p:sldId id="649" r:id="rId51"/>
    <p:sldId id="651" r:id="rId52"/>
    <p:sldId id="652" r:id="rId53"/>
    <p:sldId id="653" r:id="rId54"/>
    <p:sldId id="757" r:id="rId55"/>
    <p:sldId id="658" r:id="rId56"/>
    <p:sldId id="659" r:id="rId57"/>
    <p:sldId id="660" r:id="rId58"/>
    <p:sldId id="661" r:id="rId59"/>
    <p:sldId id="662" r:id="rId60"/>
    <p:sldId id="732" r:id="rId61"/>
    <p:sldId id="758" r:id="rId62"/>
    <p:sldId id="716" r:id="rId63"/>
    <p:sldId id="717" r:id="rId64"/>
    <p:sldId id="759" r:id="rId65"/>
    <p:sldId id="671" r:id="rId66"/>
    <p:sldId id="672" r:id="rId67"/>
    <p:sldId id="679" r:id="rId68"/>
    <p:sldId id="680" r:id="rId69"/>
    <p:sldId id="682" r:id="rId70"/>
    <p:sldId id="681" r:id="rId71"/>
    <p:sldId id="683" r:id="rId72"/>
    <p:sldId id="684" r:id="rId73"/>
    <p:sldId id="685" r:id="rId74"/>
    <p:sldId id="686" r:id="rId75"/>
    <p:sldId id="760" r:id="rId76"/>
    <p:sldId id="688" r:id="rId77"/>
    <p:sldId id="762" r:id="rId78"/>
    <p:sldId id="689" r:id="rId79"/>
    <p:sldId id="691" r:id="rId80"/>
    <p:sldId id="690" r:id="rId81"/>
    <p:sldId id="692" r:id="rId82"/>
    <p:sldId id="693" r:id="rId83"/>
    <p:sldId id="694" r:id="rId84"/>
    <p:sldId id="695" r:id="rId85"/>
    <p:sldId id="667" r:id="rId86"/>
    <p:sldId id="718" r:id="rId87"/>
    <p:sldId id="721" r:id="rId88"/>
    <p:sldId id="674" r:id="rId89"/>
    <p:sldId id="723" r:id="rId90"/>
    <p:sldId id="729" r:id="rId91"/>
    <p:sldId id="726" r:id="rId92"/>
    <p:sldId id="727" r:id="rId93"/>
    <p:sldId id="728" r:id="rId94"/>
    <p:sldId id="725" r:id="rId95"/>
    <p:sldId id="668" r:id="rId96"/>
    <p:sldId id="707" r:id="rId97"/>
    <p:sldId id="708" r:id="rId98"/>
    <p:sldId id="709" r:id="rId99"/>
    <p:sldId id="761" r:id="rId100"/>
  </p:sldIdLst>
  <p:sldSz cx="12190413" cy="6858000"/>
  <p:notesSz cx="6858000" cy="9144000"/>
  <p:embeddedFontLst>
    <p:embeddedFont>
      <p:font typeface="Bebas Neue" panose="020B0506020202020201" pitchFamily="34" charset="0"/>
      <p:regular r:id="rId103"/>
    </p:embeddedFont>
    <p:embeddedFont>
      <p:font typeface="Calibri" panose="020F0502020204030204" pitchFamily="34" charset="0"/>
      <p:regular r:id="rId104"/>
      <p:bold r:id="rId105"/>
      <p:italic r:id="rId106"/>
      <p:boldItalic r:id="rId107"/>
    </p:embeddedFont>
    <p:embeddedFont>
      <p:font typeface="Calibri Light" panose="020F0302020204030204" pitchFamily="34" charset="0"/>
      <p:regular r:id="rId108"/>
      <p:italic r:id="rId10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73">
          <p15:clr>
            <a:srgbClr val="A4A3A4"/>
          </p15:clr>
        </p15:guide>
        <p15:guide id="2" orient="horz" pos="956">
          <p15:clr>
            <a:srgbClr val="A4A3A4"/>
          </p15:clr>
        </p15:guide>
        <p15:guide id="3" orient="horz" pos="3664">
          <p15:clr>
            <a:srgbClr val="A4A3A4"/>
          </p15:clr>
        </p15:guide>
        <p15:guide id="4" pos="340">
          <p15:clr>
            <a:srgbClr val="A4A3A4"/>
          </p15:clr>
        </p15:guide>
        <p15:guide id="5" pos="3840">
          <p15:clr>
            <a:srgbClr val="A4A3A4"/>
          </p15:clr>
        </p15:guide>
        <p15:guide id="6" pos="7338">
          <p15:clr>
            <a:srgbClr val="A4A3A4"/>
          </p15:clr>
        </p15:guide>
        <p15:guide id="7" orient="horz">
          <p15:clr>
            <a:srgbClr val="A4A3A4"/>
          </p15:clr>
        </p15:guide>
        <p15:guide id="8">
          <p15:clr>
            <a:srgbClr val="A4A3A4"/>
          </p15:clr>
        </p15:guide>
      </p15:sldGuideLst>
    </p:ext>
    <p:ext uri="{2D200454-40CA-4A62-9FC3-DE9A4176ACB9}">
      <p15:notesGuideLst xmlns=""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F7F7F"/>
    <a:srgbClr val="262626"/>
    <a:srgbClr val="D9D9D9"/>
    <a:srgbClr val="B2B2B2"/>
    <a:srgbClr val="F61A49"/>
    <a:srgbClr val="A6A6A6"/>
    <a:srgbClr val="FFFFFF"/>
    <a:srgbClr val="EAEAE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972" autoAdjust="0"/>
    <p:restoredTop sz="98113" autoAdjust="0"/>
  </p:normalViewPr>
  <p:slideViewPr>
    <p:cSldViewPr snapToGrid="0" snapToObjects="1" showGuides="1">
      <p:cViewPr varScale="1">
        <p:scale>
          <a:sx n="129" d="100"/>
          <a:sy n="129" d="100"/>
        </p:scale>
        <p:origin x="-108" y="-144"/>
      </p:cViewPr>
      <p:guideLst>
        <p:guide orient="horz"/>
        <p:guide/>
      </p:guideLst>
    </p:cSldViewPr>
  </p:slideViewPr>
  <p:outlineViewPr>
    <p:cViewPr>
      <p:scale>
        <a:sx n="33" d="100"/>
        <a:sy n="33" d="100"/>
      </p:scale>
      <p:origin x="0" y="0"/>
    </p:cViewPr>
  </p:outlineViewPr>
  <p:notesTextViewPr>
    <p:cViewPr>
      <p:scale>
        <a:sx n="1" d="1"/>
        <a:sy n="1" d="1"/>
      </p:scale>
      <p:origin x="0" y="0"/>
    </p:cViewPr>
  </p:notesTextViewPr>
  <p:sorterViewPr>
    <p:cViewPr>
      <p:scale>
        <a:sx n="140" d="100"/>
        <a:sy n="140" d="100"/>
      </p:scale>
      <p:origin x="0" y="22710"/>
    </p:cViewPr>
  </p:sorterViewPr>
  <p:notesViewPr>
    <p:cSldViewPr snapToGrid="0" snapToObjects="1" showGuides="1">
      <p:cViewPr varScale="1">
        <p:scale>
          <a:sx n="83" d="100"/>
          <a:sy n="83" d="100"/>
        </p:scale>
        <p:origin x="-3828" y="-78"/>
      </p:cViewPr>
      <p:guideLst>
        <p:guide orient="horz" pos="2880"/>
        <p:guide pos="2160"/>
      </p:guideLst>
    </p:cSldViewPr>
  </p:notesViewPr>
  <p:gridSpacing cx="36004" cy="36004"/>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07" Type="http://schemas.openxmlformats.org/officeDocument/2006/relationships/font" Target="fonts/font5.fntdata"/><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handoutMaster" Target="handoutMasters/handoutMaster1.xml"/><Relationship Id="rId110"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font" Target="fonts/font3.fntdata"/><Relationship Id="rId113" Type="http://schemas.openxmlformats.org/officeDocument/2006/relationships/tableStyles" Target="tableStyles.xml"/><Relationship Id="rId118" Type="http://schemas.microsoft.com/office/2015/10/relationships/revisionInfo" Target="revisionInfo.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font" Target="fonts/font1.fntdata"/><Relationship Id="rId108" Type="http://schemas.openxmlformats.org/officeDocument/2006/relationships/font" Target="fonts/font6.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font" Target="fonts/font4.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font" Target="fonts/font7.fntdata"/><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font" Target="fonts/font2.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Arbeitsblatt1.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Arbeitsblatt2.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Arbeitsblatt3.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33799524273526971"/>
          <c:y val="0"/>
          <c:w val="0.66200475726473029"/>
          <c:h val="1"/>
        </c:manualLayout>
      </c:layout>
      <c:barChart>
        <c:barDir val="bar"/>
        <c:grouping val="stacked"/>
        <c:varyColors val="0"/>
        <c:ser>
          <c:idx val="0"/>
          <c:order val="0"/>
          <c:tx>
            <c:strRef>
              <c:f>Tabelle1!$B$1</c:f>
              <c:strCache>
                <c:ptCount val="1"/>
                <c:pt idx="0">
                  <c:v>Description 1</c:v>
                </c:pt>
              </c:strCache>
            </c:strRef>
          </c:tx>
          <c:spPr>
            <a:solidFill>
              <a:schemeClr val="bg1">
                <a:lumMod val="65000"/>
              </a:schemeClr>
            </a:solidFill>
          </c:spPr>
          <c:invertIfNegative val="0"/>
          <c:dPt>
            <c:idx val="0"/>
            <c:invertIfNegative val="0"/>
            <c:bubble3D val="0"/>
            <c:spPr>
              <a:solidFill>
                <a:schemeClr val="accent1"/>
              </a:solidFill>
            </c:spPr>
            <c:extLst xmlns:c16r2="http://schemas.microsoft.com/office/drawing/2015/06/chart">
              <c:ext xmlns:c16="http://schemas.microsoft.com/office/drawing/2014/chart" uri="{C3380CC4-5D6E-409C-BE32-E72D297353CC}">
                <c16:uniqueId val="{00000001-3E5D-461B-9B5C-E4627F91EF39}"/>
              </c:ext>
            </c:extLst>
          </c:dPt>
          <c:dPt>
            <c:idx val="1"/>
            <c:invertIfNegative val="0"/>
            <c:bubble3D val="0"/>
            <c:spPr>
              <a:solidFill>
                <a:schemeClr val="tx2"/>
              </a:solidFill>
            </c:spPr>
            <c:extLst xmlns:c16r2="http://schemas.microsoft.com/office/drawing/2015/06/chart">
              <c:ext xmlns:c16="http://schemas.microsoft.com/office/drawing/2014/chart" uri="{C3380CC4-5D6E-409C-BE32-E72D297353CC}">
                <c16:uniqueId val="{00000003-3E5D-461B-9B5C-E4627F91EF39}"/>
              </c:ext>
            </c:extLst>
          </c:dPt>
          <c:dPt>
            <c:idx val="2"/>
            <c:invertIfNegative val="0"/>
            <c:bubble3D val="0"/>
            <c:spPr>
              <a:solidFill>
                <a:schemeClr val="accent1"/>
              </a:solidFill>
            </c:spPr>
            <c:extLst xmlns:c16r2="http://schemas.microsoft.com/office/drawing/2015/06/chart">
              <c:ext xmlns:c16="http://schemas.microsoft.com/office/drawing/2014/chart" uri="{C3380CC4-5D6E-409C-BE32-E72D297353CC}">
                <c16:uniqueId val="{00000005-3E5D-461B-9B5C-E4627F91EF39}"/>
              </c:ext>
            </c:extLst>
          </c:dPt>
          <c:dPt>
            <c:idx val="3"/>
            <c:invertIfNegative val="0"/>
            <c:bubble3D val="0"/>
            <c:spPr>
              <a:solidFill>
                <a:schemeClr val="tx2"/>
              </a:solidFill>
            </c:spPr>
            <c:extLst xmlns:c16r2="http://schemas.microsoft.com/office/drawing/2015/06/chart">
              <c:ext xmlns:c16="http://schemas.microsoft.com/office/drawing/2014/chart" uri="{C3380CC4-5D6E-409C-BE32-E72D297353CC}">
                <c16:uniqueId val="{00000007-3E5D-461B-9B5C-E4627F91EF39}"/>
              </c:ext>
            </c:extLst>
          </c:dPt>
          <c:dLbls>
            <c:spPr>
              <a:noFill/>
              <a:ln>
                <a:noFill/>
              </a:ln>
              <a:effectLst/>
            </c:spPr>
            <c:txPr>
              <a:bodyPr/>
              <a:lstStyle/>
              <a:p>
                <a:pPr>
                  <a:defRPr>
                    <a:solidFill>
                      <a:schemeClr val="bg1"/>
                    </a:solidFill>
                    <a:latin typeface="+mj-lt"/>
                  </a:defRPr>
                </a:pPr>
                <a:endParaRPr lang="de-DE"/>
              </a:p>
            </c:txPr>
            <c:dLblPos val="inEnd"/>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0"/>
              </c:ext>
            </c:extLst>
          </c:dLbls>
          <c:cat>
            <c:strRef>
              <c:f>Tabelle1!$A$2:$A$5</c:f>
              <c:strCache>
                <c:ptCount val="4"/>
                <c:pt idx="0">
                  <c:v>None</c:v>
                </c:pt>
                <c:pt idx="1">
                  <c:v>Proceeds from the marketing of customer profiles</c:v>
                </c:pt>
                <c:pt idx="2">
                  <c:v>Marketing of customer profiles</c:v>
                </c:pt>
                <c:pt idx="3">
                  <c:v>Market development funds of suppliers
</c:v>
                </c:pt>
              </c:strCache>
            </c:strRef>
          </c:cat>
          <c:val>
            <c:numRef>
              <c:f>Tabelle1!$B$2:$B$5</c:f>
              <c:numCache>
                <c:formatCode>General</c:formatCode>
                <c:ptCount val="4"/>
                <c:pt idx="0">
                  <c:v>44</c:v>
                </c:pt>
                <c:pt idx="1">
                  <c:v>13</c:v>
                </c:pt>
                <c:pt idx="2">
                  <c:v>36</c:v>
                </c:pt>
                <c:pt idx="3">
                  <c:v>42</c:v>
                </c:pt>
              </c:numCache>
            </c:numRef>
          </c:val>
          <c:extLst xmlns:c16r2="http://schemas.microsoft.com/office/drawing/2015/06/chart">
            <c:ext xmlns:c16="http://schemas.microsoft.com/office/drawing/2014/chart" uri="{C3380CC4-5D6E-409C-BE32-E72D297353CC}">
              <c16:uniqueId val="{00000008-3E5D-461B-9B5C-E4627F91EF39}"/>
            </c:ext>
          </c:extLst>
        </c:ser>
        <c:dLbls>
          <c:dLblPos val="inEnd"/>
          <c:showLegendKey val="0"/>
          <c:showVal val="1"/>
          <c:showCatName val="0"/>
          <c:showSerName val="0"/>
          <c:showPercent val="0"/>
          <c:showBubbleSize val="0"/>
        </c:dLbls>
        <c:gapWidth val="80"/>
        <c:overlap val="100"/>
        <c:axId val="47625728"/>
        <c:axId val="47712128"/>
      </c:barChart>
      <c:catAx>
        <c:axId val="47625728"/>
        <c:scaling>
          <c:orientation val="minMax"/>
        </c:scaling>
        <c:delete val="0"/>
        <c:axPos val="l"/>
        <c:numFmt formatCode="General" sourceLinked="0"/>
        <c:majorTickMark val="none"/>
        <c:minorTickMark val="none"/>
        <c:tickLblPos val="nextTo"/>
        <c:spPr>
          <a:ln w="25400">
            <a:solidFill>
              <a:schemeClr val="bg1">
                <a:lumMod val="75000"/>
              </a:schemeClr>
            </a:solidFill>
            <a:miter lim="800000"/>
          </a:ln>
        </c:spPr>
        <c:txPr>
          <a:bodyPr anchor="t" anchorCtr="0"/>
          <a:lstStyle/>
          <a:p>
            <a:pPr>
              <a:defRPr sz="1600" b="0">
                <a:solidFill>
                  <a:schemeClr val="tx1">
                    <a:lumMod val="65000"/>
                    <a:lumOff val="35000"/>
                  </a:schemeClr>
                </a:solidFill>
                <a:latin typeface="Bebas Neue" panose="020B0506020202020201" pitchFamily="34" charset="0"/>
              </a:defRPr>
            </a:pPr>
            <a:endParaRPr lang="de-DE"/>
          </a:p>
        </c:txPr>
        <c:crossAx val="47712128"/>
        <c:crosses val="autoZero"/>
        <c:auto val="1"/>
        <c:lblAlgn val="ctr"/>
        <c:lblOffset val="100"/>
        <c:noMultiLvlLbl val="0"/>
      </c:catAx>
      <c:valAx>
        <c:axId val="47712128"/>
        <c:scaling>
          <c:orientation val="minMax"/>
        </c:scaling>
        <c:delete val="1"/>
        <c:axPos val="b"/>
        <c:numFmt formatCode="General" sourceLinked="1"/>
        <c:majorTickMark val="none"/>
        <c:minorTickMark val="none"/>
        <c:tickLblPos val="none"/>
        <c:crossAx val="47625728"/>
        <c:crosses val="autoZero"/>
        <c:crossBetween val="between"/>
      </c:valAx>
      <c:spPr>
        <a:noFill/>
        <a:ln w="25400">
          <a:noFill/>
        </a:ln>
      </c:spPr>
    </c:plotArea>
    <c:plotVisOnly val="1"/>
    <c:dispBlanksAs val="gap"/>
    <c:showDLblsOverMax val="0"/>
  </c:chart>
  <c:txPr>
    <a:bodyPr/>
    <a:lstStyle/>
    <a:p>
      <a:pPr>
        <a:defRPr sz="1800"/>
      </a:pPr>
      <a:endParaRPr lang="de-DE"/>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Tabelle1!$B$1</c:f>
              <c:strCache>
                <c:ptCount val="1"/>
                <c:pt idx="0">
                  <c:v>%</c:v>
                </c:pt>
              </c:strCache>
            </c:strRef>
          </c:tx>
          <c:spPr>
            <a:solidFill>
              <a:schemeClr val="accent3">
                <a:lumMod val="60000"/>
                <a:lumOff val="40000"/>
              </a:schemeClr>
            </a:solidFill>
          </c:spPr>
          <c:invertIfNegative val="0"/>
          <c:dLbls>
            <c:dLbl>
              <c:idx val="0"/>
              <c:layout/>
              <c:tx>
                <c:rich>
                  <a:bodyPr/>
                  <a:lstStyle/>
                  <a:p>
                    <a:r>
                      <a:rPr lang="en-US" b="0" dirty="0">
                        <a:latin typeface="+mn-lt"/>
                      </a:rPr>
                      <a:t>4,3%</a:t>
                    </a:r>
                    <a:endParaRPr lang="en-US" dirty="0"/>
                  </a:p>
                </c:rich>
              </c:tx>
              <c:showLegendKey val="0"/>
              <c:showVal val="1"/>
              <c:showCatName val="0"/>
              <c:showSerName val="0"/>
              <c:showPercent val="0"/>
              <c:showBubbleSize val="0"/>
              <c:extLst xmlns:c16r2="http://schemas.microsoft.com/office/drawing/2015/06/chart">
                <c:ext xmlns:c15="http://schemas.microsoft.com/office/drawing/2012/chart" uri="{CE6537A1-D6FC-4f65-9D91-7224C49458BB}"/>
                <c:ext xmlns:c16="http://schemas.microsoft.com/office/drawing/2014/chart" uri="{C3380CC4-5D6E-409C-BE32-E72D297353CC}">
                  <c16:uniqueId val="{00000000-BB3F-4209-8480-FCC5A6984976}"/>
                </c:ext>
              </c:extLst>
            </c:dLbl>
            <c:dLbl>
              <c:idx val="1"/>
              <c:layout/>
              <c:tx>
                <c:rich>
                  <a:bodyPr/>
                  <a:lstStyle/>
                  <a:p>
                    <a:r>
                      <a:rPr lang="en-US" b="0" dirty="0">
                        <a:latin typeface="+mn-lt"/>
                      </a:rPr>
                      <a:t>13%</a:t>
                    </a:r>
                    <a:endParaRPr lang="en-US" dirty="0"/>
                  </a:p>
                </c:rich>
              </c:tx>
              <c:showLegendKey val="0"/>
              <c:showVal val="1"/>
              <c:showCatName val="0"/>
              <c:showSerName val="0"/>
              <c:showPercent val="0"/>
              <c:showBubbleSize val="0"/>
              <c:extLst xmlns:c16r2="http://schemas.microsoft.com/office/drawing/2015/06/chart">
                <c:ext xmlns:c15="http://schemas.microsoft.com/office/drawing/2012/chart" uri="{CE6537A1-D6FC-4f65-9D91-7224C49458BB}"/>
                <c:ext xmlns:c16="http://schemas.microsoft.com/office/drawing/2014/chart" uri="{C3380CC4-5D6E-409C-BE32-E72D297353CC}">
                  <c16:uniqueId val="{00000001-BB3F-4209-8480-FCC5A6984976}"/>
                </c:ext>
              </c:extLst>
            </c:dLbl>
            <c:dLbl>
              <c:idx val="2"/>
              <c:layout/>
              <c:tx>
                <c:rich>
                  <a:bodyPr/>
                  <a:lstStyle/>
                  <a:p>
                    <a:r>
                      <a:rPr lang="en-US" b="0" dirty="0">
                        <a:latin typeface="+mn-lt"/>
                      </a:rPr>
                      <a:t>11%</a:t>
                    </a:r>
                    <a:endParaRPr lang="en-US" dirty="0"/>
                  </a:p>
                </c:rich>
              </c:tx>
              <c:showLegendKey val="0"/>
              <c:showVal val="1"/>
              <c:showCatName val="0"/>
              <c:showSerName val="0"/>
              <c:showPercent val="0"/>
              <c:showBubbleSize val="0"/>
              <c:extLst xmlns:c16r2="http://schemas.microsoft.com/office/drawing/2015/06/chart">
                <c:ext xmlns:c15="http://schemas.microsoft.com/office/drawing/2012/chart" uri="{CE6537A1-D6FC-4f65-9D91-7224C49458BB}"/>
                <c:ext xmlns:c16="http://schemas.microsoft.com/office/drawing/2014/chart" uri="{C3380CC4-5D6E-409C-BE32-E72D297353CC}">
                  <c16:uniqueId val="{00000002-BB3F-4209-8480-FCC5A6984976}"/>
                </c:ext>
              </c:extLst>
            </c:dLbl>
            <c:dLbl>
              <c:idx val="3"/>
              <c:layout/>
              <c:tx>
                <c:rich>
                  <a:bodyPr/>
                  <a:lstStyle/>
                  <a:p>
                    <a:r>
                      <a:rPr lang="en-US" b="0" dirty="0">
                        <a:latin typeface="+mn-lt"/>
                      </a:rPr>
                      <a:t>11%</a:t>
                    </a:r>
                    <a:endParaRPr lang="en-US" dirty="0"/>
                  </a:p>
                </c:rich>
              </c:tx>
              <c:showLegendKey val="0"/>
              <c:showVal val="1"/>
              <c:showCatName val="0"/>
              <c:showSerName val="0"/>
              <c:showPercent val="0"/>
              <c:showBubbleSize val="0"/>
              <c:extLst xmlns:c16r2="http://schemas.microsoft.com/office/drawing/2015/06/chart">
                <c:ext xmlns:c15="http://schemas.microsoft.com/office/drawing/2012/chart" uri="{CE6537A1-D6FC-4f65-9D91-7224C49458BB}"/>
                <c:ext xmlns:c16="http://schemas.microsoft.com/office/drawing/2014/chart" uri="{C3380CC4-5D6E-409C-BE32-E72D297353CC}">
                  <c16:uniqueId val="{00000003-BB3F-4209-8480-FCC5A6984976}"/>
                </c:ext>
              </c:extLst>
            </c:dLbl>
            <c:dLbl>
              <c:idx val="4"/>
              <c:layout/>
              <c:tx>
                <c:rich>
                  <a:bodyPr/>
                  <a:lstStyle/>
                  <a:p>
                    <a:r>
                      <a:rPr lang="en-US" b="0" dirty="0">
                        <a:latin typeface="+mn-lt"/>
                      </a:rPr>
                      <a:t>10%</a:t>
                    </a:r>
                    <a:endParaRPr lang="en-US" dirty="0"/>
                  </a:p>
                </c:rich>
              </c:tx>
              <c:showLegendKey val="0"/>
              <c:showVal val="1"/>
              <c:showCatName val="0"/>
              <c:showSerName val="0"/>
              <c:showPercent val="0"/>
              <c:showBubbleSize val="0"/>
              <c:extLst xmlns:c16r2="http://schemas.microsoft.com/office/drawing/2015/06/chart">
                <c:ext xmlns:c15="http://schemas.microsoft.com/office/drawing/2012/chart" uri="{CE6537A1-D6FC-4f65-9D91-7224C49458BB}"/>
                <c:ext xmlns:c16="http://schemas.microsoft.com/office/drawing/2014/chart" uri="{C3380CC4-5D6E-409C-BE32-E72D297353CC}">
                  <c16:uniqueId val="{00000004-BB3F-4209-8480-FCC5A6984976}"/>
                </c:ext>
              </c:extLst>
            </c:dLbl>
            <c:dLbl>
              <c:idx val="5"/>
              <c:layout/>
              <c:tx>
                <c:rich>
                  <a:bodyPr/>
                  <a:lstStyle/>
                  <a:p>
                    <a:r>
                      <a:rPr lang="en-US" b="0" dirty="0">
                        <a:latin typeface="+mn-lt"/>
                      </a:rPr>
                      <a:t>10%</a:t>
                    </a:r>
                    <a:endParaRPr lang="en-US" dirty="0"/>
                  </a:p>
                </c:rich>
              </c:tx>
              <c:showLegendKey val="0"/>
              <c:showVal val="1"/>
              <c:showCatName val="0"/>
              <c:showSerName val="0"/>
              <c:showPercent val="0"/>
              <c:showBubbleSize val="0"/>
              <c:extLst xmlns:c16r2="http://schemas.microsoft.com/office/drawing/2015/06/chart">
                <c:ext xmlns:c15="http://schemas.microsoft.com/office/drawing/2012/chart" uri="{CE6537A1-D6FC-4f65-9D91-7224C49458BB}"/>
                <c:ext xmlns:c16="http://schemas.microsoft.com/office/drawing/2014/chart" uri="{C3380CC4-5D6E-409C-BE32-E72D297353CC}">
                  <c16:uniqueId val="{00000005-BB3F-4209-8480-FCC5A6984976}"/>
                </c:ext>
              </c:extLst>
            </c:dLbl>
            <c:dLbl>
              <c:idx val="6"/>
              <c:layout/>
              <c:tx>
                <c:rich>
                  <a:bodyPr/>
                  <a:lstStyle/>
                  <a:p>
                    <a:r>
                      <a:rPr lang="en-US" b="0" dirty="0">
                        <a:latin typeface="+mn-lt"/>
                      </a:rPr>
                      <a:t>19%</a:t>
                    </a:r>
                    <a:endParaRPr lang="en-US" dirty="0"/>
                  </a:p>
                </c:rich>
              </c:tx>
              <c:showLegendKey val="0"/>
              <c:showVal val="1"/>
              <c:showCatName val="0"/>
              <c:showSerName val="0"/>
              <c:showPercent val="0"/>
              <c:showBubbleSize val="0"/>
              <c:extLst xmlns:c16r2="http://schemas.microsoft.com/office/drawing/2015/06/chart">
                <c:ext xmlns:c15="http://schemas.microsoft.com/office/drawing/2012/chart" uri="{CE6537A1-D6FC-4f65-9D91-7224C49458BB}"/>
                <c:ext xmlns:c16="http://schemas.microsoft.com/office/drawing/2014/chart" uri="{C3380CC4-5D6E-409C-BE32-E72D297353CC}">
                  <c16:uniqueId val="{00000006-BB3F-4209-8480-FCC5A6984976}"/>
                </c:ext>
              </c:extLst>
            </c:dLbl>
            <c:dLbl>
              <c:idx val="7"/>
              <c:layout/>
              <c:tx>
                <c:rich>
                  <a:bodyPr/>
                  <a:lstStyle/>
                  <a:p>
                    <a:r>
                      <a:rPr lang="en-US" b="0" dirty="0">
                        <a:latin typeface="+mn-lt"/>
                      </a:rPr>
                      <a:t>11%</a:t>
                    </a:r>
                    <a:endParaRPr lang="en-US" dirty="0"/>
                  </a:p>
                </c:rich>
              </c:tx>
              <c:showLegendKey val="0"/>
              <c:showVal val="1"/>
              <c:showCatName val="0"/>
              <c:showSerName val="0"/>
              <c:showPercent val="0"/>
              <c:showBubbleSize val="0"/>
              <c:extLst xmlns:c16r2="http://schemas.microsoft.com/office/drawing/2015/06/chart">
                <c:ext xmlns:c15="http://schemas.microsoft.com/office/drawing/2012/chart" uri="{CE6537A1-D6FC-4f65-9D91-7224C49458BB}"/>
                <c:ext xmlns:c16="http://schemas.microsoft.com/office/drawing/2014/chart" uri="{C3380CC4-5D6E-409C-BE32-E72D297353CC}">
                  <c16:uniqueId val="{00000007-BB3F-4209-8480-FCC5A6984976}"/>
                </c:ext>
              </c:extLst>
            </c:dLbl>
            <c:dLbl>
              <c:idx val="8"/>
              <c:layout/>
              <c:tx>
                <c:rich>
                  <a:bodyPr/>
                  <a:lstStyle/>
                  <a:p>
                    <a:r>
                      <a:rPr lang="en-US" b="0" dirty="0">
                        <a:latin typeface="+mn-lt"/>
                      </a:rPr>
                      <a:t>7%</a:t>
                    </a:r>
                    <a:endParaRPr lang="en-US" dirty="0"/>
                  </a:p>
                </c:rich>
              </c:tx>
              <c:showLegendKey val="0"/>
              <c:showVal val="1"/>
              <c:showCatName val="0"/>
              <c:showSerName val="0"/>
              <c:showPercent val="0"/>
              <c:showBubbleSize val="0"/>
              <c:extLst xmlns:c16r2="http://schemas.microsoft.com/office/drawing/2015/06/chart">
                <c:ext xmlns:c15="http://schemas.microsoft.com/office/drawing/2012/chart" uri="{CE6537A1-D6FC-4f65-9D91-7224C49458BB}"/>
                <c:ext xmlns:c16="http://schemas.microsoft.com/office/drawing/2014/chart" uri="{C3380CC4-5D6E-409C-BE32-E72D297353CC}">
                  <c16:uniqueId val="{00000008-BB3F-4209-8480-FCC5A6984976}"/>
                </c:ext>
              </c:extLst>
            </c:dLbl>
            <c:dLbl>
              <c:idx val="9"/>
              <c:layout/>
              <c:tx>
                <c:rich>
                  <a:bodyPr/>
                  <a:lstStyle/>
                  <a:p>
                    <a:r>
                      <a:rPr lang="en-US" b="0" dirty="0">
                        <a:latin typeface="+mn-lt"/>
                      </a:rPr>
                      <a:t>12%</a:t>
                    </a:r>
                    <a:endParaRPr lang="en-US" dirty="0"/>
                  </a:p>
                </c:rich>
              </c:tx>
              <c:showLegendKey val="0"/>
              <c:showVal val="1"/>
              <c:showCatName val="0"/>
              <c:showSerName val="0"/>
              <c:showPercent val="0"/>
              <c:showBubbleSize val="0"/>
              <c:extLst xmlns:c16r2="http://schemas.microsoft.com/office/drawing/2015/06/chart">
                <c:ext xmlns:c15="http://schemas.microsoft.com/office/drawing/2012/chart" uri="{CE6537A1-D6FC-4f65-9D91-7224C49458BB}"/>
                <c:ext xmlns:c16="http://schemas.microsoft.com/office/drawing/2014/chart" uri="{C3380CC4-5D6E-409C-BE32-E72D297353CC}">
                  <c16:uniqueId val="{00000009-BB3F-4209-8480-FCC5A6984976}"/>
                </c:ext>
              </c:extLst>
            </c:dLbl>
            <c:dLbl>
              <c:idx val="10"/>
              <c:layout/>
              <c:tx>
                <c:rich>
                  <a:bodyPr/>
                  <a:lstStyle/>
                  <a:p>
                    <a:r>
                      <a:rPr lang="en-US" b="0" dirty="0">
                        <a:latin typeface="+mn-lt"/>
                      </a:rPr>
                      <a:t>11%</a:t>
                    </a:r>
                    <a:endParaRPr lang="en-US" dirty="0"/>
                  </a:p>
                </c:rich>
              </c:tx>
              <c:showLegendKey val="0"/>
              <c:showVal val="1"/>
              <c:showCatName val="0"/>
              <c:showSerName val="0"/>
              <c:showPercent val="0"/>
              <c:showBubbleSize val="0"/>
              <c:extLst xmlns:c16r2="http://schemas.microsoft.com/office/drawing/2015/06/chart">
                <c:ext xmlns:c15="http://schemas.microsoft.com/office/drawing/2012/chart" uri="{CE6537A1-D6FC-4f65-9D91-7224C49458BB}"/>
                <c:ext xmlns:c16="http://schemas.microsoft.com/office/drawing/2014/chart" uri="{C3380CC4-5D6E-409C-BE32-E72D297353CC}">
                  <c16:uniqueId val="{0000000A-BB3F-4209-8480-FCC5A6984976}"/>
                </c:ext>
              </c:extLst>
            </c:dLbl>
            <c:numFmt formatCode="General" sourceLinked="0"/>
            <c:spPr>
              <a:noFill/>
              <a:ln>
                <a:noFill/>
              </a:ln>
              <a:effectLst/>
            </c:spPr>
            <c:txPr>
              <a:bodyPr/>
              <a:lstStyle/>
              <a:p>
                <a:pPr>
                  <a:defRPr b="0">
                    <a:solidFill>
                      <a:schemeClr val="bg1"/>
                    </a:solidFill>
                    <a:latin typeface="+mn-lt"/>
                  </a:defRPr>
                </a:pPr>
                <a:endParaRPr lang="de-DE"/>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0"/>
              </c:ext>
            </c:extLst>
          </c:dLbls>
          <c:cat>
            <c:numRef>
              <c:f>Tabelle1!$A$2:$A$12</c:f>
              <c:numCache>
                <c:formatCode>General</c:formatCode>
                <c:ptCount val="11"/>
                <c:pt idx="0">
                  <c:v>2006</c:v>
                </c:pt>
                <c:pt idx="1">
                  <c:v>2007</c:v>
                </c:pt>
                <c:pt idx="2">
                  <c:v>2008</c:v>
                </c:pt>
                <c:pt idx="3">
                  <c:v>2009</c:v>
                </c:pt>
                <c:pt idx="4">
                  <c:v>2010</c:v>
                </c:pt>
                <c:pt idx="5">
                  <c:v>2011</c:v>
                </c:pt>
                <c:pt idx="6">
                  <c:v>2012</c:v>
                </c:pt>
                <c:pt idx="7">
                  <c:v>2013</c:v>
                </c:pt>
                <c:pt idx="8">
                  <c:v>2014</c:v>
                </c:pt>
                <c:pt idx="9">
                  <c:v>2015</c:v>
                </c:pt>
                <c:pt idx="10">
                  <c:v>2016</c:v>
                </c:pt>
              </c:numCache>
            </c:numRef>
          </c:cat>
          <c:val>
            <c:numRef>
              <c:f>Tabelle1!$B$2:$B$12</c:f>
              <c:numCache>
                <c:formatCode>General</c:formatCode>
                <c:ptCount val="11"/>
                <c:pt idx="0">
                  <c:v>4.3</c:v>
                </c:pt>
                <c:pt idx="1">
                  <c:v>13</c:v>
                </c:pt>
                <c:pt idx="2">
                  <c:v>11</c:v>
                </c:pt>
                <c:pt idx="3">
                  <c:v>11</c:v>
                </c:pt>
                <c:pt idx="4">
                  <c:v>10</c:v>
                </c:pt>
                <c:pt idx="5">
                  <c:v>10</c:v>
                </c:pt>
                <c:pt idx="6">
                  <c:v>19</c:v>
                </c:pt>
                <c:pt idx="7">
                  <c:v>11</c:v>
                </c:pt>
                <c:pt idx="8">
                  <c:v>7</c:v>
                </c:pt>
                <c:pt idx="9">
                  <c:v>12</c:v>
                </c:pt>
                <c:pt idx="10">
                  <c:v>11</c:v>
                </c:pt>
              </c:numCache>
            </c:numRef>
          </c:val>
          <c:extLst xmlns:c16r2="http://schemas.microsoft.com/office/drawing/2015/06/chart">
            <c:ext xmlns:c16="http://schemas.microsoft.com/office/drawing/2014/chart" uri="{C3380CC4-5D6E-409C-BE32-E72D297353CC}">
              <c16:uniqueId val="{0000000B-BB3F-4209-8480-FCC5A6984976}"/>
            </c:ext>
          </c:extLst>
        </c:ser>
        <c:ser>
          <c:idx val="1"/>
          <c:order val="1"/>
          <c:tx>
            <c:strRef>
              <c:f>Tabelle1!$C$1</c:f>
              <c:strCache>
                <c:ptCount val="1"/>
                <c:pt idx="0">
                  <c:v>Mrd. €</c:v>
                </c:pt>
              </c:strCache>
            </c:strRef>
          </c:tx>
          <c:spPr>
            <a:solidFill>
              <a:schemeClr val="accent3">
                <a:lumMod val="75000"/>
              </a:schemeClr>
            </a:solidFill>
          </c:spPr>
          <c:invertIfNegative val="0"/>
          <c:dLbls>
            <c:numFmt formatCode="General" sourceLinked="0"/>
            <c:spPr>
              <a:noFill/>
              <a:ln>
                <a:noFill/>
              </a:ln>
              <a:effectLst/>
            </c:spPr>
            <c:txPr>
              <a:bodyPr/>
              <a:lstStyle/>
              <a:p>
                <a:pPr>
                  <a:defRPr b="1">
                    <a:solidFill>
                      <a:schemeClr val="bg1"/>
                    </a:solidFill>
                    <a:latin typeface="+mj-lt"/>
                  </a:defRPr>
                </a:pPr>
                <a:endParaRPr lang="de-DE"/>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0"/>
              </c:ext>
            </c:extLst>
          </c:dLbls>
          <c:cat>
            <c:numRef>
              <c:f>Tabelle1!$A$2:$A$12</c:f>
              <c:numCache>
                <c:formatCode>General</c:formatCode>
                <c:ptCount val="11"/>
                <c:pt idx="0">
                  <c:v>2006</c:v>
                </c:pt>
                <c:pt idx="1">
                  <c:v>2007</c:v>
                </c:pt>
                <c:pt idx="2">
                  <c:v>2008</c:v>
                </c:pt>
                <c:pt idx="3">
                  <c:v>2009</c:v>
                </c:pt>
                <c:pt idx="4">
                  <c:v>2010</c:v>
                </c:pt>
                <c:pt idx="5">
                  <c:v>2011</c:v>
                </c:pt>
                <c:pt idx="6">
                  <c:v>2012</c:v>
                </c:pt>
                <c:pt idx="7">
                  <c:v>2013</c:v>
                </c:pt>
                <c:pt idx="8">
                  <c:v>2014</c:v>
                </c:pt>
                <c:pt idx="9">
                  <c:v>2015</c:v>
                </c:pt>
                <c:pt idx="10">
                  <c:v>2016</c:v>
                </c:pt>
              </c:numCache>
            </c:numRef>
          </c:cat>
          <c:val>
            <c:numRef>
              <c:f>Tabelle1!$C$2:$C$12</c:f>
              <c:numCache>
                <c:formatCode>General</c:formatCode>
                <c:ptCount val="11"/>
                <c:pt idx="0">
                  <c:v>15.7</c:v>
                </c:pt>
                <c:pt idx="1">
                  <c:v>17.8</c:v>
                </c:pt>
                <c:pt idx="2">
                  <c:v>19.7</c:v>
                </c:pt>
                <c:pt idx="3">
                  <c:v>21.8</c:v>
                </c:pt>
                <c:pt idx="4">
                  <c:v>23.9</c:v>
                </c:pt>
                <c:pt idx="5">
                  <c:v>26.3</c:v>
                </c:pt>
                <c:pt idx="6">
                  <c:v>31.3</c:v>
                </c:pt>
                <c:pt idx="7">
                  <c:v>34.700000000000003</c:v>
                </c:pt>
                <c:pt idx="8">
                  <c:v>37.1</c:v>
                </c:pt>
                <c:pt idx="9">
                  <c:v>41.7</c:v>
                </c:pt>
                <c:pt idx="10">
                  <c:v>46.3</c:v>
                </c:pt>
              </c:numCache>
            </c:numRef>
          </c:val>
          <c:extLst xmlns:c16r2="http://schemas.microsoft.com/office/drawing/2015/06/chart">
            <c:ext xmlns:c16="http://schemas.microsoft.com/office/drawing/2014/chart" uri="{C3380CC4-5D6E-409C-BE32-E72D297353CC}">
              <c16:uniqueId val="{0000000C-BB3F-4209-8480-FCC5A6984976}"/>
            </c:ext>
          </c:extLst>
        </c:ser>
        <c:dLbls>
          <c:showLegendKey val="0"/>
          <c:showVal val="1"/>
          <c:showCatName val="0"/>
          <c:showSerName val="0"/>
          <c:showPercent val="0"/>
          <c:showBubbleSize val="0"/>
        </c:dLbls>
        <c:gapWidth val="150"/>
        <c:overlap val="-57"/>
        <c:axId val="49909120"/>
        <c:axId val="49915008"/>
      </c:barChart>
      <c:catAx>
        <c:axId val="49909120"/>
        <c:scaling>
          <c:orientation val="minMax"/>
        </c:scaling>
        <c:delete val="0"/>
        <c:axPos val="b"/>
        <c:numFmt formatCode="General" sourceLinked="1"/>
        <c:majorTickMark val="none"/>
        <c:minorTickMark val="none"/>
        <c:tickLblPos val="nextTo"/>
        <c:txPr>
          <a:bodyPr/>
          <a:lstStyle/>
          <a:p>
            <a:pPr>
              <a:defRPr sz="2000">
                <a:solidFill>
                  <a:schemeClr val="bg1"/>
                </a:solidFill>
                <a:latin typeface="Bebas Neue" panose="020B0506020202020201" pitchFamily="34" charset="0"/>
              </a:defRPr>
            </a:pPr>
            <a:endParaRPr lang="de-DE"/>
          </a:p>
        </c:txPr>
        <c:crossAx val="49915008"/>
        <c:crosses val="autoZero"/>
        <c:auto val="1"/>
        <c:lblAlgn val="ctr"/>
        <c:lblOffset val="100"/>
        <c:tickLblSkip val="1"/>
        <c:noMultiLvlLbl val="0"/>
      </c:catAx>
      <c:valAx>
        <c:axId val="49915008"/>
        <c:scaling>
          <c:orientation val="minMax"/>
        </c:scaling>
        <c:delete val="1"/>
        <c:axPos val="l"/>
        <c:numFmt formatCode="General" sourceLinked="1"/>
        <c:majorTickMark val="out"/>
        <c:minorTickMark val="none"/>
        <c:tickLblPos val="nextTo"/>
        <c:crossAx val="49909120"/>
        <c:crosses val="autoZero"/>
        <c:crossBetween val="between"/>
      </c:valAx>
    </c:plotArea>
    <c:plotVisOnly val="1"/>
    <c:dispBlanksAs val="gap"/>
    <c:showDLblsOverMax val="0"/>
  </c:chart>
  <c:txPr>
    <a:bodyPr/>
    <a:lstStyle/>
    <a:p>
      <a:pPr>
        <a:defRPr sz="1800"/>
      </a:pPr>
      <a:endParaRPr lang="de-DE"/>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Tabelle1!$B$1</c:f>
              <c:strCache>
                <c:ptCount val="1"/>
                <c:pt idx="0">
                  <c:v>Verkauf</c:v>
                </c:pt>
              </c:strCache>
            </c:strRef>
          </c:tx>
          <c:spPr>
            <a:solidFill>
              <a:schemeClr val="tx2">
                <a:lumMod val="75000"/>
              </a:schemeClr>
            </a:solidFill>
            <a:ln w="60325">
              <a:noFill/>
            </a:ln>
          </c:spPr>
          <c:dPt>
            <c:idx val="0"/>
            <c:bubble3D val="0"/>
            <c:spPr>
              <a:solidFill>
                <a:schemeClr val="bg1">
                  <a:lumMod val="65000"/>
                </a:schemeClr>
              </a:solidFill>
              <a:ln w="60325">
                <a:noFill/>
              </a:ln>
            </c:spPr>
            <c:extLst xmlns:c16r2="http://schemas.microsoft.com/office/drawing/2015/06/chart">
              <c:ext xmlns:c16="http://schemas.microsoft.com/office/drawing/2014/chart" uri="{C3380CC4-5D6E-409C-BE32-E72D297353CC}">
                <c16:uniqueId val="{00000001-1ECC-459F-9887-3560DD93D408}"/>
              </c:ext>
            </c:extLst>
          </c:dPt>
          <c:dPt>
            <c:idx val="1"/>
            <c:bubble3D val="0"/>
            <c:spPr>
              <a:solidFill>
                <a:schemeClr val="accent1">
                  <a:lumMod val="50000"/>
                </a:schemeClr>
              </a:solidFill>
              <a:ln w="60325">
                <a:noFill/>
              </a:ln>
            </c:spPr>
            <c:extLst xmlns:c16r2="http://schemas.microsoft.com/office/drawing/2015/06/chart">
              <c:ext xmlns:c16="http://schemas.microsoft.com/office/drawing/2014/chart" uri="{C3380CC4-5D6E-409C-BE32-E72D297353CC}">
                <c16:uniqueId val="{00000003-1ECC-459F-9887-3560DD93D408}"/>
              </c:ext>
            </c:extLst>
          </c:dPt>
          <c:cat>
            <c:strRef>
              <c:f>Tabelle1!$A$2:$A$3</c:f>
              <c:strCache>
                <c:ptCount val="2"/>
                <c:pt idx="0">
                  <c:v>Classic Channels</c:v>
                </c:pt>
                <c:pt idx="1">
                  <c:v>Online Ordering</c:v>
                </c:pt>
              </c:strCache>
            </c:strRef>
          </c:cat>
          <c:val>
            <c:numRef>
              <c:f>Tabelle1!$B$2:$B$3</c:f>
              <c:numCache>
                <c:formatCode>General</c:formatCode>
                <c:ptCount val="2"/>
                <c:pt idx="0">
                  <c:v>41.9</c:v>
                </c:pt>
                <c:pt idx="1">
                  <c:v>7.2</c:v>
                </c:pt>
              </c:numCache>
            </c:numRef>
          </c:val>
          <c:extLst xmlns:c16r2="http://schemas.microsoft.com/office/drawing/2015/06/chart">
            <c:ext xmlns:c16="http://schemas.microsoft.com/office/drawing/2014/chart" uri="{C3380CC4-5D6E-409C-BE32-E72D297353CC}">
              <c16:uniqueId val="{00000004-1ECC-459F-9887-3560DD93D408}"/>
            </c:ext>
          </c:extLst>
        </c:ser>
        <c:dLbls>
          <c:showLegendKey val="0"/>
          <c:showVal val="0"/>
          <c:showCatName val="0"/>
          <c:showSerName val="0"/>
          <c:showPercent val="0"/>
          <c:showBubbleSize val="0"/>
          <c:showLeaderLines val="1"/>
        </c:dLbls>
        <c:firstSliceAng val="0"/>
      </c:pieChart>
    </c:plotArea>
    <c:legend>
      <c:legendPos val="r"/>
      <c:layout>
        <c:manualLayout>
          <c:xMode val="edge"/>
          <c:yMode val="edge"/>
          <c:x val="0.74428749798878879"/>
          <c:y val="0.23788399506884098"/>
          <c:w val="0.2538382892916955"/>
          <c:h val="0.15103486951710063"/>
        </c:manualLayout>
      </c:layout>
      <c:overlay val="0"/>
    </c:legend>
    <c:plotVisOnly val="1"/>
    <c:dispBlanksAs val="gap"/>
    <c:showDLblsOverMax val="0"/>
  </c:chart>
  <c:txPr>
    <a:bodyPr/>
    <a:lstStyle/>
    <a:p>
      <a:pPr>
        <a:defRPr sz="1800"/>
      </a:pPr>
      <a:endParaRPr lang="de-DE"/>
    </a:p>
  </c:txPr>
  <c:externalData r:id="rId1">
    <c:autoUpdate val="0"/>
  </c:externalData>
</c:chartSpac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1A6DFC7-7F42-43DD-B5DA-9E7FBBA6A000}" type="doc">
      <dgm:prSet loTypeId="urn:microsoft.com/office/officeart/2005/8/layout/radial3" loCatId="cycle" qsTypeId="urn:microsoft.com/office/officeart/2005/8/quickstyle/simple1" qsCatId="simple" csTypeId="urn:microsoft.com/office/officeart/2005/8/colors/accent1_2" csCatId="accent1" phldr="1"/>
      <dgm:spPr/>
      <dgm:t>
        <a:bodyPr/>
        <a:lstStyle/>
        <a:p>
          <a:endParaRPr lang="de-DE"/>
        </a:p>
      </dgm:t>
    </dgm:pt>
    <dgm:pt modelId="{B99C7242-D437-4E79-85FF-8E636792588E}">
      <dgm:prSet phldrT="[Text]" custT="1"/>
      <dgm:spPr>
        <a:solidFill>
          <a:schemeClr val="tx2">
            <a:lumMod val="75000"/>
          </a:schemeClr>
        </a:solidFill>
      </dgm:spPr>
      <dgm:t>
        <a:bodyPr/>
        <a:lstStyle/>
        <a:p>
          <a:r>
            <a:rPr lang="de-DE" sz="2400" dirty="0">
              <a:solidFill>
                <a:schemeClr val="bg1"/>
              </a:solidFill>
              <a:latin typeface="Bebas Neue" panose="020B0506020202020201" pitchFamily="34" charset="0"/>
            </a:rPr>
            <a:t>E-Business</a:t>
          </a:r>
        </a:p>
      </dgm:t>
    </dgm:pt>
    <dgm:pt modelId="{CE1EF680-BB7D-4285-830E-7042EB04394C}" type="parTrans" cxnId="{638F0E19-311D-4165-8ABC-1486331818EF}">
      <dgm:prSet/>
      <dgm:spPr/>
      <dgm:t>
        <a:bodyPr/>
        <a:lstStyle/>
        <a:p>
          <a:endParaRPr lang="de-DE"/>
        </a:p>
      </dgm:t>
    </dgm:pt>
    <dgm:pt modelId="{247C8267-1AE5-4D2D-9EC0-4C61C688CE6B}" type="sibTrans" cxnId="{638F0E19-311D-4165-8ABC-1486331818EF}">
      <dgm:prSet/>
      <dgm:spPr/>
      <dgm:t>
        <a:bodyPr/>
        <a:lstStyle/>
        <a:p>
          <a:endParaRPr lang="de-DE"/>
        </a:p>
      </dgm:t>
    </dgm:pt>
    <dgm:pt modelId="{D8841D24-C30B-4D35-9165-C79067E1EC70}">
      <dgm:prSet phldrT="[Text]" custT="1"/>
      <dgm:spPr>
        <a:solidFill>
          <a:schemeClr val="bg1">
            <a:lumMod val="85000"/>
          </a:schemeClr>
        </a:solidFill>
      </dgm:spPr>
      <dgm:t>
        <a:bodyPr/>
        <a:lstStyle/>
        <a:p>
          <a:pPr>
            <a:spcAft>
              <a:spcPts val="600"/>
            </a:spcAft>
          </a:pPr>
          <a:r>
            <a:rPr lang="en-US" sz="1200" dirty="0" smtClean="0">
              <a:solidFill>
                <a:schemeClr val="tx1"/>
              </a:solidFill>
            </a:rPr>
            <a:t>Electronic Transfer Within the Company</a:t>
          </a:r>
          <a:endParaRPr lang="de-DE" sz="1200" dirty="0">
            <a:solidFill>
              <a:schemeClr val="tx1"/>
            </a:solidFill>
          </a:endParaRPr>
        </a:p>
      </dgm:t>
    </dgm:pt>
    <dgm:pt modelId="{74344F4D-9514-460F-92FA-E80703B83619}" type="parTrans" cxnId="{2F4DC633-A553-43CE-86EC-7EB5C092C5A8}">
      <dgm:prSet/>
      <dgm:spPr/>
      <dgm:t>
        <a:bodyPr/>
        <a:lstStyle/>
        <a:p>
          <a:endParaRPr lang="de-DE"/>
        </a:p>
      </dgm:t>
    </dgm:pt>
    <dgm:pt modelId="{36777E47-10B8-4702-8F1C-ED897E99DFA1}" type="sibTrans" cxnId="{2F4DC633-A553-43CE-86EC-7EB5C092C5A8}">
      <dgm:prSet/>
      <dgm:spPr/>
      <dgm:t>
        <a:bodyPr/>
        <a:lstStyle/>
        <a:p>
          <a:endParaRPr lang="de-DE"/>
        </a:p>
      </dgm:t>
    </dgm:pt>
    <dgm:pt modelId="{3FED635D-04C2-4A48-BEE3-48D2642EB355}">
      <dgm:prSet phldrT="[Text]" custT="1"/>
      <dgm:spPr>
        <a:solidFill>
          <a:schemeClr val="bg1">
            <a:lumMod val="85000"/>
          </a:schemeClr>
        </a:solidFill>
      </dgm:spPr>
      <dgm:t>
        <a:bodyPr/>
        <a:lstStyle/>
        <a:p>
          <a:pPr>
            <a:spcAft>
              <a:spcPts val="600"/>
            </a:spcAft>
          </a:pPr>
          <a:r>
            <a:rPr lang="de-DE" sz="1200" dirty="0">
              <a:solidFill>
                <a:schemeClr val="tx1"/>
              </a:solidFill>
            </a:rPr>
            <a:t>Customer </a:t>
          </a:r>
          <a:r>
            <a:rPr lang="de-DE" sz="1200" noProof="1">
              <a:solidFill>
                <a:schemeClr val="tx1"/>
              </a:solidFill>
            </a:rPr>
            <a:t>Relationship </a:t>
          </a:r>
          <a:r>
            <a:rPr lang="de-DE" sz="1200" dirty="0">
              <a:solidFill>
                <a:schemeClr val="tx1"/>
              </a:solidFill>
            </a:rPr>
            <a:t>Management</a:t>
          </a:r>
        </a:p>
      </dgm:t>
    </dgm:pt>
    <dgm:pt modelId="{95A2B2DB-CCA3-49EA-BE29-50451AABE5DC}" type="parTrans" cxnId="{511953CE-CB73-417C-BD55-53DD49F4BBE1}">
      <dgm:prSet/>
      <dgm:spPr/>
      <dgm:t>
        <a:bodyPr/>
        <a:lstStyle/>
        <a:p>
          <a:endParaRPr lang="de-DE"/>
        </a:p>
      </dgm:t>
    </dgm:pt>
    <dgm:pt modelId="{FC0DD44B-4998-423E-8845-DB791D5DF91E}" type="sibTrans" cxnId="{511953CE-CB73-417C-BD55-53DD49F4BBE1}">
      <dgm:prSet/>
      <dgm:spPr/>
      <dgm:t>
        <a:bodyPr/>
        <a:lstStyle/>
        <a:p>
          <a:endParaRPr lang="de-DE"/>
        </a:p>
      </dgm:t>
    </dgm:pt>
    <dgm:pt modelId="{F037C9F0-4E15-4E4B-BCD6-F57AC1B52358}">
      <dgm:prSet phldrT="[Text]" custT="1"/>
      <dgm:spPr>
        <a:solidFill>
          <a:schemeClr val="bg1">
            <a:lumMod val="85000"/>
          </a:schemeClr>
        </a:solidFill>
      </dgm:spPr>
      <dgm:t>
        <a:bodyPr/>
        <a:lstStyle/>
        <a:p>
          <a:pPr>
            <a:spcAft>
              <a:spcPts val="600"/>
            </a:spcAft>
          </a:pPr>
          <a:r>
            <a:rPr lang="de-DE" sz="1200" dirty="0">
              <a:solidFill>
                <a:schemeClr val="tx1"/>
              </a:solidFill>
            </a:rPr>
            <a:t>Supply Chain Management</a:t>
          </a:r>
        </a:p>
      </dgm:t>
    </dgm:pt>
    <dgm:pt modelId="{ED192BEE-ACF4-4988-9A03-5AE864D1B1F2}" type="parTrans" cxnId="{71F6224C-ABCE-47DA-9F3A-628348972133}">
      <dgm:prSet/>
      <dgm:spPr/>
      <dgm:t>
        <a:bodyPr/>
        <a:lstStyle/>
        <a:p>
          <a:endParaRPr lang="de-DE"/>
        </a:p>
      </dgm:t>
    </dgm:pt>
    <dgm:pt modelId="{3B4B51A9-7DA3-4947-A283-EC4A540033EA}" type="sibTrans" cxnId="{71F6224C-ABCE-47DA-9F3A-628348972133}">
      <dgm:prSet/>
      <dgm:spPr/>
      <dgm:t>
        <a:bodyPr/>
        <a:lstStyle/>
        <a:p>
          <a:endParaRPr lang="de-DE"/>
        </a:p>
      </dgm:t>
    </dgm:pt>
    <dgm:pt modelId="{F4508661-C10E-4A25-BEE1-00E0553A16BB}">
      <dgm:prSet phldrT="[Text]" custT="1"/>
      <dgm:spPr>
        <a:solidFill>
          <a:schemeClr val="bg1">
            <a:lumMod val="85000"/>
          </a:schemeClr>
        </a:solidFill>
      </dgm:spPr>
      <dgm:t>
        <a:bodyPr/>
        <a:lstStyle/>
        <a:p>
          <a:pPr>
            <a:spcAft>
              <a:spcPts val="600"/>
            </a:spcAft>
          </a:pPr>
          <a:r>
            <a:rPr lang="de-DE" sz="1200" dirty="0">
              <a:solidFill>
                <a:schemeClr val="tx1"/>
              </a:solidFill>
            </a:rPr>
            <a:t>Enterprise </a:t>
          </a:r>
          <a:r>
            <a:rPr lang="de-DE" sz="1200" noProof="1">
              <a:solidFill>
                <a:schemeClr val="tx1"/>
              </a:solidFill>
            </a:rPr>
            <a:t>Resource Planning</a:t>
          </a:r>
        </a:p>
      </dgm:t>
    </dgm:pt>
    <dgm:pt modelId="{C7A8C9DB-3AAB-43B0-87A0-F67DDE43801F}" type="parTrans" cxnId="{6CDF8EA7-9755-40BA-949D-F9DC2CE2155A}">
      <dgm:prSet/>
      <dgm:spPr/>
      <dgm:t>
        <a:bodyPr/>
        <a:lstStyle/>
        <a:p>
          <a:endParaRPr lang="de-DE"/>
        </a:p>
      </dgm:t>
    </dgm:pt>
    <dgm:pt modelId="{C001EFA4-1E70-443E-BE2A-04E588AFB0B3}" type="sibTrans" cxnId="{6CDF8EA7-9755-40BA-949D-F9DC2CE2155A}">
      <dgm:prSet/>
      <dgm:spPr/>
      <dgm:t>
        <a:bodyPr/>
        <a:lstStyle/>
        <a:p>
          <a:endParaRPr lang="de-DE"/>
        </a:p>
      </dgm:t>
    </dgm:pt>
    <dgm:pt modelId="{F62821BB-2F4D-47DC-AB62-9FB8391464AE}">
      <dgm:prSet phldrT="[Text]" custT="1"/>
      <dgm:spPr>
        <a:solidFill>
          <a:schemeClr val="bg1">
            <a:lumMod val="85000"/>
          </a:schemeClr>
        </a:solidFill>
      </dgm:spPr>
      <dgm:t>
        <a:bodyPr/>
        <a:lstStyle/>
        <a:p>
          <a:pPr>
            <a:spcAft>
              <a:spcPts val="600"/>
            </a:spcAft>
          </a:pPr>
          <a:r>
            <a:rPr lang="de-DE" sz="1200" dirty="0">
              <a:solidFill>
                <a:schemeClr val="tx1"/>
              </a:solidFill>
            </a:rPr>
            <a:t>E-Commerce</a:t>
          </a:r>
        </a:p>
      </dgm:t>
    </dgm:pt>
    <dgm:pt modelId="{B8530EE3-123F-4A09-91ED-75FF8B193022}" type="parTrans" cxnId="{326645E1-6F71-4F91-AF6F-AC0D31E142F4}">
      <dgm:prSet/>
      <dgm:spPr/>
      <dgm:t>
        <a:bodyPr/>
        <a:lstStyle/>
        <a:p>
          <a:endParaRPr lang="de-DE"/>
        </a:p>
      </dgm:t>
    </dgm:pt>
    <dgm:pt modelId="{B53D7F05-E954-4386-9014-E2E0A40474AE}" type="sibTrans" cxnId="{326645E1-6F71-4F91-AF6F-AC0D31E142F4}">
      <dgm:prSet/>
      <dgm:spPr/>
      <dgm:t>
        <a:bodyPr/>
        <a:lstStyle/>
        <a:p>
          <a:endParaRPr lang="de-DE"/>
        </a:p>
      </dgm:t>
    </dgm:pt>
    <dgm:pt modelId="{47AD9AF1-D790-40DA-80C1-DDE8EE2212A7}">
      <dgm:prSet custT="1"/>
      <dgm:spPr>
        <a:solidFill>
          <a:schemeClr val="bg1">
            <a:lumMod val="85000"/>
          </a:schemeClr>
        </a:solidFill>
      </dgm:spPr>
      <dgm:t>
        <a:bodyPr/>
        <a:lstStyle/>
        <a:p>
          <a:pPr>
            <a:spcAft>
              <a:spcPts val="600"/>
            </a:spcAft>
          </a:pPr>
          <a:r>
            <a:rPr lang="en-US" sz="1200" dirty="0" smtClean="0">
              <a:solidFill>
                <a:schemeClr val="tx1"/>
              </a:solidFill>
            </a:rPr>
            <a:t>Business Intelligence </a:t>
          </a:r>
          <a:endParaRPr lang="de-DE" sz="1200" dirty="0">
            <a:solidFill>
              <a:schemeClr val="tx1"/>
            </a:solidFill>
          </a:endParaRPr>
        </a:p>
      </dgm:t>
    </dgm:pt>
    <dgm:pt modelId="{1D615226-7E58-4D9C-8BCF-6B1316440B59}" type="parTrans" cxnId="{FE0E9F05-F678-49EC-B7AC-012C415B54FD}">
      <dgm:prSet/>
      <dgm:spPr/>
      <dgm:t>
        <a:bodyPr/>
        <a:lstStyle/>
        <a:p>
          <a:endParaRPr lang="de-DE"/>
        </a:p>
      </dgm:t>
    </dgm:pt>
    <dgm:pt modelId="{B0C0E887-9A5F-461A-B30F-21F02BD3BFAD}" type="sibTrans" cxnId="{FE0E9F05-F678-49EC-B7AC-012C415B54FD}">
      <dgm:prSet/>
      <dgm:spPr/>
      <dgm:t>
        <a:bodyPr/>
        <a:lstStyle/>
        <a:p>
          <a:endParaRPr lang="de-DE"/>
        </a:p>
      </dgm:t>
    </dgm:pt>
    <dgm:pt modelId="{494B9FE4-79B4-4980-B342-431A278936B7}" type="pres">
      <dgm:prSet presAssocID="{F1A6DFC7-7F42-43DD-B5DA-9E7FBBA6A000}" presName="composite" presStyleCnt="0">
        <dgm:presLayoutVars>
          <dgm:chMax val="1"/>
          <dgm:dir/>
          <dgm:resizeHandles val="exact"/>
        </dgm:presLayoutVars>
      </dgm:prSet>
      <dgm:spPr/>
      <dgm:t>
        <a:bodyPr/>
        <a:lstStyle/>
        <a:p>
          <a:endParaRPr lang="de-DE"/>
        </a:p>
      </dgm:t>
    </dgm:pt>
    <dgm:pt modelId="{9BF9A9EE-F41D-4553-84E0-32FC8AAB972A}" type="pres">
      <dgm:prSet presAssocID="{F1A6DFC7-7F42-43DD-B5DA-9E7FBBA6A000}" presName="radial" presStyleCnt="0">
        <dgm:presLayoutVars>
          <dgm:animLvl val="ctr"/>
        </dgm:presLayoutVars>
      </dgm:prSet>
      <dgm:spPr/>
    </dgm:pt>
    <dgm:pt modelId="{11306627-1ACA-4659-8EA0-00EBC308C6CF}" type="pres">
      <dgm:prSet presAssocID="{B99C7242-D437-4E79-85FF-8E636792588E}" presName="centerShape" presStyleLbl="vennNode1" presStyleIdx="0" presStyleCnt="7"/>
      <dgm:spPr/>
      <dgm:t>
        <a:bodyPr/>
        <a:lstStyle/>
        <a:p>
          <a:endParaRPr lang="de-DE"/>
        </a:p>
      </dgm:t>
    </dgm:pt>
    <dgm:pt modelId="{0CACAFCC-9DC5-45BA-993C-FBEC8175BF49}" type="pres">
      <dgm:prSet presAssocID="{D8841D24-C30B-4D35-9165-C79067E1EC70}" presName="node" presStyleLbl="vennNode1" presStyleIdx="1" presStyleCnt="7" custScaleX="118867" custScaleY="118867">
        <dgm:presLayoutVars>
          <dgm:bulletEnabled val="1"/>
        </dgm:presLayoutVars>
      </dgm:prSet>
      <dgm:spPr/>
      <dgm:t>
        <a:bodyPr/>
        <a:lstStyle/>
        <a:p>
          <a:endParaRPr lang="de-DE"/>
        </a:p>
      </dgm:t>
    </dgm:pt>
    <dgm:pt modelId="{FACE16DF-6B68-49E3-B00C-0DAC077BC51B}" type="pres">
      <dgm:prSet presAssocID="{3FED635D-04C2-4A48-BEE3-48D2642EB355}" presName="node" presStyleLbl="vennNode1" presStyleIdx="2" presStyleCnt="7" custScaleX="118867" custScaleY="118867">
        <dgm:presLayoutVars>
          <dgm:bulletEnabled val="1"/>
        </dgm:presLayoutVars>
      </dgm:prSet>
      <dgm:spPr/>
      <dgm:t>
        <a:bodyPr/>
        <a:lstStyle/>
        <a:p>
          <a:endParaRPr lang="de-DE"/>
        </a:p>
      </dgm:t>
    </dgm:pt>
    <dgm:pt modelId="{922C8A82-4A49-4467-A149-ECF5C6D31CCD}" type="pres">
      <dgm:prSet presAssocID="{47AD9AF1-D790-40DA-80C1-DDE8EE2212A7}" presName="node" presStyleLbl="vennNode1" presStyleIdx="3" presStyleCnt="7" custScaleX="118867" custScaleY="118867">
        <dgm:presLayoutVars>
          <dgm:bulletEnabled val="1"/>
        </dgm:presLayoutVars>
      </dgm:prSet>
      <dgm:spPr/>
      <dgm:t>
        <a:bodyPr/>
        <a:lstStyle/>
        <a:p>
          <a:endParaRPr lang="de-DE"/>
        </a:p>
      </dgm:t>
    </dgm:pt>
    <dgm:pt modelId="{FAAE6ABC-EA8F-4068-AAA9-45EA2BCCD919}" type="pres">
      <dgm:prSet presAssocID="{F037C9F0-4E15-4E4B-BCD6-F57AC1B52358}" presName="node" presStyleLbl="vennNode1" presStyleIdx="4" presStyleCnt="7" custScaleX="118867" custScaleY="118867">
        <dgm:presLayoutVars>
          <dgm:bulletEnabled val="1"/>
        </dgm:presLayoutVars>
      </dgm:prSet>
      <dgm:spPr/>
      <dgm:t>
        <a:bodyPr/>
        <a:lstStyle/>
        <a:p>
          <a:endParaRPr lang="de-DE"/>
        </a:p>
      </dgm:t>
    </dgm:pt>
    <dgm:pt modelId="{29701F6D-A6A6-4C80-B4A7-2F1B3CC73680}" type="pres">
      <dgm:prSet presAssocID="{F4508661-C10E-4A25-BEE1-00E0553A16BB}" presName="node" presStyleLbl="vennNode1" presStyleIdx="5" presStyleCnt="7" custScaleX="118867" custScaleY="118867">
        <dgm:presLayoutVars>
          <dgm:bulletEnabled val="1"/>
        </dgm:presLayoutVars>
      </dgm:prSet>
      <dgm:spPr/>
      <dgm:t>
        <a:bodyPr/>
        <a:lstStyle/>
        <a:p>
          <a:endParaRPr lang="de-DE"/>
        </a:p>
      </dgm:t>
    </dgm:pt>
    <dgm:pt modelId="{4D3067B8-4483-4238-A4FB-19638C2562AB}" type="pres">
      <dgm:prSet presAssocID="{F62821BB-2F4D-47DC-AB62-9FB8391464AE}" presName="node" presStyleLbl="vennNode1" presStyleIdx="6" presStyleCnt="7" custScaleX="118867" custScaleY="118867">
        <dgm:presLayoutVars>
          <dgm:bulletEnabled val="1"/>
        </dgm:presLayoutVars>
      </dgm:prSet>
      <dgm:spPr/>
      <dgm:t>
        <a:bodyPr/>
        <a:lstStyle/>
        <a:p>
          <a:endParaRPr lang="de-DE"/>
        </a:p>
      </dgm:t>
    </dgm:pt>
  </dgm:ptLst>
  <dgm:cxnLst>
    <dgm:cxn modelId="{71F6224C-ABCE-47DA-9F3A-628348972133}" srcId="{B99C7242-D437-4E79-85FF-8E636792588E}" destId="{F037C9F0-4E15-4E4B-BCD6-F57AC1B52358}" srcOrd="3" destOrd="0" parTransId="{ED192BEE-ACF4-4988-9A03-5AE864D1B1F2}" sibTransId="{3B4B51A9-7DA3-4947-A283-EC4A540033EA}"/>
    <dgm:cxn modelId="{AFC8A1F1-123F-43D9-B63A-F7145CCD1CF6}" type="presOf" srcId="{F62821BB-2F4D-47DC-AB62-9FB8391464AE}" destId="{4D3067B8-4483-4238-A4FB-19638C2562AB}" srcOrd="0" destOrd="0" presId="urn:microsoft.com/office/officeart/2005/8/layout/radial3"/>
    <dgm:cxn modelId="{511953CE-CB73-417C-BD55-53DD49F4BBE1}" srcId="{B99C7242-D437-4E79-85FF-8E636792588E}" destId="{3FED635D-04C2-4A48-BEE3-48D2642EB355}" srcOrd="1" destOrd="0" parTransId="{95A2B2DB-CCA3-49EA-BE29-50451AABE5DC}" sibTransId="{FC0DD44B-4998-423E-8845-DB791D5DF91E}"/>
    <dgm:cxn modelId="{F7611FEF-2B74-46B4-958E-3726812F395F}" type="presOf" srcId="{B99C7242-D437-4E79-85FF-8E636792588E}" destId="{11306627-1ACA-4659-8EA0-00EBC308C6CF}" srcOrd="0" destOrd="0" presId="urn:microsoft.com/office/officeart/2005/8/layout/radial3"/>
    <dgm:cxn modelId="{326645E1-6F71-4F91-AF6F-AC0D31E142F4}" srcId="{B99C7242-D437-4E79-85FF-8E636792588E}" destId="{F62821BB-2F4D-47DC-AB62-9FB8391464AE}" srcOrd="5" destOrd="0" parTransId="{B8530EE3-123F-4A09-91ED-75FF8B193022}" sibTransId="{B53D7F05-E954-4386-9014-E2E0A40474AE}"/>
    <dgm:cxn modelId="{A8EC347F-75BC-46A2-A823-5B920E757A41}" type="presOf" srcId="{3FED635D-04C2-4A48-BEE3-48D2642EB355}" destId="{FACE16DF-6B68-49E3-B00C-0DAC077BC51B}" srcOrd="0" destOrd="0" presId="urn:microsoft.com/office/officeart/2005/8/layout/radial3"/>
    <dgm:cxn modelId="{85C822B1-429E-437A-845E-DE443F6B8847}" type="presOf" srcId="{F4508661-C10E-4A25-BEE1-00E0553A16BB}" destId="{29701F6D-A6A6-4C80-B4A7-2F1B3CC73680}" srcOrd="0" destOrd="0" presId="urn:microsoft.com/office/officeart/2005/8/layout/radial3"/>
    <dgm:cxn modelId="{2F4DC633-A553-43CE-86EC-7EB5C092C5A8}" srcId="{B99C7242-D437-4E79-85FF-8E636792588E}" destId="{D8841D24-C30B-4D35-9165-C79067E1EC70}" srcOrd="0" destOrd="0" parTransId="{74344F4D-9514-460F-92FA-E80703B83619}" sibTransId="{36777E47-10B8-4702-8F1C-ED897E99DFA1}"/>
    <dgm:cxn modelId="{3801D9FF-4C20-4B0B-930D-2016EF630960}" type="presOf" srcId="{47AD9AF1-D790-40DA-80C1-DDE8EE2212A7}" destId="{922C8A82-4A49-4467-A149-ECF5C6D31CCD}" srcOrd="0" destOrd="0" presId="urn:microsoft.com/office/officeart/2005/8/layout/radial3"/>
    <dgm:cxn modelId="{821CAD0B-1F08-4156-8E03-27958D1A238D}" type="presOf" srcId="{D8841D24-C30B-4D35-9165-C79067E1EC70}" destId="{0CACAFCC-9DC5-45BA-993C-FBEC8175BF49}" srcOrd="0" destOrd="0" presId="urn:microsoft.com/office/officeart/2005/8/layout/radial3"/>
    <dgm:cxn modelId="{FE0E9F05-F678-49EC-B7AC-012C415B54FD}" srcId="{B99C7242-D437-4E79-85FF-8E636792588E}" destId="{47AD9AF1-D790-40DA-80C1-DDE8EE2212A7}" srcOrd="2" destOrd="0" parTransId="{1D615226-7E58-4D9C-8BCF-6B1316440B59}" sibTransId="{B0C0E887-9A5F-461A-B30F-21F02BD3BFAD}"/>
    <dgm:cxn modelId="{638F0E19-311D-4165-8ABC-1486331818EF}" srcId="{F1A6DFC7-7F42-43DD-B5DA-9E7FBBA6A000}" destId="{B99C7242-D437-4E79-85FF-8E636792588E}" srcOrd="0" destOrd="0" parTransId="{CE1EF680-BB7D-4285-830E-7042EB04394C}" sibTransId="{247C8267-1AE5-4D2D-9EC0-4C61C688CE6B}"/>
    <dgm:cxn modelId="{6CDF8EA7-9755-40BA-949D-F9DC2CE2155A}" srcId="{B99C7242-D437-4E79-85FF-8E636792588E}" destId="{F4508661-C10E-4A25-BEE1-00E0553A16BB}" srcOrd="4" destOrd="0" parTransId="{C7A8C9DB-3AAB-43B0-87A0-F67DDE43801F}" sibTransId="{C001EFA4-1E70-443E-BE2A-04E588AFB0B3}"/>
    <dgm:cxn modelId="{4DE75371-D047-4A0F-A055-7DD3156FCC49}" type="presOf" srcId="{F037C9F0-4E15-4E4B-BCD6-F57AC1B52358}" destId="{FAAE6ABC-EA8F-4068-AAA9-45EA2BCCD919}" srcOrd="0" destOrd="0" presId="urn:microsoft.com/office/officeart/2005/8/layout/radial3"/>
    <dgm:cxn modelId="{7B9A278F-20CD-46E3-8571-C8FE88344023}" type="presOf" srcId="{F1A6DFC7-7F42-43DD-B5DA-9E7FBBA6A000}" destId="{494B9FE4-79B4-4980-B342-431A278936B7}" srcOrd="0" destOrd="0" presId="urn:microsoft.com/office/officeart/2005/8/layout/radial3"/>
    <dgm:cxn modelId="{CB4F2577-41F6-4B15-9101-D1BE865CE5EF}" type="presParOf" srcId="{494B9FE4-79B4-4980-B342-431A278936B7}" destId="{9BF9A9EE-F41D-4553-84E0-32FC8AAB972A}" srcOrd="0" destOrd="0" presId="urn:microsoft.com/office/officeart/2005/8/layout/radial3"/>
    <dgm:cxn modelId="{FC86BC20-B062-4B0D-AA54-39BD509C3E2E}" type="presParOf" srcId="{9BF9A9EE-F41D-4553-84E0-32FC8AAB972A}" destId="{11306627-1ACA-4659-8EA0-00EBC308C6CF}" srcOrd="0" destOrd="0" presId="urn:microsoft.com/office/officeart/2005/8/layout/radial3"/>
    <dgm:cxn modelId="{9C97924C-D408-4F9C-8195-B6F240F05FF6}" type="presParOf" srcId="{9BF9A9EE-F41D-4553-84E0-32FC8AAB972A}" destId="{0CACAFCC-9DC5-45BA-993C-FBEC8175BF49}" srcOrd="1" destOrd="0" presId="urn:microsoft.com/office/officeart/2005/8/layout/radial3"/>
    <dgm:cxn modelId="{695D6C49-ECDA-4EAF-AE84-876EC22622E8}" type="presParOf" srcId="{9BF9A9EE-F41D-4553-84E0-32FC8AAB972A}" destId="{FACE16DF-6B68-49E3-B00C-0DAC077BC51B}" srcOrd="2" destOrd="0" presId="urn:microsoft.com/office/officeart/2005/8/layout/radial3"/>
    <dgm:cxn modelId="{EF2066CA-6732-4EDF-80A8-E92A2B607328}" type="presParOf" srcId="{9BF9A9EE-F41D-4553-84E0-32FC8AAB972A}" destId="{922C8A82-4A49-4467-A149-ECF5C6D31CCD}" srcOrd="3" destOrd="0" presId="urn:microsoft.com/office/officeart/2005/8/layout/radial3"/>
    <dgm:cxn modelId="{5900E4E8-B62C-496E-9731-31D177B37D55}" type="presParOf" srcId="{9BF9A9EE-F41D-4553-84E0-32FC8AAB972A}" destId="{FAAE6ABC-EA8F-4068-AAA9-45EA2BCCD919}" srcOrd="4" destOrd="0" presId="urn:microsoft.com/office/officeart/2005/8/layout/radial3"/>
    <dgm:cxn modelId="{8FEEA42F-C061-4B85-8C90-13E9762459A6}" type="presParOf" srcId="{9BF9A9EE-F41D-4553-84E0-32FC8AAB972A}" destId="{29701F6D-A6A6-4C80-B4A7-2F1B3CC73680}" srcOrd="5" destOrd="0" presId="urn:microsoft.com/office/officeart/2005/8/layout/radial3"/>
    <dgm:cxn modelId="{EAECAB36-D6CD-4E55-B841-1DDCA0EC2FED}" type="presParOf" srcId="{9BF9A9EE-F41D-4553-84E0-32FC8AAB972A}" destId="{4D3067B8-4483-4238-A4FB-19638C2562AB}" srcOrd="6" destOrd="0" presId="urn:microsoft.com/office/officeart/2005/8/layout/radial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1306627-1ACA-4659-8EA0-00EBC308C6CF}">
      <dsp:nvSpPr>
        <dsp:cNvPr id="0" name=""/>
        <dsp:cNvSpPr/>
      </dsp:nvSpPr>
      <dsp:spPr>
        <a:xfrm>
          <a:off x="2049935" y="965671"/>
          <a:ext cx="2405708" cy="2405708"/>
        </a:xfrm>
        <a:prstGeom prst="ellipse">
          <a:avLst/>
        </a:prstGeom>
        <a:solidFill>
          <a:schemeClr val="tx2">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de-DE" sz="2400" kern="1200" dirty="0">
              <a:solidFill>
                <a:schemeClr val="bg1"/>
              </a:solidFill>
              <a:latin typeface="Bebas Neue" panose="020B0506020202020201" pitchFamily="34" charset="0"/>
            </a:rPr>
            <a:t>E-Business</a:t>
          </a:r>
        </a:p>
      </dsp:txBody>
      <dsp:txXfrm>
        <a:off x="2402243" y="1317979"/>
        <a:ext cx="1701092" cy="1701092"/>
      </dsp:txXfrm>
    </dsp:sp>
    <dsp:sp modelId="{0CACAFCC-9DC5-45BA-993C-FBEC8175BF49}">
      <dsp:nvSpPr>
        <dsp:cNvPr id="0" name=""/>
        <dsp:cNvSpPr/>
      </dsp:nvSpPr>
      <dsp:spPr>
        <a:xfrm>
          <a:off x="2537891" y="-113041"/>
          <a:ext cx="1429796" cy="1429796"/>
        </a:xfrm>
        <a:prstGeom prst="ellipse">
          <a:avLst/>
        </a:prstGeom>
        <a:solidFill>
          <a:schemeClr val="bg1">
            <a:lumMod val="8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ts val="600"/>
            </a:spcAft>
          </a:pPr>
          <a:r>
            <a:rPr lang="en-US" sz="1200" kern="1200" dirty="0" smtClean="0">
              <a:solidFill>
                <a:schemeClr val="tx1"/>
              </a:solidFill>
            </a:rPr>
            <a:t>Electronic Transfer Within the Company</a:t>
          </a:r>
          <a:endParaRPr lang="de-DE" sz="1200" kern="1200" dirty="0">
            <a:solidFill>
              <a:schemeClr val="tx1"/>
            </a:solidFill>
          </a:endParaRPr>
        </a:p>
      </dsp:txBody>
      <dsp:txXfrm>
        <a:off x="2747280" y="96348"/>
        <a:ext cx="1011018" cy="1011018"/>
      </dsp:txXfrm>
    </dsp:sp>
    <dsp:sp modelId="{FACE16DF-6B68-49E3-B00C-0DAC077BC51B}">
      <dsp:nvSpPr>
        <dsp:cNvPr id="0" name=""/>
        <dsp:cNvSpPr/>
      </dsp:nvSpPr>
      <dsp:spPr>
        <a:xfrm>
          <a:off x="3894666" y="670292"/>
          <a:ext cx="1429796" cy="1429796"/>
        </a:xfrm>
        <a:prstGeom prst="ellipse">
          <a:avLst/>
        </a:prstGeom>
        <a:solidFill>
          <a:schemeClr val="bg1">
            <a:lumMod val="8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ts val="600"/>
            </a:spcAft>
          </a:pPr>
          <a:r>
            <a:rPr lang="de-DE" sz="1200" kern="1200" dirty="0">
              <a:solidFill>
                <a:schemeClr val="tx1"/>
              </a:solidFill>
            </a:rPr>
            <a:t>Customer </a:t>
          </a:r>
          <a:r>
            <a:rPr lang="de-DE" sz="1200" kern="1200" noProof="1">
              <a:solidFill>
                <a:schemeClr val="tx1"/>
              </a:solidFill>
            </a:rPr>
            <a:t>Relationship </a:t>
          </a:r>
          <a:r>
            <a:rPr lang="de-DE" sz="1200" kern="1200" dirty="0">
              <a:solidFill>
                <a:schemeClr val="tx1"/>
              </a:solidFill>
            </a:rPr>
            <a:t>Management</a:t>
          </a:r>
        </a:p>
      </dsp:txBody>
      <dsp:txXfrm>
        <a:off x="4104055" y="879681"/>
        <a:ext cx="1011018" cy="1011018"/>
      </dsp:txXfrm>
    </dsp:sp>
    <dsp:sp modelId="{922C8A82-4A49-4467-A149-ECF5C6D31CCD}">
      <dsp:nvSpPr>
        <dsp:cNvPr id="0" name=""/>
        <dsp:cNvSpPr/>
      </dsp:nvSpPr>
      <dsp:spPr>
        <a:xfrm>
          <a:off x="3894666" y="2236962"/>
          <a:ext cx="1429796" cy="1429796"/>
        </a:xfrm>
        <a:prstGeom prst="ellipse">
          <a:avLst/>
        </a:prstGeom>
        <a:solidFill>
          <a:schemeClr val="bg1">
            <a:lumMod val="8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ts val="600"/>
            </a:spcAft>
          </a:pPr>
          <a:r>
            <a:rPr lang="en-US" sz="1200" kern="1200" dirty="0" smtClean="0">
              <a:solidFill>
                <a:schemeClr val="tx1"/>
              </a:solidFill>
            </a:rPr>
            <a:t>Business Intelligence </a:t>
          </a:r>
          <a:endParaRPr lang="de-DE" sz="1200" kern="1200" dirty="0">
            <a:solidFill>
              <a:schemeClr val="tx1"/>
            </a:solidFill>
          </a:endParaRPr>
        </a:p>
      </dsp:txBody>
      <dsp:txXfrm>
        <a:off x="4104055" y="2446351"/>
        <a:ext cx="1011018" cy="1011018"/>
      </dsp:txXfrm>
    </dsp:sp>
    <dsp:sp modelId="{FAAE6ABC-EA8F-4068-AAA9-45EA2BCCD919}">
      <dsp:nvSpPr>
        <dsp:cNvPr id="0" name=""/>
        <dsp:cNvSpPr/>
      </dsp:nvSpPr>
      <dsp:spPr>
        <a:xfrm>
          <a:off x="2537891" y="3020297"/>
          <a:ext cx="1429796" cy="1429796"/>
        </a:xfrm>
        <a:prstGeom prst="ellipse">
          <a:avLst/>
        </a:prstGeom>
        <a:solidFill>
          <a:schemeClr val="bg1">
            <a:lumMod val="8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ts val="600"/>
            </a:spcAft>
          </a:pPr>
          <a:r>
            <a:rPr lang="de-DE" sz="1200" kern="1200" dirty="0">
              <a:solidFill>
                <a:schemeClr val="tx1"/>
              </a:solidFill>
            </a:rPr>
            <a:t>Supply Chain Management</a:t>
          </a:r>
        </a:p>
      </dsp:txBody>
      <dsp:txXfrm>
        <a:off x="2747280" y="3229686"/>
        <a:ext cx="1011018" cy="1011018"/>
      </dsp:txXfrm>
    </dsp:sp>
    <dsp:sp modelId="{29701F6D-A6A6-4C80-B4A7-2F1B3CC73680}">
      <dsp:nvSpPr>
        <dsp:cNvPr id="0" name=""/>
        <dsp:cNvSpPr/>
      </dsp:nvSpPr>
      <dsp:spPr>
        <a:xfrm>
          <a:off x="1181115" y="2236962"/>
          <a:ext cx="1429796" cy="1429796"/>
        </a:xfrm>
        <a:prstGeom prst="ellipse">
          <a:avLst/>
        </a:prstGeom>
        <a:solidFill>
          <a:schemeClr val="bg1">
            <a:lumMod val="8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ts val="600"/>
            </a:spcAft>
          </a:pPr>
          <a:r>
            <a:rPr lang="de-DE" sz="1200" kern="1200" dirty="0">
              <a:solidFill>
                <a:schemeClr val="tx1"/>
              </a:solidFill>
            </a:rPr>
            <a:t>Enterprise </a:t>
          </a:r>
          <a:r>
            <a:rPr lang="de-DE" sz="1200" kern="1200" noProof="1">
              <a:solidFill>
                <a:schemeClr val="tx1"/>
              </a:solidFill>
            </a:rPr>
            <a:t>Resource Planning</a:t>
          </a:r>
        </a:p>
      </dsp:txBody>
      <dsp:txXfrm>
        <a:off x="1390504" y="2446351"/>
        <a:ext cx="1011018" cy="1011018"/>
      </dsp:txXfrm>
    </dsp:sp>
    <dsp:sp modelId="{4D3067B8-4483-4238-A4FB-19638C2562AB}">
      <dsp:nvSpPr>
        <dsp:cNvPr id="0" name=""/>
        <dsp:cNvSpPr/>
      </dsp:nvSpPr>
      <dsp:spPr>
        <a:xfrm>
          <a:off x="1181115" y="670292"/>
          <a:ext cx="1429796" cy="1429796"/>
        </a:xfrm>
        <a:prstGeom prst="ellipse">
          <a:avLst/>
        </a:prstGeom>
        <a:solidFill>
          <a:schemeClr val="bg1">
            <a:lumMod val="8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ts val="600"/>
            </a:spcAft>
          </a:pPr>
          <a:r>
            <a:rPr lang="de-DE" sz="1200" kern="1200" dirty="0">
              <a:solidFill>
                <a:schemeClr val="tx1"/>
              </a:solidFill>
            </a:rPr>
            <a:t>E-Commerce</a:t>
          </a:r>
        </a:p>
      </dsp:txBody>
      <dsp:txXfrm>
        <a:off x="1390504" y="879681"/>
        <a:ext cx="1011018" cy="1011018"/>
      </dsp:txXfrm>
    </dsp:sp>
  </dsp:spTree>
</dsp:drawing>
</file>

<file path=ppt/diagrams/layout1.xml><?xml version="1.0" encoding="utf-8"?>
<dgm:layoutDef xmlns:dgm="http://schemas.openxmlformats.org/drawingml/2006/diagram" xmlns:a="http://schemas.openxmlformats.org/drawingml/2006/main" uniqueId="urn:microsoft.com/office/officeart/2005/8/layout/radial3">
  <dgm:title val=""/>
  <dgm:desc val=""/>
  <dgm:catLst>
    <dgm:cat type="relationship" pri="31000"/>
    <dgm:cat type="cycle" pri="1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omposite">
    <dgm:varLst>
      <dgm:chMax val="1"/>
      <dgm:dir/>
      <dgm:resizeHandles val="exact"/>
    </dgm:varLst>
    <dgm:alg type="composite">
      <dgm:param type="ar" val="1"/>
    </dgm:alg>
    <dgm:shape xmlns:r="http://schemas.openxmlformats.org/officeDocument/2006/relationships" r:blip="">
      <dgm:adjLst/>
    </dgm:shape>
    <dgm:presOf/>
    <dgm:constrLst/>
    <dgm:ruleLst/>
    <dgm:layoutNode name="radial">
      <dgm:varLst>
        <dgm:animLvl val="ctr"/>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h" for="ch" forName="centerShape" refType="h"/>
        <dgm:constr type="w" for="ch" forName="node" refType="w" fact="0.5"/>
        <dgm:constr type="h" for="ch" forName="node" refType="h" fact="0.5"/>
        <dgm:constr type="sp" refType="w" refFor="ch" refForName="node" fact="-0.2"/>
        <dgm:constr type="sibSp" refType="w" refFor="ch" refForName="node" fact="-0.2"/>
        <dgm:constr type="primFontSz" for="ch" forName="centerShape" val="65"/>
        <dgm:constr type="primFontSz" for="des" forName="node" val="65"/>
        <dgm:constr type="primFontSz" for="ch" forName="node" refType="primFontSz" refFor="ch" refForName="centerShape" op="lte"/>
      </dgm:constrLst>
      <dgm:ruleLst/>
      <dgm:forEach name="Name6" axis="ch" ptType="node" cnt="1">
        <dgm:layoutNode name="centerShape" styleLbl="vennNode1">
          <dgm:alg type="tx"/>
          <dgm:shape xmlns:r="http://schemas.openxmlformats.org/officeDocument/2006/relationships" type="ellipse"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7" axis="ch" ptType="node">
          <dgm:layoutNode name="node" styleLbl="vennNode1">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EB32E5F-2834-4A47-A64F-DBC02197002F}" type="datetimeFigureOut">
              <a:rPr lang="en-US" smtClean="0"/>
              <a:t>7/13/2017</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CD9C266D-9BF6-45DD-93F4-23D3D4380AFF}" type="slidenum">
              <a:rPr lang="en-US" smtClean="0"/>
              <a:t>‹Nr.›</a:t>
            </a:fld>
            <a:endParaRPr lang="en-US" dirty="0"/>
          </a:p>
        </p:txBody>
      </p:sp>
    </p:spTree>
    <p:extLst>
      <p:ext uri="{BB962C8B-B14F-4D97-AF65-F5344CB8AC3E}">
        <p14:creationId xmlns:p14="http://schemas.microsoft.com/office/powerpoint/2010/main" val="156793992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de-DE" dirty="0"/>
          </a:p>
        </p:txBody>
      </p:sp>
      <p:sp>
        <p:nvSpPr>
          <p:cNvPr id="3" name="Datumsplatzhalt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36A7A65-FCEB-45DA-8E08-BBBF0E9E7FCA}" type="datetimeFigureOut">
              <a:rPr lang="de-DE" smtClean="0"/>
              <a:t>13.07.2017</a:t>
            </a:fld>
            <a:endParaRPr lang="de-DE" dirty="0"/>
          </a:p>
        </p:txBody>
      </p:sp>
      <p:sp>
        <p:nvSpPr>
          <p:cNvPr id="4" name="Folienbildplatzhalt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de-DE" dirty="0"/>
          </a:p>
        </p:txBody>
      </p:sp>
      <p:sp>
        <p:nvSpPr>
          <p:cNvPr id="5" name="Notizenplatzhalt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de-DE" dirty="0"/>
          </a:p>
        </p:txBody>
      </p:sp>
      <p:sp>
        <p:nvSpPr>
          <p:cNvPr id="7" name="Foliennummernplatzhalt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2DA5471-CC57-402A-9527-36A1D012F698}" type="slidenum">
              <a:rPr lang="de-DE" smtClean="0"/>
              <a:t>‹Nr.›</a:t>
            </a:fld>
            <a:endParaRPr lang="de-DE" dirty="0"/>
          </a:p>
        </p:txBody>
      </p:sp>
    </p:spTree>
    <p:extLst>
      <p:ext uri="{BB962C8B-B14F-4D97-AF65-F5344CB8AC3E}">
        <p14:creationId xmlns:p14="http://schemas.microsoft.com/office/powerpoint/2010/main" val="1286535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LEFT">
    <p:spTree>
      <p:nvGrpSpPr>
        <p:cNvPr id="1" name=""/>
        <p:cNvGrpSpPr/>
        <p:nvPr/>
      </p:nvGrpSpPr>
      <p:grpSpPr>
        <a:xfrm>
          <a:off x="0" y="0"/>
          <a:ext cx="0" cy="0"/>
          <a:chOff x="0" y="0"/>
          <a:chExt cx="0" cy="0"/>
        </a:xfrm>
      </p:grpSpPr>
      <p:sp>
        <p:nvSpPr>
          <p:cNvPr id="8" name="Backgrund"/>
          <p:cNvSpPr/>
          <p:nvPr userDrawn="1"/>
        </p:nvSpPr>
        <p:spPr bwMode="gray">
          <a:xfrm>
            <a:off x="0" y="0"/>
            <a:ext cx="12190413" cy="58166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p>
        </p:txBody>
      </p:sp>
      <p:sp>
        <p:nvSpPr>
          <p:cNvPr id="7" name="Bar"/>
          <p:cNvSpPr/>
          <p:nvPr userDrawn="1"/>
        </p:nvSpPr>
        <p:spPr bwMode="ltGray">
          <a:xfrm>
            <a:off x="0" y="5816600"/>
            <a:ext cx="12190413" cy="1044000"/>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p>
        </p:txBody>
      </p:sp>
      <p:sp>
        <p:nvSpPr>
          <p:cNvPr id="2" name="Title"/>
          <p:cNvSpPr>
            <a:spLocks noGrp="1"/>
          </p:cNvSpPr>
          <p:nvPr>
            <p:ph type="ctrTitle"/>
          </p:nvPr>
        </p:nvSpPr>
        <p:spPr bwMode="gray">
          <a:xfrm>
            <a:off x="1055206" y="0"/>
            <a:ext cx="10080000" cy="3744000"/>
          </a:xfrm>
        </p:spPr>
        <p:txBody>
          <a:bodyPr anchor="b"/>
          <a:lstStyle>
            <a:lvl1pPr>
              <a:lnSpc>
                <a:spcPct val="80000"/>
              </a:lnSpc>
              <a:spcBef>
                <a:spcPts val="0"/>
              </a:spcBef>
              <a:spcAft>
                <a:spcPts val="1000"/>
              </a:spcAft>
              <a:defRPr sz="8800">
                <a:solidFill>
                  <a:srgbClr val="FFFFFF"/>
                </a:solidFill>
                <a:latin typeface="Bebas Neue" panose="020B0506020202020201" pitchFamily="34" charset="0"/>
              </a:defRPr>
            </a:lvl1pPr>
          </a:lstStyle>
          <a:p>
            <a:r>
              <a:rPr lang="de-DE"/>
              <a:t>Titelmasterformat durch Klicken bearbeiten</a:t>
            </a:r>
            <a:endParaRPr lang="en-US" dirty="0"/>
          </a:p>
        </p:txBody>
      </p:sp>
      <p:sp>
        <p:nvSpPr>
          <p:cNvPr id="3" name="Subtitle"/>
          <p:cNvSpPr>
            <a:spLocks noGrp="1"/>
          </p:cNvSpPr>
          <p:nvPr>
            <p:ph type="subTitle" idx="1"/>
          </p:nvPr>
        </p:nvSpPr>
        <p:spPr bwMode="gray">
          <a:xfrm>
            <a:off x="1055206" y="3744000"/>
            <a:ext cx="10080000" cy="2070000"/>
          </a:xfrm>
        </p:spPr>
        <p:txBody>
          <a:bodyPr/>
          <a:lstStyle>
            <a:lvl1pPr marL="0" indent="0" algn="l">
              <a:buNone/>
              <a:defRPr sz="4400">
                <a:solidFill>
                  <a:srgbClr val="B2B2B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a:t>Formatvorlage des Untertitelmasters durch Klicken bearbeiten</a:t>
            </a:r>
            <a:endParaRPr lang="en-US" dirty="0"/>
          </a:p>
        </p:txBody>
      </p:sp>
      <p:sp>
        <p:nvSpPr>
          <p:cNvPr id="4" name="Date"/>
          <p:cNvSpPr>
            <a:spLocks noGrp="1"/>
          </p:cNvSpPr>
          <p:nvPr>
            <p:ph type="dt" sz="half" idx="10"/>
          </p:nvPr>
        </p:nvSpPr>
        <p:spPr/>
        <p:txBody>
          <a:bodyPr/>
          <a:lstStyle/>
          <a:p>
            <a:fld id="{27FC3DAB-407D-4279-8EB6-232635B61438}" type="datetimeFigureOut">
              <a:rPr lang="en-US" smtClean="0"/>
              <a:t>7/13/2017</a:t>
            </a:fld>
            <a:endParaRPr lang="en-US" dirty="0"/>
          </a:p>
        </p:txBody>
      </p:sp>
      <p:sp>
        <p:nvSpPr>
          <p:cNvPr id="5" name="Footer"/>
          <p:cNvSpPr>
            <a:spLocks noGrp="1"/>
          </p:cNvSpPr>
          <p:nvPr>
            <p:ph type="ftr" sz="quarter" idx="11"/>
          </p:nvPr>
        </p:nvSpPr>
        <p:spPr/>
        <p:txBody>
          <a:bodyPr/>
          <a:lstStyle/>
          <a:p>
            <a:endParaRPr lang="en-US" dirty="0"/>
          </a:p>
        </p:txBody>
      </p:sp>
      <p:sp>
        <p:nvSpPr>
          <p:cNvPr id="6" name="Slide Number"/>
          <p:cNvSpPr>
            <a:spLocks noGrp="1"/>
          </p:cNvSpPr>
          <p:nvPr>
            <p:ph type="sldNum" sz="quarter" idx="12"/>
          </p:nvPr>
        </p:nvSpPr>
        <p:spPr/>
        <p:txBody>
          <a:bodyPr/>
          <a:lstStyle/>
          <a:p>
            <a:fld id="{02CEFE82-39F2-4F47-8A0C-D5AB3496FA5C}" type="slidenum">
              <a:rPr lang="en-US" smtClean="0"/>
              <a:t>‹Nr.›</a:t>
            </a:fld>
            <a:endParaRPr lang="en-US" dirty="0"/>
          </a:p>
        </p:txBody>
      </p:sp>
    </p:spTree>
    <p:extLst>
      <p:ext uri="{BB962C8B-B14F-4D97-AF65-F5344CB8AC3E}">
        <p14:creationId xmlns:p14="http://schemas.microsoft.com/office/powerpoint/2010/main" val="32528316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_TEXTBOXES">
    <p:spTree>
      <p:nvGrpSpPr>
        <p:cNvPr id="1" name=""/>
        <p:cNvGrpSpPr/>
        <p:nvPr/>
      </p:nvGrpSpPr>
      <p:grpSpPr>
        <a:xfrm>
          <a:off x="0" y="0"/>
          <a:ext cx="0" cy="0"/>
          <a:chOff x="0" y="0"/>
          <a:chExt cx="0" cy="0"/>
        </a:xfrm>
      </p:grpSpPr>
      <p:sp>
        <p:nvSpPr>
          <p:cNvPr id="2" name="Title"/>
          <p:cNvSpPr>
            <a:spLocks noGrp="1"/>
          </p:cNvSpPr>
          <p:nvPr>
            <p:ph type="title"/>
          </p:nvPr>
        </p:nvSpPr>
        <p:spPr>
          <a:xfrm>
            <a:off x="540000" y="432000"/>
            <a:ext cx="11109600" cy="1080000"/>
          </a:xfrm>
        </p:spPr>
        <p:txBody>
          <a:bodyPr/>
          <a:lstStyle>
            <a:lvl1pPr>
              <a:defRPr/>
            </a:lvl1pPr>
          </a:lstStyle>
          <a:p>
            <a:r>
              <a:rPr lang="de-DE"/>
              <a:t>Titelmasterformat durch Klicken bearbeiten</a:t>
            </a:r>
            <a:endParaRPr lang="en-US" dirty="0"/>
          </a:p>
        </p:txBody>
      </p:sp>
      <p:sp>
        <p:nvSpPr>
          <p:cNvPr id="10" name="Subline"/>
          <p:cNvSpPr>
            <a:spLocks noGrp="1"/>
          </p:cNvSpPr>
          <p:nvPr>
            <p:ph type="body" sz="quarter" idx="13" hasCustomPrompt="1"/>
          </p:nvPr>
        </p:nvSpPr>
        <p:spPr>
          <a:xfrm>
            <a:off x="540000" y="972000"/>
            <a:ext cx="11109600" cy="540000"/>
          </a:xfrm>
        </p:spPr>
        <p:txBody>
          <a:bodyPr/>
          <a:lstStyle>
            <a:lvl1pPr marL="0" indent="0">
              <a:buNone/>
              <a:defRPr baseline="0">
                <a:solidFill>
                  <a:srgbClr val="7F7F7F"/>
                </a:solidFill>
              </a:defRPr>
            </a:lvl1pPr>
          </a:lstStyle>
          <a:p>
            <a:pPr lvl="0"/>
            <a:r>
              <a:rPr lang="en-US" dirty="0"/>
              <a:t>Enter your subtitle here</a:t>
            </a:r>
          </a:p>
        </p:txBody>
      </p:sp>
      <p:sp>
        <p:nvSpPr>
          <p:cNvPr id="43" name="Text 1"/>
          <p:cNvSpPr>
            <a:spLocks noGrp="1"/>
          </p:cNvSpPr>
          <p:nvPr>
            <p:ph type="body" idx="24"/>
          </p:nvPr>
        </p:nvSpPr>
        <p:spPr bwMode="gray">
          <a:xfrm>
            <a:off x="540000" y="1512000"/>
            <a:ext cx="3628800" cy="1330050"/>
          </a:xfrm>
          <a:solidFill>
            <a:schemeClr val="bg1">
              <a:lumMod val="65000"/>
            </a:schemeClr>
          </a:solidFill>
        </p:spPr>
        <p:txBody>
          <a:bodyPr lIns="252000" tIns="252000" rIns="252000" bIns="252000" anchor="t"/>
          <a:lstStyle>
            <a:lvl1pPr marL="0" indent="0">
              <a:buNone/>
              <a:defRPr sz="2000" b="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 bearbeiten</a:t>
            </a:r>
          </a:p>
        </p:txBody>
      </p:sp>
      <p:sp>
        <p:nvSpPr>
          <p:cNvPr id="44" name="Content 1"/>
          <p:cNvSpPr>
            <a:spLocks noGrp="1"/>
          </p:cNvSpPr>
          <p:nvPr>
            <p:ph sz="quarter" idx="25"/>
          </p:nvPr>
        </p:nvSpPr>
        <p:spPr bwMode="gray">
          <a:xfrm>
            <a:off x="4168800" y="1512000"/>
            <a:ext cx="7480800" cy="1332000"/>
          </a:xfrm>
          <a:solidFill>
            <a:schemeClr val="bg1">
              <a:lumMod val="95000"/>
            </a:schemeClr>
          </a:solidFill>
        </p:spPr>
        <p:txBody>
          <a:bodyPr lIns="252000" tIns="252000" rIns="252000" bIns="252000"/>
          <a:lstStyle>
            <a:lvl1pPr>
              <a:defRPr sz="1600"/>
            </a:lvl1pPr>
            <a:lvl2pPr>
              <a:defRPr sz="1400"/>
            </a:lvl2pPr>
            <a:lvl3pPr>
              <a:defRPr sz="1200"/>
            </a:lvl3pPr>
            <a:lvl4pPr>
              <a:defRPr sz="1100"/>
            </a:lvl4pPr>
            <a:lvl5pPr>
              <a:defRPr sz="1100"/>
            </a:lvl5pPr>
            <a:lvl6pPr>
              <a:defRPr sz="1600"/>
            </a:lvl6pPr>
            <a:lvl7pPr>
              <a:defRPr sz="1600"/>
            </a:lvl7pPr>
            <a:lvl8pPr>
              <a:defRPr sz="1600"/>
            </a:lvl8pPr>
            <a:lvl9pPr>
              <a:defRPr sz="1600"/>
            </a:lvl9pPr>
          </a:lstStyle>
          <a:p>
            <a:pPr lvl="0"/>
            <a:r>
              <a:rPr lang="de-DE"/>
              <a:t>Textmasterformat bearbeiten</a:t>
            </a:r>
          </a:p>
          <a:p>
            <a:pPr lvl="1"/>
            <a:r>
              <a:rPr lang="de-DE"/>
              <a:t>Zweite Ebene</a:t>
            </a:r>
          </a:p>
          <a:p>
            <a:pPr lvl="2"/>
            <a:r>
              <a:rPr lang="de-DE"/>
              <a:t>Dritte Ebene</a:t>
            </a:r>
          </a:p>
        </p:txBody>
      </p:sp>
      <p:sp>
        <p:nvSpPr>
          <p:cNvPr id="41" name="Text 2"/>
          <p:cNvSpPr>
            <a:spLocks noGrp="1"/>
          </p:cNvSpPr>
          <p:nvPr>
            <p:ph type="body" idx="22"/>
          </p:nvPr>
        </p:nvSpPr>
        <p:spPr bwMode="gray">
          <a:xfrm>
            <a:off x="540000" y="2996175"/>
            <a:ext cx="3628800" cy="1330050"/>
          </a:xfrm>
          <a:solidFill>
            <a:schemeClr val="bg1">
              <a:lumMod val="65000"/>
            </a:schemeClr>
          </a:solidFill>
        </p:spPr>
        <p:txBody>
          <a:bodyPr lIns="252000" tIns="252000" rIns="252000" bIns="252000" anchor="t"/>
          <a:lstStyle>
            <a:lvl1pPr marL="0" indent="0">
              <a:buNone/>
              <a:defRPr sz="2000" b="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 bearbeiten</a:t>
            </a:r>
          </a:p>
        </p:txBody>
      </p:sp>
      <p:sp>
        <p:nvSpPr>
          <p:cNvPr id="42" name="Content 2"/>
          <p:cNvSpPr>
            <a:spLocks noGrp="1"/>
          </p:cNvSpPr>
          <p:nvPr>
            <p:ph sz="quarter" idx="23"/>
          </p:nvPr>
        </p:nvSpPr>
        <p:spPr bwMode="gray">
          <a:xfrm>
            <a:off x="4168800" y="2995200"/>
            <a:ext cx="7480800" cy="1332000"/>
          </a:xfrm>
          <a:solidFill>
            <a:schemeClr val="bg1">
              <a:lumMod val="95000"/>
            </a:schemeClr>
          </a:solidFill>
        </p:spPr>
        <p:txBody>
          <a:bodyPr lIns="252000" tIns="252000" rIns="252000" bIns="252000"/>
          <a:lstStyle>
            <a:lvl1pPr>
              <a:defRPr sz="1600"/>
            </a:lvl1pPr>
            <a:lvl2pPr>
              <a:defRPr sz="1400"/>
            </a:lvl2pPr>
            <a:lvl3pPr>
              <a:defRPr sz="1200"/>
            </a:lvl3pPr>
            <a:lvl4pPr>
              <a:defRPr sz="1100"/>
            </a:lvl4pPr>
            <a:lvl5pPr>
              <a:defRPr sz="1100"/>
            </a:lvl5pPr>
            <a:lvl6pPr>
              <a:defRPr sz="1600"/>
            </a:lvl6pPr>
            <a:lvl7pPr>
              <a:defRPr sz="1600"/>
            </a:lvl7pPr>
            <a:lvl8pPr>
              <a:defRPr sz="1600"/>
            </a:lvl8pPr>
            <a:lvl9pPr>
              <a:defRPr sz="1600"/>
            </a:lvl9pPr>
          </a:lstStyle>
          <a:p>
            <a:pPr lvl="0"/>
            <a:r>
              <a:rPr lang="de-DE"/>
              <a:t>Textmasterformat bearbeiten</a:t>
            </a:r>
          </a:p>
          <a:p>
            <a:pPr lvl="1"/>
            <a:r>
              <a:rPr lang="de-DE"/>
              <a:t>Zweite Ebene</a:t>
            </a:r>
          </a:p>
          <a:p>
            <a:pPr lvl="2"/>
            <a:r>
              <a:rPr lang="de-DE"/>
              <a:t>Dritte Ebene</a:t>
            </a:r>
          </a:p>
        </p:txBody>
      </p:sp>
      <p:sp>
        <p:nvSpPr>
          <p:cNvPr id="15" name="Text 3"/>
          <p:cNvSpPr>
            <a:spLocks noGrp="1"/>
          </p:cNvSpPr>
          <p:nvPr>
            <p:ph type="body" idx="18"/>
          </p:nvPr>
        </p:nvSpPr>
        <p:spPr bwMode="gray">
          <a:xfrm>
            <a:off x="540000" y="4480350"/>
            <a:ext cx="3628800" cy="1330050"/>
          </a:xfrm>
          <a:solidFill>
            <a:schemeClr val="bg1">
              <a:lumMod val="65000"/>
            </a:schemeClr>
          </a:solidFill>
        </p:spPr>
        <p:txBody>
          <a:bodyPr lIns="252000" tIns="252000" rIns="252000" bIns="252000" anchor="t"/>
          <a:lstStyle>
            <a:lvl1pPr marL="0" indent="0">
              <a:buNone/>
              <a:defRPr sz="2000" b="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 bearbeiten</a:t>
            </a:r>
          </a:p>
        </p:txBody>
      </p:sp>
      <p:sp>
        <p:nvSpPr>
          <p:cNvPr id="18" name="Content 3"/>
          <p:cNvSpPr>
            <a:spLocks noGrp="1"/>
          </p:cNvSpPr>
          <p:nvPr>
            <p:ph sz="quarter" idx="21"/>
          </p:nvPr>
        </p:nvSpPr>
        <p:spPr bwMode="gray">
          <a:xfrm>
            <a:off x="4168800" y="4478400"/>
            <a:ext cx="7480800" cy="1332000"/>
          </a:xfrm>
          <a:solidFill>
            <a:schemeClr val="bg1">
              <a:lumMod val="95000"/>
            </a:schemeClr>
          </a:solidFill>
        </p:spPr>
        <p:txBody>
          <a:bodyPr lIns="252000" tIns="252000" rIns="252000" bIns="252000"/>
          <a:lstStyle>
            <a:lvl1pPr>
              <a:defRPr sz="1600"/>
            </a:lvl1pPr>
            <a:lvl2pPr>
              <a:defRPr sz="1400"/>
            </a:lvl2pPr>
            <a:lvl3pPr>
              <a:defRPr sz="1200"/>
            </a:lvl3pPr>
            <a:lvl4pPr>
              <a:defRPr sz="1100"/>
            </a:lvl4pPr>
            <a:lvl5pPr>
              <a:defRPr sz="1100"/>
            </a:lvl5pPr>
            <a:lvl6pPr>
              <a:defRPr sz="1600"/>
            </a:lvl6pPr>
            <a:lvl7pPr>
              <a:defRPr sz="1600"/>
            </a:lvl7pPr>
            <a:lvl8pPr>
              <a:defRPr sz="1600"/>
            </a:lvl8pPr>
            <a:lvl9pPr>
              <a:defRPr sz="1600"/>
            </a:lvl9pPr>
          </a:lstStyle>
          <a:p>
            <a:pPr lvl="0"/>
            <a:r>
              <a:rPr lang="de-DE"/>
              <a:t>Textmasterformat bearbeiten</a:t>
            </a:r>
          </a:p>
          <a:p>
            <a:pPr lvl="1"/>
            <a:r>
              <a:rPr lang="de-DE"/>
              <a:t>Zweite Ebene</a:t>
            </a:r>
          </a:p>
          <a:p>
            <a:pPr lvl="2"/>
            <a:r>
              <a:rPr lang="de-DE"/>
              <a:t>Dritte Ebene</a:t>
            </a:r>
          </a:p>
        </p:txBody>
      </p:sp>
      <p:sp>
        <p:nvSpPr>
          <p:cNvPr id="7" name="Date"/>
          <p:cNvSpPr>
            <a:spLocks noGrp="1"/>
          </p:cNvSpPr>
          <p:nvPr>
            <p:ph type="dt" sz="half" idx="10"/>
          </p:nvPr>
        </p:nvSpPr>
        <p:spPr/>
        <p:txBody>
          <a:bodyPr/>
          <a:lstStyle/>
          <a:p>
            <a:fld id="{27FC3DAB-407D-4279-8EB6-232635B61438}" type="datetimeFigureOut">
              <a:rPr lang="en-US" smtClean="0"/>
              <a:t>7/13/2017</a:t>
            </a:fld>
            <a:endParaRPr lang="en-US" dirty="0"/>
          </a:p>
        </p:txBody>
      </p:sp>
      <p:sp>
        <p:nvSpPr>
          <p:cNvPr id="8" name="Footer"/>
          <p:cNvSpPr>
            <a:spLocks noGrp="1"/>
          </p:cNvSpPr>
          <p:nvPr>
            <p:ph type="ftr" sz="quarter" idx="11"/>
          </p:nvPr>
        </p:nvSpPr>
        <p:spPr/>
        <p:txBody>
          <a:bodyPr/>
          <a:lstStyle/>
          <a:p>
            <a:endParaRPr lang="en-US" dirty="0"/>
          </a:p>
        </p:txBody>
      </p:sp>
      <p:sp>
        <p:nvSpPr>
          <p:cNvPr id="9" name="Slide Number"/>
          <p:cNvSpPr>
            <a:spLocks noGrp="1"/>
          </p:cNvSpPr>
          <p:nvPr>
            <p:ph type="sldNum" sz="quarter" idx="12"/>
          </p:nvPr>
        </p:nvSpPr>
        <p:spPr>
          <a:xfrm>
            <a:off x="540000" y="6084000"/>
            <a:ext cx="900000" cy="360000"/>
          </a:xfrm>
        </p:spPr>
        <p:txBody>
          <a:bodyPr/>
          <a:lstStyle/>
          <a:p>
            <a:fld id="{02CEFE82-39F2-4F47-8A0C-D5AB3496FA5C}" type="slidenum">
              <a:rPr lang="en-US" smtClean="0"/>
              <a:t>‹Nr.›</a:t>
            </a:fld>
            <a:endParaRPr lang="en-US" dirty="0"/>
          </a:p>
        </p:txBody>
      </p:sp>
    </p:spTree>
    <p:extLst>
      <p:ext uri="{BB962C8B-B14F-4D97-AF65-F5344CB8AC3E}">
        <p14:creationId xmlns:p14="http://schemas.microsoft.com/office/powerpoint/2010/main" val="19493711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EXT &amp; IMAGE">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p>
            <a:r>
              <a:rPr lang="de-DE"/>
              <a:t>Titelmasterformat durch Klicken bearbeiten</a:t>
            </a:r>
            <a:endParaRPr lang="en-US" dirty="0"/>
          </a:p>
        </p:txBody>
      </p:sp>
      <p:sp>
        <p:nvSpPr>
          <p:cNvPr id="8" name="Subline"/>
          <p:cNvSpPr>
            <a:spLocks noGrp="1"/>
          </p:cNvSpPr>
          <p:nvPr>
            <p:ph type="body" sz="quarter" idx="13" hasCustomPrompt="1"/>
          </p:nvPr>
        </p:nvSpPr>
        <p:spPr>
          <a:xfrm>
            <a:off x="540000" y="972000"/>
            <a:ext cx="11109600" cy="540000"/>
          </a:xfrm>
        </p:spPr>
        <p:txBody>
          <a:bodyPr/>
          <a:lstStyle>
            <a:lvl1pPr marL="0" indent="0">
              <a:buNone/>
              <a:defRPr baseline="0">
                <a:solidFill>
                  <a:srgbClr val="7F7F7F"/>
                </a:solidFill>
              </a:defRPr>
            </a:lvl1pPr>
          </a:lstStyle>
          <a:p>
            <a:pPr lvl="0"/>
            <a:r>
              <a:rPr lang="en-US" dirty="0"/>
              <a:t>Enter your subtitle here</a:t>
            </a:r>
          </a:p>
        </p:txBody>
      </p:sp>
      <p:sp>
        <p:nvSpPr>
          <p:cNvPr id="3" name="Content"/>
          <p:cNvSpPr>
            <a:spLocks noGrp="1"/>
          </p:cNvSpPr>
          <p:nvPr>
            <p:ph sz="half" idx="1"/>
          </p:nvPr>
        </p:nvSpPr>
        <p:spPr>
          <a:xfrm>
            <a:off x="540000" y="1512000"/>
            <a:ext cx="5346000" cy="4298400"/>
          </a:xfrm>
        </p:spPr>
        <p:txBody>
          <a:bodyPr/>
          <a:lstStyle>
            <a:lvl1pPr>
              <a:defRPr sz="22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12" name="Picture"/>
          <p:cNvSpPr>
            <a:spLocks noGrp="1"/>
          </p:cNvSpPr>
          <p:nvPr>
            <p:ph type="pic" sz="quarter" idx="14"/>
          </p:nvPr>
        </p:nvSpPr>
        <p:spPr bwMode="gray">
          <a:xfrm>
            <a:off x="6303601" y="1512000"/>
            <a:ext cx="5886812" cy="4298400"/>
          </a:xfrm>
          <a:solidFill>
            <a:schemeClr val="bg1">
              <a:lumMod val="85000"/>
            </a:schemeClr>
          </a:solidFill>
        </p:spPr>
        <p:txBody>
          <a:bodyPr lIns="144000" tIns="144000" rIns="144000" bIns="144000"/>
          <a:lstStyle>
            <a:lvl1pPr marL="0" indent="0">
              <a:buNone/>
              <a:defRPr/>
            </a:lvl1pPr>
          </a:lstStyle>
          <a:p>
            <a:r>
              <a:rPr lang="de-DE" dirty="0"/>
              <a:t>Bild durch Klicken auf Symbol hinzufügen</a:t>
            </a:r>
            <a:endParaRPr lang="en-US" dirty="0"/>
          </a:p>
        </p:txBody>
      </p:sp>
      <p:sp>
        <p:nvSpPr>
          <p:cNvPr id="5" name="Date"/>
          <p:cNvSpPr>
            <a:spLocks noGrp="1"/>
          </p:cNvSpPr>
          <p:nvPr>
            <p:ph type="dt" sz="half" idx="10"/>
          </p:nvPr>
        </p:nvSpPr>
        <p:spPr/>
        <p:txBody>
          <a:bodyPr/>
          <a:lstStyle/>
          <a:p>
            <a:fld id="{27FC3DAB-407D-4279-8EB6-232635B61438}" type="datetimeFigureOut">
              <a:rPr lang="en-US" smtClean="0"/>
              <a:t>7/13/2017</a:t>
            </a:fld>
            <a:endParaRPr lang="en-US" dirty="0"/>
          </a:p>
        </p:txBody>
      </p:sp>
      <p:sp>
        <p:nvSpPr>
          <p:cNvPr id="6" name="Footer"/>
          <p:cNvSpPr>
            <a:spLocks noGrp="1"/>
          </p:cNvSpPr>
          <p:nvPr>
            <p:ph type="ftr" sz="quarter" idx="11"/>
          </p:nvPr>
        </p:nvSpPr>
        <p:spPr/>
        <p:txBody>
          <a:bodyPr/>
          <a:lstStyle/>
          <a:p>
            <a:endParaRPr lang="en-US" dirty="0"/>
          </a:p>
        </p:txBody>
      </p:sp>
      <p:sp>
        <p:nvSpPr>
          <p:cNvPr id="7" name="Slide Number"/>
          <p:cNvSpPr>
            <a:spLocks noGrp="1"/>
          </p:cNvSpPr>
          <p:nvPr>
            <p:ph type="sldNum" sz="quarter" idx="12"/>
          </p:nvPr>
        </p:nvSpPr>
        <p:spPr/>
        <p:txBody>
          <a:bodyPr/>
          <a:lstStyle/>
          <a:p>
            <a:fld id="{02CEFE82-39F2-4F47-8A0C-D5AB3496FA5C}" type="slidenum">
              <a:rPr lang="en-US" smtClean="0"/>
              <a:t>‹Nr.›</a:t>
            </a:fld>
            <a:endParaRPr lang="en-US" dirty="0"/>
          </a:p>
        </p:txBody>
      </p:sp>
    </p:spTree>
    <p:extLst>
      <p:ext uri="{BB962C8B-B14F-4D97-AF65-F5344CB8AC3E}">
        <p14:creationId xmlns:p14="http://schemas.microsoft.com/office/powerpoint/2010/main" val="2880725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TEXT &amp; IMAGE">
    <p:spTree>
      <p:nvGrpSpPr>
        <p:cNvPr id="1" name=""/>
        <p:cNvGrpSpPr/>
        <p:nvPr/>
      </p:nvGrpSpPr>
      <p:grpSpPr>
        <a:xfrm>
          <a:off x="0" y="0"/>
          <a:ext cx="0" cy="0"/>
          <a:chOff x="0" y="0"/>
          <a:chExt cx="0" cy="0"/>
        </a:xfrm>
      </p:grpSpPr>
      <p:sp>
        <p:nvSpPr>
          <p:cNvPr id="2" name="Title"/>
          <p:cNvSpPr>
            <a:spLocks noGrp="1"/>
          </p:cNvSpPr>
          <p:nvPr>
            <p:ph type="title"/>
          </p:nvPr>
        </p:nvSpPr>
        <p:spPr>
          <a:xfrm>
            <a:off x="540000" y="432000"/>
            <a:ext cx="5346000" cy="1080000"/>
          </a:xfrm>
        </p:spPr>
        <p:txBody>
          <a:bodyPr/>
          <a:lstStyle/>
          <a:p>
            <a:r>
              <a:rPr lang="de-DE"/>
              <a:t>Titelmasterformat durch Klicken bearbeiten</a:t>
            </a:r>
            <a:endParaRPr lang="en-US" dirty="0"/>
          </a:p>
        </p:txBody>
      </p:sp>
      <p:sp>
        <p:nvSpPr>
          <p:cNvPr id="8" name="Subline"/>
          <p:cNvSpPr>
            <a:spLocks noGrp="1"/>
          </p:cNvSpPr>
          <p:nvPr>
            <p:ph type="body" sz="quarter" idx="13" hasCustomPrompt="1"/>
          </p:nvPr>
        </p:nvSpPr>
        <p:spPr>
          <a:xfrm>
            <a:off x="540000" y="972000"/>
            <a:ext cx="5346000" cy="540000"/>
          </a:xfrm>
        </p:spPr>
        <p:txBody>
          <a:bodyPr/>
          <a:lstStyle>
            <a:lvl1pPr marL="0" indent="0">
              <a:buNone/>
              <a:defRPr baseline="0">
                <a:solidFill>
                  <a:srgbClr val="7F7F7F"/>
                </a:solidFill>
              </a:defRPr>
            </a:lvl1pPr>
          </a:lstStyle>
          <a:p>
            <a:pPr lvl="0"/>
            <a:r>
              <a:rPr lang="en-US" dirty="0"/>
              <a:t>Enter your subtitle here</a:t>
            </a:r>
          </a:p>
        </p:txBody>
      </p:sp>
      <p:sp>
        <p:nvSpPr>
          <p:cNvPr id="3" name="Content"/>
          <p:cNvSpPr>
            <a:spLocks noGrp="1"/>
          </p:cNvSpPr>
          <p:nvPr>
            <p:ph sz="half" idx="1"/>
          </p:nvPr>
        </p:nvSpPr>
        <p:spPr>
          <a:xfrm>
            <a:off x="540000" y="1512000"/>
            <a:ext cx="5346000" cy="4298400"/>
          </a:xfrm>
        </p:spPr>
        <p:txBody>
          <a:bodyPr/>
          <a:lstStyle>
            <a:lvl1pPr>
              <a:defRPr sz="22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12" name="Picture"/>
          <p:cNvSpPr>
            <a:spLocks noGrp="1"/>
          </p:cNvSpPr>
          <p:nvPr>
            <p:ph type="pic" sz="quarter" idx="14"/>
          </p:nvPr>
        </p:nvSpPr>
        <p:spPr bwMode="gray">
          <a:xfrm>
            <a:off x="6304413" y="0"/>
            <a:ext cx="5886000" cy="6858000"/>
          </a:xfrm>
          <a:solidFill>
            <a:schemeClr val="bg1">
              <a:lumMod val="85000"/>
            </a:schemeClr>
          </a:solidFill>
        </p:spPr>
        <p:txBody>
          <a:bodyPr lIns="144000" tIns="144000" rIns="144000" bIns="144000"/>
          <a:lstStyle>
            <a:lvl1pPr marL="0" indent="0">
              <a:buNone/>
              <a:defRPr/>
            </a:lvl1pPr>
          </a:lstStyle>
          <a:p>
            <a:r>
              <a:rPr lang="de-DE" dirty="0"/>
              <a:t>Bild durch Klicken auf Symbol hinzufügen</a:t>
            </a:r>
            <a:endParaRPr lang="en-US" dirty="0"/>
          </a:p>
        </p:txBody>
      </p:sp>
      <p:sp>
        <p:nvSpPr>
          <p:cNvPr id="5" name="Date"/>
          <p:cNvSpPr>
            <a:spLocks noGrp="1"/>
          </p:cNvSpPr>
          <p:nvPr>
            <p:ph type="dt" sz="half" idx="10"/>
          </p:nvPr>
        </p:nvSpPr>
        <p:spPr/>
        <p:txBody>
          <a:bodyPr/>
          <a:lstStyle/>
          <a:p>
            <a:fld id="{27FC3DAB-407D-4279-8EB6-232635B61438}" type="datetimeFigureOut">
              <a:rPr lang="en-US" smtClean="0"/>
              <a:t>7/13/2017</a:t>
            </a:fld>
            <a:endParaRPr lang="en-US" dirty="0"/>
          </a:p>
        </p:txBody>
      </p:sp>
      <p:sp>
        <p:nvSpPr>
          <p:cNvPr id="6" name="Footer"/>
          <p:cNvSpPr>
            <a:spLocks noGrp="1"/>
          </p:cNvSpPr>
          <p:nvPr>
            <p:ph type="ftr" sz="quarter" idx="11"/>
          </p:nvPr>
        </p:nvSpPr>
        <p:spPr/>
        <p:txBody>
          <a:bodyPr/>
          <a:lstStyle/>
          <a:p>
            <a:endParaRPr lang="en-US" dirty="0"/>
          </a:p>
        </p:txBody>
      </p:sp>
      <p:sp>
        <p:nvSpPr>
          <p:cNvPr id="7" name="Slide Number"/>
          <p:cNvSpPr>
            <a:spLocks noGrp="1"/>
          </p:cNvSpPr>
          <p:nvPr>
            <p:ph type="sldNum" sz="quarter" idx="12"/>
          </p:nvPr>
        </p:nvSpPr>
        <p:spPr/>
        <p:txBody>
          <a:bodyPr/>
          <a:lstStyle/>
          <a:p>
            <a:fld id="{02CEFE82-39F2-4F47-8A0C-D5AB3496FA5C}" type="slidenum">
              <a:rPr lang="en-US" smtClean="0"/>
              <a:t>‹Nr.›</a:t>
            </a:fld>
            <a:endParaRPr lang="en-US" dirty="0"/>
          </a:p>
        </p:txBody>
      </p:sp>
    </p:spTree>
    <p:extLst>
      <p:ext uri="{BB962C8B-B14F-4D97-AF65-F5344CB8AC3E}">
        <p14:creationId xmlns:p14="http://schemas.microsoft.com/office/powerpoint/2010/main" val="537040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TEXT &amp; IMAGE">
    <p:spTree>
      <p:nvGrpSpPr>
        <p:cNvPr id="1" name=""/>
        <p:cNvGrpSpPr/>
        <p:nvPr/>
      </p:nvGrpSpPr>
      <p:grpSpPr>
        <a:xfrm>
          <a:off x="0" y="0"/>
          <a:ext cx="0" cy="0"/>
          <a:chOff x="0" y="0"/>
          <a:chExt cx="0" cy="0"/>
        </a:xfrm>
      </p:grpSpPr>
      <p:sp>
        <p:nvSpPr>
          <p:cNvPr id="2" name="Title"/>
          <p:cNvSpPr>
            <a:spLocks noGrp="1"/>
          </p:cNvSpPr>
          <p:nvPr>
            <p:ph type="title"/>
          </p:nvPr>
        </p:nvSpPr>
        <p:spPr>
          <a:xfrm>
            <a:off x="6303600" y="432000"/>
            <a:ext cx="5346000" cy="1080000"/>
          </a:xfrm>
        </p:spPr>
        <p:txBody>
          <a:bodyPr/>
          <a:lstStyle/>
          <a:p>
            <a:r>
              <a:rPr lang="de-DE"/>
              <a:t>Titelmasterformat durch Klicken bearbeiten</a:t>
            </a:r>
            <a:endParaRPr lang="en-US" dirty="0"/>
          </a:p>
        </p:txBody>
      </p:sp>
      <p:sp>
        <p:nvSpPr>
          <p:cNvPr id="8" name="Subline"/>
          <p:cNvSpPr>
            <a:spLocks noGrp="1"/>
          </p:cNvSpPr>
          <p:nvPr>
            <p:ph type="body" sz="quarter" idx="13" hasCustomPrompt="1"/>
          </p:nvPr>
        </p:nvSpPr>
        <p:spPr>
          <a:xfrm>
            <a:off x="6303600" y="972000"/>
            <a:ext cx="5346000" cy="540000"/>
          </a:xfrm>
        </p:spPr>
        <p:txBody>
          <a:bodyPr/>
          <a:lstStyle>
            <a:lvl1pPr marL="0" indent="0">
              <a:buNone/>
              <a:defRPr baseline="0">
                <a:solidFill>
                  <a:srgbClr val="7F7F7F"/>
                </a:solidFill>
              </a:defRPr>
            </a:lvl1pPr>
          </a:lstStyle>
          <a:p>
            <a:pPr lvl="0"/>
            <a:r>
              <a:rPr lang="en-US" dirty="0"/>
              <a:t>Enter your subtitle here</a:t>
            </a:r>
          </a:p>
        </p:txBody>
      </p:sp>
      <p:sp>
        <p:nvSpPr>
          <p:cNvPr id="9" name="Picture"/>
          <p:cNvSpPr>
            <a:spLocks noGrp="1"/>
          </p:cNvSpPr>
          <p:nvPr>
            <p:ph type="pic" sz="quarter" idx="14"/>
          </p:nvPr>
        </p:nvSpPr>
        <p:spPr bwMode="gray">
          <a:xfrm>
            <a:off x="0" y="0"/>
            <a:ext cx="5886000" cy="6858000"/>
          </a:xfrm>
          <a:solidFill>
            <a:schemeClr val="bg1">
              <a:lumMod val="85000"/>
            </a:schemeClr>
          </a:solidFill>
        </p:spPr>
        <p:txBody>
          <a:bodyPr lIns="144000" tIns="144000" rIns="144000" bIns="144000"/>
          <a:lstStyle>
            <a:lvl1pPr marL="0" indent="0">
              <a:buNone/>
              <a:defRPr/>
            </a:lvl1pPr>
          </a:lstStyle>
          <a:p>
            <a:r>
              <a:rPr lang="de-DE" dirty="0"/>
              <a:t>Bild durch Klicken auf Symbol hinzufügen</a:t>
            </a:r>
            <a:endParaRPr lang="en-US" dirty="0"/>
          </a:p>
        </p:txBody>
      </p:sp>
      <p:sp>
        <p:nvSpPr>
          <p:cNvPr id="4" name="Content"/>
          <p:cNvSpPr>
            <a:spLocks noGrp="1"/>
          </p:cNvSpPr>
          <p:nvPr>
            <p:ph sz="half" idx="2"/>
          </p:nvPr>
        </p:nvSpPr>
        <p:spPr>
          <a:xfrm>
            <a:off x="6303600" y="1512000"/>
            <a:ext cx="5346000" cy="4298400"/>
          </a:xfrm>
        </p:spPr>
        <p:txBody>
          <a:bodyPr/>
          <a:lstStyle>
            <a:lvl1pPr>
              <a:defRPr sz="22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Date"/>
          <p:cNvSpPr>
            <a:spLocks noGrp="1"/>
          </p:cNvSpPr>
          <p:nvPr>
            <p:ph type="dt" sz="half" idx="10"/>
          </p:nvPr>
        </p:nvSpPr>
        <p:spPr/>
        <p:txBody>
          <a:bodyPr/>
          <a:lstStyle/>
          <a:p>
            <a:fld id="{27FC3DAB-407D-4279-8EB6-232635B61438}" type="datetimeFigureOut">
              <a:rPr lang="en-US" smtClean="0"/>
              <a:t>7/13/2017</a:t>
            </a:fld>
            <a:endParaRPr lang="en-US" dirty="0"/>
          </a:p>
        </p:txBody>
      </p:sp>
      <p:sp>
        <p:nvSpPr>
          <p:cNvPr id="6" name="Footer"/>
          <p:cNvSpPr>
            <a:spLocks noGrp="1"/>
          </p:cNvSpPr>
          <p:nvPr>
            <p:ph type="ftr" sz="quarter" idx="11"/>
          </p:nvPr>
        </p:nvSpPr>
        <p:spPr/>
        <p:txBody>
          <a:bodyPr/>
          <a:lstStyle/>
          <a:p>
            <a:endParaRPr lang="en-US" dirty="0"/>
          </a:p>
        </p:txBody>
      </p:sp>
      <p:sp>
        <p:nvSpPr>
          <p:cNvPr id="7" name="Slide Number"/>
          <p:cNvSpPr>
            <a:spLocks noGrp="1"/>
          </p:cNvSpPr>
          <p:nvPr>
            <p:ph type="sldNum" sz="quarter" idx="12"/>
          </p:nvPr>
        </p:nvSpPr>
        <p:spPr/>
        <p:txBody>
          <a:bodyPr/>
          <a:lstStyle/>
          <a:p>
            <a:fld id="{02CEFE82-39F2-4F47-8A0C-D5AB3496FA5C}" type="slidenum">
              <a:rPr lang="en-US" smtClean="0"/>
              <a:t>‹Nr.›</a:t>
            </a:fld>
            <a:endParaRPr lang="en-US" dirty="0"/>
          </a:p>
        </p:txBody>
      </p:sp>
    </p:spTree>
    <p:extLst>
      <p:ext uri="{BB962C8B-B14F-4D97-AF65-F5344CB8AC3E}">
        <p14:creationId xmlns:p14="http://schemas.microsoft.com/office/powerpoint/2010/main" val="1739038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_TEXT &amp; IMAGE">
    <p:spTree>
      <p:nvGrpSpPr>
        <p:cNvPr id="1" name=""/>
        <p:cNvGrpSpPr/>
        <p:nvPr/>
      </p:nvGrpSpPr>
      <p:grpSpPr>
        <a:xfrm>
          <a:off x="0" y="0"/>
          <a:ext cx="0" cy="0"/>
          <a:chOff x="0" y="0"/>
          <a:chExt cx="0" cy="0"/>
        </a:xfrm>
      </p:grpSpPr>
      <p:sp>
        <p:nvSpPr>
          <p:cNvPr id="2" name="Title"/>
          <p:cNvSpPr>
            <a:spLocks noGrp="1"/>
          </p:cNvSpPr>
          <p:nvPr>
            <p:ph type="title"/>
          </p:nvPr>
        </p:nvSpPr>
        <p:spPr>
          <a:xfrm>
            <a:off x="540000" y="432000"/>
            <a:ext cx="7264800" cy="1080000"/>
          </a:xfrm>
        </p:spPr>
        <p:txBody>
          <a:bodyPr/>
          <a:lstStyle/>
          <a:p>
            <a:r>
              <a:rPr lang="de-DE"/>
              <a:t>Titelmasterformat durch Klicken bearbeiten</a:t>
            </a:r>
            <a:endParaRPr lang="en-US" dirty="0"/>
          </a:p>
        </p:txBody>
      </p:sp>
      <p:sp>
        <p:nvSpPr>
          <p:cNvPr id="8" name="Subline"/>
          <p:cNvSpPr>
            <a:spLocks noGrp="1"/>
          </p:cNvSpPr>
          <p:nvPr>
            <p:ph type="body" sz="quarter" idx="13" hasCustomPrompt="1"/>
          </p:nvPr>
        </p:nvSpPr>
        <p:spPr>
          <a:xfrm>
            <a:off x="540000" y="972000"/>
            <a:ext cx="7264800" cy="540000"/>
          </a:xfrm>
        </p:spPr>
        <p:txBody>
          <a:bodyPr/>
          <a:lstStyle>
            <a:lvl1pPr marL="0" indent="0">
              <a:buNone/>
              <a:defRPr baseline="0">
                <a:solidFill>
                  <a:srgbClr val="7F7F7F"/>
                </a:solidFill>
              </a:defRPr>
            </a:lvl1pPr>
          </a:lstStyle>
          <a:p>
            <a:pPr lvl="0"/>
            <a:r>
              <a:rPr lang="en-US" dirty="0"/>
              <a:t>Enter your subtitle here</a:t>
            </a:r>
          </a:p>
        </p:txBody>
      </p:sp>
      <p:sp>
        <p:nvSpPr>
          <p:cNvPr id="3" name="Content"/>
          <p:cNvSpPr>
            <a:spLocks noGrp="1"/>
          </p:cNvSpPr>
          <p:nvPr>
            <p:ph sz="half" idx="1"/>
          </p:nvPr>
        </p:nvSpPr>
        <p:spPr>
          <a:xfrm>
            <a:off x="540000" y="1512000"/>
            <a:ext cx="7264800" cy="4298400"/>
          </a:xfrm>
        </p:spPr>
        <p:txBody>
          <a:bodyPr/>
          <a:lstStyle>
            <a:lvl1pPr>
              <a:defRPr sz="22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11" name="Picture"/>
          <p:cNvSpPr>
            <a:spLocks noGrp="1"/>
          </p:cNvSpPr>
          <p:nvPr>
            <p:ph type="pic" sz="quarter" idx="14"/>
          </p:nvPr>
        </p:nvSpPr>
        <p:spPr bwMode="gray">
          <a:xfrm>
            <a:off x="8230413" y="0"/>
            <a:ext cx="3960000" cy="6858000"/>
          </a:xfrm>
          <a:solidFill>
            <a:schemeClr val="bg1">
              <a:lumMod val="85000"/>
            </a:schemeClr>
          </a:solidFill>
        </p:spPr>
        <p:txBody>
          <a:bodyPr lIns="144000" tIns="144000" rIns="144000" bIns="144000"/>
          <a:lstStyle>
            <a:lvl1pPr marL="0" indent="0">
              <a:buNone/>
              <a:defRPr>
                <a:solidFill>
                  <a:schemeClr val="tx1">
                    <a:lumMod val="65000"/>
                    <a:lumOff val="35000"/>
                  </a:schemeClr>
                </a:solidFill>
              </a:defRPr>
            </a:lvl1pPr>
          </a:lstStyle>
          <a:p>
            <a:r>
              <a:rPr lang="de-DE" dirty="0"/>
              <a:t>Bild durch Klicken auf Symbol hinzufügen</a:t>
            </a:r>
            <a:endParaRPr lang="en-US" dirty="0"/>
          </a:p>
        </p:txBody>
      </p:sp>
      <p:sp>
        <p:nvSpPr>
          <p:cNvPr id="5" name="Date"/>
          <p:cNvSpPr>
            <a:spLocks noGrp="1"/>
          </p:cNvSpPr>
          <p:nvPr>
            <p:ph type="dt" sz="half" idx="10"/>
          </p:nvPr>
        </p:nvSpPr>
        <p:spPr/>
        <p:txBody>
          <a:bodyPr/>
          <a:lstStyle/>
          <a:p>
            <a:fld id="{27FC3DAB-407D-4279-8EB6-232635B61438}" type="datetimeFigureOut">
              <a:rPr lang="en-US" smtClean="0"/>
              <a:t>7/13/2017</a:t>
            </a:fld>
            <a:endParaRPr lang="en-US" dirty="0"/>
          </a:p>
        </p:txBody>
      </p:sp>
      <p:sp>
        <p:nvSpPr>
          <p:cNvPr id="6" name="Footer"/>
          <p:cNvSpPr>
            <a:spLocks noGrp="1"/>
          </p:cNvSpPr>
          <p:nvPr>
            <p:ph type="ftr" sz="quarter" idx="11"/>
          </p:nvPr>
        </p:nvSpPr>
        <p:spPr/>
        <p:txBody>
          <a:bodyPr/>
          <a:lstStyle/>
          <a:p>
            <a:endParaRPr lang="en-US" dirty="0"/>
          </a:p>
        </p:txBody>
      </p:sp>
      <p:sp>
        <p:nvSpPr>
          <p:cNvPr id="7" name="Slide Number"/>
          <p:cNvSpPr>
            <a:spLocks noGrp="1"/>
          </p:cNvSpPr>
          <p:nvPr>
            <p:ph type="sldNum" sz="quarter" idx="12"/>
          </p:nvPr>
        </p:nvSpPr>
        <p:spPr/>
        <p:txBody>
          <a:bodyPr/>
          <a:lstStyle/>
          <a:p>
            <a:fld id="{02CEFE82-39F2-4F47-8A0C-D5AB3496FA5C}" type="slidenum">
              <a:rPr lang="en-US" smtClean="0"/>
              <a:t>‹Nr.›</a:t>
            </a:fld>
            <a:endParaRPr lang="en-US" dirty="0"/>
          </a:p>
        </p:txBody>
      </p:sp>
    </p:spTree>
    <p:extLst>
      <p:ext uri="{BB962C8B-B14F-4D97-AF65-F5344CB8AC3E}">
        <p14:creationId xmlns:p14="http://schemas.microsoft.com/office/powerpoint/2010/main" val="16820171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5_TEXT &amp; IMAGE">
    <p:spTree>
      <p:nvGrpSpPr>
        <p:cNvPr id="1" name=""/>
        <p:cNvGrpSpPr/>
        <p:nvPr/>
      </p:nvGrpSpPr>
      <p:grpSpPr>
        <a:xfrm>
          <a:off x="0" y="0"/>
          <a:ext cx="0" cy="0"/>
          <a:chOff x="0" y="0"/>
          <a:chExt cx="0" cy="0"/>
        </a:xfrm>
      </p:grpSpPr>
      <p:sp>
        <p:nvSpPr>
          <p:cNvPr id="2" name="Title"/>
          <p:cNvSpPr>
            <a:spLocks noGrp="1"/>
          </p:cNvSpPr>
          <p:nvPr>
            <p:ph type="title"/>
          </p:nvPr>
        </p:nvSpPr>
        <p:spPr>
          <a:xfrm>
            <a:off x="540000" y="432000"/>
            <a:ext cx="7264800" cy="1080000"/>
          </a:xfrm>
        </p:spPr>
        <p:txBody>
          <a:bodyPr/>
          <a:lstStyle/>
          <a:p>
            <a:r>
              <a:rPr lang="de-DE"/>
              <a:t>Titelmasterformat durch Klicken bearbeiten</a:t>
            </a:r>
            <a:endParaRPr lang="en-US" dirty="0"/>
          </a:p>
        </p:txBody>
      </p:sp>
      <p:sp>
        <p:nvSpPr>
          <p:cNvPr id="8" name="Subline"/>
          <p:cNvSpPr>
            <a:spLocks noGrp="1"/>
          </p:cNvSpPr>
          <p:nvPr>
            <p:ph type="body" sz="quarter" idx="13" hasCustomPrompt="1"/>
          </p:nvPr>
        </p:nvSpPr>
        <p:spPr>
          <a:xfrm>
            <a:off x="540000" y="972000"/>
            <a:ext cx="7264800" cy="540000"/>
          </a:xfrm>
        </p:spPr>
        <p:txBody>
          <a:bodyPr/>
          <a:lstStyle>
            <a:lvl1pPr marL="0" indent="0">
              <a:buNone/>
              <a:defRPr baseline="0">
                <a:solidFill>
                  <a:srgbClr val="7F7F7F"/>
                </a:solidFill>
              </a:defRPr>
            </a:lvl1pPr>
          </a:lstStyle>
          <a:p>
            <a:pPr lvl="0"/>
            <a:r>
              <a:rPr lang="en-US" dirty="0"/>
              <a:t>Enter your subtitle here</a:t>
            </a:r>
          </a:p>
        </p:txBody>
      </p:sp>
      <p:sp>
        <p:nvSpPr>
          <p:cNvPr id="3" name="Content 1"/>
          <p:cNvSpPr>
            <a:spLocks noGrp="1"/>
          </p:cNvSpPr>
          <p:nvPr>
            <p:ph sz="half" idx="1"/>
          </p:nvPr>
        </p:nvSpPr>
        <p:spPr>
          <a:xfrm>
            <a:off x="540000" y="1512000"/>
            <a:ext cx="3420000" cy="4298400"/>
          </a:xfrm>
        </p:spPr>
        <p:txBody>
          <a:bodyPr/>
          <a:lstStyle>
            <a:lvl1pPr>
              <a:defRPr sz="22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37" name="Content 2"/>
          <p:cNvSpPr>
            <a:spLocks noGrp="1"/>
          </p:cNvSpPr>
          <p:nvPr>
            <p:ph sz="half" idx="14"/>
          </p:nvPr>
        </p:nvSpPr>
        <p:spPr>
          <a:xfrm>
            <a:off x="4384800" y="1512000"/>
            <a:ext cx="3420000" cy="4298400"/>
          </a:xfrm>
        </p:spPr>
        <p:txBody>
          <a:bodyPr/>
          <a:lstStyle>
            <a:lvl1pPr>
              <a:defRPr sz="22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11" name="Picture"/>
          <p:cNvSpPr>
            <a:spLocks noGrp="1"/>
          </p:cNvSpPr>
          <p:nvPr>
            <p:ph type="pic" sz="quarter" idx="15"/>
          </p:nvPr>
        </p:nvSpPr>
        <p:spPr bwMode="gray">
          <a:xfrm>
            <a:off x="8230413" y="0"/>
            <a:ext cx="3960000" cy="6858000"/>
          </a:xfrm>
          <a:solidFill>
            <a:schemeClr val="bg1">
              <a:lumMod val="85000"/>
            </a:schemeClr>
          </a:solidFill>
        </p:spPr>
        <p:txBody>
          <a:bodyPr lIns="144000" tIns="144000" rIns="144000" bIns="144000"/>
          <a:lstStyle>
            <a:lvl1pPr marL="0" indent="0">
              <a:buNone/>
              <a:defRPr>
                <a:solidFill>
                  <a:schemeClr val="tx1">
                    <a:lumMod val="65000"/>
                    <a:lumOff val="35000"/>
                  </a:schemeClr>
                </a:solidFill>
              </a:defRPr>
            </a:lvl1pPr>
          </a:lstStyle>
          <a:p>
            <a:r>
              <a:rPr lang="de-DE" dirty="0"/>
              <a:t>Bild durch Klicken auf Symbol hinzufügen</a:t>
            </a:r>
            <a:endParaRPr lang="en-US" dirty="0"/>
          </a:p>
        </p:txBody>
      </p:sp>
      <p:sp>
        <p:nvSpPr>
          <p:cNvPr id="5" name="Date"/>
          <p:cNvSpPr>
            <a:spLocks noGrp="1"/>
          </p:cNvSpPr>
          <p:nvPr>
            <p:ph type="dt" sz="half" idx="10"/>
          </p:nvPr>
        </p:nvSpPr>
        <p:spPr/>
        <p:txBody>
          <a:bodyPr/>
          <a:lstStyle/>
          <a:p>
            <a:fld id="{27FC3DAB-407D-4279-8EB6-232635B61438}" type="datetimeFigureOut">
              <a:rPr lang="en-US" smtClean="0"/>
              <a:t>7/13/2017</a:t>
            </a:fld>
            <a:endParaRPr lang="en-US" dirty="0"/>
          </a:p>
        </p:txBody>
      </p:sp>
      <p:sp>
        <p:nvSpPr>
          <p:cNvPr id="6" name="Footer"/>
          <p:cNvSpPr>
            <a:spLocks noGrp="1"/>
          </p:cNvSpPr>
          <p:nvPr>
            <p:ph type="ftr" sz="quarter" idx="11"/>
          </p:nvPr>
        </p:nvSpPr>
        <p:spPr/>
        <p:txBody>
          <a:bodyPr/>
          <a:lstStyle/>
          <a:p>
            <a:endParaRPr lang="en-US" dirty="0"/>
          </a:p>
        </p:txBody>
      </p:sp>
      <p:sp>
        <p:nvSpPr>
          <p:cNvPr id="7" name="Slide Number"/>
          <p:cNvSpPr>
            <a:spLocks noGrp="1"/>
          </p:cNvSpPr>
          <p:nvPr>
            <p:ph type="sldNum" sz="quarter" idx="12"/>
          </p:nvPr>
        </p:nvSpPr>
        <p:spPr/>
        <p:txBody>
          <a:bodyPr/>
          <a:lstStyle/>
          <a:p>
            <a:fld id="{02CEFE82-39F2-4F47-8A0C-D5AB3496FA5C}" type="slidenum">
              <a:rPr lang="en-US" smtClean="0"/>
              <a:t>‹Nr.›</a:t>
            </a:fld>
            <a:endParaRPr lang="en-US" dirty="0"/>
          </a:p>
        </p:txBody>
      </p:sp>
    </p:spTree>
    <p:extLst>
      <p:ext uri="{BB962C8B-B14F-4D97-AF65-F5344CB8AC3E}">
        <p14:creationId xmlns:p14="http://schemas.microsoft.com/office/powerpoint/2010/main" val="34135378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6_TEXT &amp; IMAGE">
    <p:spTree>
      <p:nvGrpSpPr>
        <p:cNvPr id="1" name=""/>
        <p:cNvGrpSpPr/>
        <p:nvPr/>
      </p:nvGrpSpPr>
      <p:grpSpPr>
        <a:xfrm>
          <a:off x="0" y="0"/>
          <a:ext cx="0" cy="0"/>
          <a:chOff x="0" y="0"/>
          <a:chExt cx="0" cy="0"/>
        </a:xfrm>
      </p:grpSpPr>
      <p:sp>
        <p:nvSpPr>
          <p:cNvPr id="2" name="Title"/>
          <p:cNvSpPr>
            <a:spLocks noGrp="1"/>
          </p:cNvSpPr>
          <p:nvPr>
            <p:ph type="title"/>
          </p:nvPr>
        </p:nvSpPr>
        <p:spPr>
          <a:xfrm>
            <a:off x="540000" y="432000"/>
            <a:ext cx="7264800" cy="1080000"/>
          </a:xfrm>
        </p:spPr>
        <p:txBody>
          <a:bodyPr/>
          <a:lstStyle/>
          <a:p>
            <a:r>
              <a:rPr lang="de-DE"/>
              <a:t>Titelmasterformat durch Klicken bearbeiten</a:t>
            </a:r>
            <a:endParaRPr lang="en-US" dirty="0"/>
          </a:p>
        </p:txBody>
      </p:sp>
      <p:sp>
        <p:nvSpPr>
          <p:cNvPr id="8" name="Subline"/>
          <p:cNvSpPr>
            <a:spLocks noGrp="1"/>
          </p:cNvSpPr>
          <p:nvPr>
            <p:ph type="body" sz="quarter" idx="13" hasCustomPrompt="1"/>
          </p:nvPr>
        </p:nvSpPr>
        <p:spPr>
          <a:xfrm>
            <a:off x="540000" y="972000"/>
            <a:ext cx="7264800" cy="540000"/>
          </a:xfrm>
        </p:spPr>
        <p:txBody>
          <a:bodyPr/>
          <a:lstStyle>
            <a:lvl1pPr marL="0" indent="0">
              <a:buNone/>
              <a:defRPr baseline="0">
                <a:solidFill>
                  <a:srgbClr val="7F7F7F"/>
                </a:solidFill>
              </a:defRPr>
            </a:lvl1pPr>
          </a:lstStyle>
          <a:p>
            <a:pPr lvl="0"/>
            <a:r>
              <a:rPr lang="en-US" dirty="0"/>
              <a:t>Enter your subtitle here</a:t>
            </a:r>
          </a:p>
        </p:txBody>
      </p:sp>
      <p:sp>
        <p:nvSpPr>
          <p:cNvPr id="12" name="Content 1"/>
          <p:cNvSpPr>
            <a:spLocks noGrp="1"/>
          </p:cNvSpPr>
          <p:nvPr>
            <p:ph sz="half" idx="2"/>
          </p:nvPr>
        </p:nvSpPr>
        <p:spPr bwMode="gray">
          <a:xfrm>
            <a:off x="540000" y="1512000"/>
            <a:ext cx="3420000" cy="1929600"/>
          </a:xfrm>
          <a:solidFill>
            <a:schemeClr val="bg1">
              <a:lumMod val="95000"/>
            </a:schemeClr>
          </a:solidFill>
        </p:spPr>
        <p:txBody>
          <a:bodyPr lIns="252000" tIns="252000" rIns="252000" bIns="252000"/>
          <a:lstStyle>
            <a:lvl1pPr>
              <a:defRPr sz="1600"/>
            </a:lvl1pPr>
            <a:lvl2pPr>
              <a:defRPr sz="1400"/>
            </a:lvl2pPr>
            <a:lvl3pPr>
              <a:defRPr sz="1200"/>
            </a:lvl3pPr>
            <a:lvl4pPr>
              <a:defRPr sz="1100"/>
            </a:lvl4pPr>
            <a:lvl5pPr>
              <a:defRPr sz="1100"/>
            </a:lvl5pPr>
            <a:lvl6pPr>
              <a:defRPr sz="1600"/>
            </a:lvl6pPr>
            <a:lvl7pPr>
              <a:defRPr sz="1600"/>
            </a:lvl7pPr>
            <a:lvl8pPr>
              <a:defRPr sz="1600"/>
            </a:lvl8pPr>
            <a:lvl9pPr>
              <a:defRPr sz="1600"/>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13" name="Content 2"/>
          <p:cNvSpPr>
            <a:spLocks noGrp="1"/>
          </p:cNvSpPr>
          <p:nvPr>
            <p:ph sz="quarter" idx="4"/>
          </p:nvPr>
        </p:nvSpPr>
        <p:spPr bwMode="gray">
          <a:xfrm>
            <a:off x="4384800" y="1512000"/>
            <a:ext cx="3420000" cy="1929600"/>
          </a:xfrm>
          <a:solidFill>
            <a:schemeClr val="bg1">
              <a:lumMod val="95000"/>
            </a:schemeClr>
          </a:solidFill>
        </p:spPr>
        <p:txBody>
          <a:bodyPr lIns="252000" tIns="252000" rIns="252000" bIns="252000"/>
          <a:lstStyle>
            <a:lvl1pPr>
              <a:defRPr sz="1600"/>
            </a:lvl1pPr>
            <a:lvl2pPr>
              <a:defRPr sz="1400"/>
            </a:lvl2pPr>
            <a:lvl3pPr>
              <a:defRPr sz="1200"/>
            </a:lvl3pPr>
            <a:lvl4pPr>
              <a:defRPr sz="1100"/>
            </a:lvl4pPr>
            <a:lvl5pPr>
              <a:defRPr sz="1100"/>
            </a:lvl5pPr>
            <a:lvl6pPr>
              <a:defRPr sz="1600"/>
            </a:lvl6pPr>
            <a:lvl7pPr>
              <a:defRPr sz="1600"/>
            </a:lvl7pPr>
            <a:lvl8pPr>
              <a:defRPr sz="1600"/>
            </a:lvl8pPr>
            <a:lvl9pPr>
              <a:defRPr sz="1600"/>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14" name="Content 3"/>
          <p:cNvSpPr>
            <a:spLocks noGrp="1"/>
          </p:cNvSpPr>
          <p:nvPr>
            <p:ph sz="half" idx="16"/>
          </p:nvPr>
        </p:nvSpPr>
        <p:spPr bwMode="gray">
          <a:xfrm>
            <a:off x="540000" y="3880800"/>
            <a:ext cx="3420000" cy="1929600"/>
          </a:xfrm>
          <a:solidFill>
            <a:schemeClr val="bg1">
              <a:lumMod val="95000"/>
            </a:schemeClr>
          </a:solidFill>
        </p:spPr>
        <p:txBody>
          <a:bodyPr lIns="252000" tIns="252000" rIns="252000" bIns="252000"/>
          <a:lstStyle>
            <a:lvl1pPr>
              <a:defRPr sz="1600"/>
            </a:lvl1pPr>
            <a:lvl2pPr>
              <a:defRPr sz="1400"/>
            </a:lvl2pPr>
            <a:lvl3pPr>
              <a:defRPr sz="1200"/>
            </a:lvl3pPr>
            <a:lvl4pPr>
              <a:defRPr sz="1100"/>
            </a:lvl4pPr>
            <a:lvl5pPr>
              <a:defRPr sz="1100"/>
            </a:lvl5pPr>
            <a:lvl6pPr>
              <a:defRPr sz="1600"/>
            </a:lvl6pPr>
            <a:lvl7pPr>
              <a:defRPr sz="1600"/>
            </a:lvl7pPr>
            <a:lvl8pPr>
              <a:defRPr sz="1600"/>
            </a:lvl8pPr>
            <a:lvl9pPr>
              <a:defRPr sz="1600"/>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15" name="Content 4"/>
          <p:cNvSpPr>
            <a:spLocks noGrp="1"/>
          </p:cNvSpPr>
          <p:nvPr>
            <p:ph sz="quarter" idx="17"/>
          </p:nvPr>
        </p:nvSpPr>
        <p:spPr bwMode="gray">
          <a:xfrm>
            <a:off x="4384800" y="3880800"/>
            <a:ext cx="3420000" cy="1929600"/>
          </a:xfrm>
          <a:solidFill>
            <a:schemeClr val="bg1">
              <a:lumMod val="95000"/>
            </a:schemeClr>
          </a:solidFill>
        </p:spPr>
        <p:txBody>
          <a:bodyPr lIns="252000" tIns="252000" rIns="252000" bIns="252000"/>
          <a:lstStyle>
            <a:lvl1pPr>
              <a:defRPr sz="1600"/>
            </a:lvl1pPr>
            <a:lvl2pPr>
              <a:defRPr sz="1400"/>
            </a:lvl2pPr>
            <a:lvl3pPr>
              <a:defRPr sz="1200"/>
            </a:lvl3pPr>
            <a:lvl4pPr>
              <a:defRPr sz="1100"/>
            </a:lvl4pPr>
            <a:lvl5pPr>
              <a:defRPr sz="1100"/>
            </a:lvl5pPr>
            <a:lvl6pPr>
              <a:defRPr sz="1600"/>
            </a:lvl6pPr>
            <a:lvl7pPr>
              <a:defRPr sz="1600"/>
            </a:lvl7pPr>
            <a:lvl8pPr>
              <a:defRPr sz="1600"/>
            </a:lvl8pPr>
            <a:lvl9pPr>
              <a:defRPr sz="1600"/>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11" name="Picture"/>
          <p:cNvSpPr>
            <a:spLocks noGrp="1"/>
          </p:cNvSpPr>
          <p:nvPr>
            <p:ph type="pic" sz="quarter" idx="15"/>
          </p:nvPr>
        </p:nvSpPr>
        <p:spPr bwMode="gray">
          <a:xfrm>
            <a:off x="8230413" y="0"/>
            <a:ext cx="3960000" cy="6858000"/>
          </a:xfrm>
          <a:solidFill>
            <a:schemeClr val="bg1">
              <a:lumMod val="85000"/>
            </a:schemeClr>
          </a:solidFill>
        </p:spPr>
        <p:txBody>
          <a:bodyPr lIns="144000" tIns="144000" rIns="144000" bIns="144000"/>
          <a:lstStyle>
            <a:lvl1pPr marL="0" indent="0">
              <a:buNone/>
              <a:defRPr>
                <a:solidFill>
                  <a:schemeClr val="tx1">
                    <a:lumMod val="65000"/>
                    <a:lumOff val="35000"/>
                  </a:schemeClr>
                </a:solidFill>
              </a:defRPr>
            </a:lvl1pPr>
          </a:lstStyle>
          <a:p>
            <a:r>
              <a:rPr lang="de-DE" dirty="0"/>
              <a:t>Bild durch Klicken auf Symbol hinzufügen</a:t>
            </a:r>
            <a:endParaRPr lang="en-US" dirty="0"/>
          </a:p>
        </p:txBody>
      </p:sp>
      <p:sp>
        <p:nvSpPr>
          <p:cNvPr id="5" name="Date"/>
          <p:cNvSpPr>
            <a:spLocks noGrp="1"/>
          </p:cNvSpPr>
          <p:nvPr>
            <p:ph type="dt" sz="half" idx="10"/>
          </p:nvPr>
        </p:nvSpPr>
        <p:spPr/>
        <p:txBody>
          <a:bodyPr/>
          <a:lstStyle/>
          <a:p>
            <a:fld id="{27FC3DAB-407D-4279-8EB6-232635B61438}" type="datetimeFigureOut">
              <a:rPr lang="en-US" smtClean="0"/>
              <a:t>7/13/2017</a:t>
            </a:fld>
            <a:endParaRPr lang="en-US" dirty="0"/>
          </a:p>
        </p:txBody>
      </p:sp>
      <p:sp>
        <p:nvSpPr>
          <p:cNvPr id="6" name="Footer"/>
          <p:cNvSpPr>
            <a:spLocks noGrp="1"/>
          </p:cNvSpPr>
          <p:nvPr>
            <p:ph type="ftr" sz="quarter" idx="11"/>
          </p:nvPr>
        </p:nvSpPr>
        <p:spPr/>
        <p:txBody>
          <a:bodyPr/>
          <a:lstStyle/>
          <a:p>
            <a:endParaRPr lang="en-US" dirty="0"/>
          </a:p>
        </p:txBody>
      </p:sp>
      <p:sp>
        <p:nvSpPr>
          <p:cNvPr id="7" name="Slide Number"/>
          <p:cNvSpPr>
            <a:spLocks noGrp="1"/>
          </p:cNvSpPr>
          <p:nvPr>
            <p:ph type="sldNum" sz="quarter" idx="12"/>
          </p:nvPr>
        </p:nvSpPr>
        <p:spPr/>
        <p:txBody>
          <a:bodyPr/>
          <a:lstStyle/>
          <a:p>
            <a:fld id="{02CEFE82-39F2-4F47-8A0C-D5AB3496FA5C}" type="slidenum">
              <a:rPr lang="en-US" smtClean="0"/>
              <a:t>‹Nr.›</a:t>
            </a:fld>
            <a:endParaRPr lang="en-US" dirty="0"/>
          </a:p>
        </p:txBody>
      </p:sp>
    </p:spTree>
    <p:extLst>
      <p:ext uri="{BB962C8B-B14F-4D97-AF65-F5344CB8AC3E}">
        <p14:creationId xmlns:p14="http://schemas.microsoft.com/office/powerpoint/2010/main" val="2061108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7_TEXT &amp; IMAGE">
    <p:spTree>
      <p:nvGrpSpPr>
        <p:cNvPr id="1" name=""/>
        <p:cNvGrpSpPr/>
        <p:nvPr/>
      </p:nvGrpSpPr>
      <p:grpSpPr>
        <a:xfrm>
          <a:off x="0" y="0"/>
          <a:ext cx="0" cy="0"/>
          <a:chOff x="0" y="0"/>
          <a:chExt cx="0" cy="0"/>
        </a:xfrm>
      </p:grpSpPr>
      <p:sp>
        <p:nvSpPr>
          <p:cNvPr id="2" name="Title"/>
          <p:cNvSpPr>
            <a:spLocks noGrp="1"/>
          </p:cNvSpPr>
          <p:nvPr>
            <p:ph type="title"/>
          </p:nvPr>
        </p:nvSpPr>
        <p:spPr>
          <a:xfrm>
            <a:off x="540000" y="432000"/>
            <a:ext cx="7358400" cy="1080000"/>
          </a:xfrm>
        </p:spPr>
        <p:txBody>
          <a:bodyPr/>
          <a:lstStyle/>
          <a:p>
            <a:r>
              <a:rPr lang="de-DE"/>
              <a:t>Titelmasterformat durch Klicken bearbeiten</a:t>
            </a:r>
            <a:endParaRPr lang="en-US" dirty="0"/>
          </a:p>
        </p:txBody>
      </p:sp>
      <p:sp>
        <p:nvSpPr>
          <p:cNvPr id="8" name="Subline"/>
          <p:cNvSpPr>
            <a:spLocks noGrp="1"/>
          </p:cNvSpPr>
          <p:nvPr>
            <p:ph type="body" sz="quarter" idx="13" hasCustomPrompt="1"/>
          </p:nvPr>
        </p:nvSpPr>
        <p:spPr>
          <a:xfrm>
            <a:off x="540000" y="972000"/>
            <a:ext cx="7358400" cy="540000"/>
          </a:xfrm>
        </p:spPr>
        <p:txBody>
          <a:bodyPr/>
          <a:lstStyle>
            <a:lvl1pPr marL="0" indent="0">
              <a:buNone/>
              <a:defRPr baseline="0">
                <a:solidFill>
                  <a:srgbClr val="7F7F7F"/>
                </a:solidFill>
              </a:defRPr>
            </a:lvl1pPr>
          </a:lstStyle>
          <a:p>
            <a:pPr lvl="0"/>
            <a:r>
              <a:rPr lang="en-US" dirty="0"/>
              <a:t>Enter your subtitle here</a:t>
            </a:r>
          </a:p>
        </p:txBody>
      </p:sp>
      <p:sp>
        <p:nvSpPr>
          <p:cNvPr id="12" name="Content 1"/>
          <p:cNvSpPr>
            <a:spLocks noGrp="1"/>
          </p:cNvSpPr>
          <p:nvPr>
            <p:ph sz="half" idx="2"/>
          </p:nvPr>
        </p:nvSpPr>
        <p:spPr bwMode="gray">
          <a:xfrm>
            <a:off x="540000" y="1511999"/>
            <a:ext cx="3607200" cy="1332000"/>
          </a:xfrm>
          <a:solidFill>
            <a:schemeClr val="bg1">
              <a:lumMod val="95000"/>
            </a:schemeClr>
          </a:solidFill>
        </p:spPr>
        <p:txBody>
          <a:bodyPr lIns="252000" tIns="252000" rIns="252000" bIns="252000"/>
          <a:lstStyle>
            <a:lvl1pPr marL="0" indent="0">
              <a:buNone/>
              <a:defRPr sz="1600"/>
            </a:lvl1pPr>
            <a:lvl2pPr>
              <a:defRPr sz="1400"/>
            </a:lvl2pPr>
            <a:lvl3pPr>
              <a:defRPr sz="1200"/>
            </a:lvl3pPr>
            <a:lvl4pPr>
              <a:defRPr sz="1100"/>
            </a:lvl4pPr>
            <a:lvl5pPr>
              <a:defRPr sz="1100"/>
            </a:lvl5pPr>
            <a:lvl6pPr>
              <a:defRPr sz="1600"/>
            </a:lvl6pPr>
            <a:lvl7pPr>
              <a:defRPr sz="1600"/>
            </a:lvl7pPr>
            <a:lvl8pPr>
              <a:defRPr sz="1600"/>
            </a:lvl8pPr>
            <a:lvl9pPr>
              <a:defRPr sz="1600"/>
            </a:lvl9pPr>
          </a:lstStyle>
          <a:p>
            <a:pPr lvl="0"/>
            <a:r>
              <a:rPr lang="de-DE"/>
              <a:t>Textmasterformat bearbeiten</a:t>
            </a:r>
          </a:p>
        </p:txBody>
      </p:sp>
      <p:sp>
        <p:nvSpPr>
          <p:cNvPr id="13" name="Content 2"/>
          <p:cNvSpPr>
            <a:spLocks noGrp="1"/>
          </p:cNvSpPr>
          <p:nvPr>
            <p:ph sz="quarter" idx="4"/>
          </p:nvPr>
        </p:nvSpPr>
        <p:spPr bwMode="gray">
          <a:xfrm>
            <a:off x="4291200" y="1512000"/>
            <a:ext cx="3607200" cy="1332000"/>
          </a:xfrm>
          <a:solidFill>
            <a:schemeClr val="bg1">
              <a:lumMod val="95000"/>
            </a:schemeClr>
          </a:solidFill>
        </p:spPr>
        <p:txBody>
          <a:bodyPr lIns="252000" tIns="252000" rIns="252000" bIns="252000"/>
          <a:lstStyle>
            <a:lvl1pPr marL="0" indent="0">
              <a:buNone/>
              <a:defRPr sz="1600"/>
            </a:lvl1pPr>
            <a:lvl2pPr>
              <a:defRPr sz="1400"/>
            </a:lvl2pPr>
            <a:lvl3pPr>
              <a:defRPr sz="1200"/>
            </a:lvl3pPr>
            <a:lvl4pPr>
              <a:defRPr sz="1100"/>
            </a:lvl4pPr>
            <a:lvl5pPr>
              <a:defRPr sz="1100"/>
            </a:lvl5pPr>
            <a:lvl6pPr>
              <a:defRPr sz="1600"/>
            </a:lvl6pPr>
            <a:lvl7pPr>
              <a:defRPr sz="1600"/>
            </a:lvl7pPr>
            <a:lvl8pPr>
              <a:defRPr sz="1600"/>
            </a:lvl8pPr>
            <a:lvl9pPr>
              <a:defRPr sz="1600"/>
            </a:lvl9pPr>
          </a:lstStyle>
          <a:p>
            <a:pPr lvl="0"/>
            <a:r>
              <a:rPr lang="de-DE"/>
              <a:t>Textmasterformat bearbeiten</a:t>
            </a:r>
          </a:p>
        </p:txBody>
      </p:sp>
      <p:sp>
        <p:nvSpPr>
          <p:cNvPr id="154" name="Content 3"/>
          <p:cNvSpPr>
            <a:spLocks noGrp="1"/>
          </p:cNvSpPr>
          <p:nvPr>
            <p:ph sz="half" idx="18"/>
          </p:nvPr>
        </p:nvSpPr>
        <p:spPr bwMode="gray">
          <a:xfrm>
            <a:off x="540000" y="2995200"/>
            <a:ext cx="3607200" cy="1332000"/>
          </a:xfrm>
          <a:solidFill>
            <a:schemeClr val="bg1">
              <a:lumMod val="95000"/>
            </a:schemeClr>
          </a:solidFill>
        </p:spPr>
        <p:txBody>
          <a:bodyPr lIns="252000" tIns="252000" rIns="252000" bIns="252000"/>
          <a:lstStyle>
            <a:lvl1pPr marL="0" indent="0">
              <a:buNone/>
              <a:defRPr sz="1600"/>
            </a:lvl1pPr>
            <a:lvl2pPr>
              <a:defRPr sz="1400"/>
            </a:lvl2pPr>
            <a:lvl3pPr>
              <a:defRPr sz="1200"/>
            </a:lvl3pPr>
            <a:lvl4pPr>
              <a:defRPr sz="1100"/>
            </a:lvl4pPr>
            <a:lvl5pPr>
              <a:defRPr sz="1100"/>
            </a:lvl5pPr>
            <a:lvl6pPr>
              <a:defRPr sz="1600"/>
            </a:lvl6pPr>
            <a:lvl7pPr>
              <a:defRPr sz="1600"/>
            </a:lvl7pPr>
            <a:lvl8pPr>
              <a:defRPr sz="1600"/>
            </a:lvl8pPr>
            <a:lvl9pPr>
              <a:defRPr sz="1600"/>
            </a:lvl9pPr>
          </a:lstStyle>
          <a:p>
            <a:pPr lvl="0"/>
            <a:r>
              <a:rPr lang="de-DE"/>
              <a:t>Textmasterformat bearbeiten</a:t>
            </a:r>
          </a:p>
        </p:txBody>
      </p:sp>
      <p:sp>
        <p:nvSpPr>
          <p:cNvPr id="155" name="Content 4"/>
          <p:cNvSpPr>
            <a:spLocks noGrp="1"/>
          </p:cNvSpPr>
          <p:nvPr>
            <p:ph sz="quarter" idx="19"/>
          </p:nvPr>
        </p:nvSpPr>
        <p:spPr bwMode="gray">
          <a:xfrm>
            <a:off x="4291200" y="2995200"/>
            <a:ext cx="3607200" cy="1332000"/>
          </a:xfrm>
          <a:solidFill>
            <a:schemeClr val="bg1">
              <a:lumMod val="95000"/>
            </a:schemeClr>
          </a:solidFill>
        </p:spPr>
        <p:txBody>
          <a:bodyPr lIns="252000" tIns="252000" rIns="252000" bIns="252000"/>
          <a:lstStyle>
            <a:lvl1pPr marL="0" indent="0">
              <a:buNone/>
              <a:defRPr sz="1600"/>
            </a:lvl1pPr>
            <a:lvl2pPr>
              <a:defRPr sz="1400"/>
            </a:lvl2pPr>
            <a:lvl3pPr>
              <a:defRPr sz="1200"/>
            </a:lvl3pPr>
            <a:lvl4pPr>
              <a:defRPr sz="1100"/>
            </a:lvl4pPr>
            <a:lvl5pPr>
              <a:defRPr sz="1100"/>
            </a:lvl5pPr>
            <a:lvl6pPr>
              <a:defRPr sz="1600"/>
            </a:lvl6pPr>
            <a:lvl7pPr>
              <a:defRPr sz="1600"/>
            </a:lvl7pPr>
            <a:lvl8pPr>
              <a:defRPr sz="1600"/>
            </a:lvl8pPr>
            <a:lvl9pPr>
              <a:defRPr sz="1600"/>
            </a:lvl9pPr>
          </a:lstStyle>
          <a:p>
            <a:pPr lvl="0"/>
            <a:r>
              <a:rPr lang="de-DE"/>
              <a:t>Textmasterformat bearbeiten</a:t>
            </a:r>
          </a:p>
        </p:txBody>
      </p:sp>
      <p:sp>
        <p:nvSpPr>
          <p:cNvPr id="158" name="Content 5"/>
          <p:cNvSpPr>
            <a:spLocks noGrp="1"/>
          </p:cNvSpPr>
          <p:nvPr>
            <p:ph sz="half" idx="22"/>
          </p:nvPr>
        </p:nvSpPr>
        <p:spPr bwMode="gray">
          <a:xfrm>
            <a:off x="540000" y="4478400"/>
            <a:ext cx="3607200" cy="1332000"/>
          </a:xfrm>
          <a:solidFill>
            <a:schemeClr val="bg1">
              <a:lumMod val="95000"/>
            </a:schemeClr>
          </a:solidFill>
        </p:spPr>
        <p:txBody>
          <a:bodyPr lIns="252000" tIns="252000" rIns="252000" bIns="252000"/>
          <a:lstStyle>
            <a:lvl1pPr marL="0" indent="0">
              <a:buNone/>
              <a:defRPr sz="1600"/>
            </a:lvl1pPr>
            <a:lvl2pPr>
              <a:defRPr sz="1400"/>
            </a:lvl2pPr>
            <a:lvl3pPr>
              <a:defRPr sz="1200"/>
            </a:lvl3pPr>
            <a:lvl4pPr>
              <a:defRPr sz="1100"/>
            </a:lvl4pPr>
            <a:lvl5pPr>
              <a:defRPr sz="1100"/>
            </a:lvl5pPr>
            <a:lvl6pPr>
              <a:defRPr sz="1600"/>
            </a:lvl6pPr>
            <a:lvl7pPr>
              <a:defRPr sz="1600"/>
            </a:lvl7pPr>
            <a:lvl8pPr>
              <a:defRPr sz="1600"/>
            </a:lvl8pPr>
            <a:lvl9pPr>
              <a:defRPr sz="1600"/>
            </a:lvl9pPr>
          </a:lstStyle>
          <a:p>
            <a:pPr lvl="0"/>
            <a:r>
              <a:rPr lang="de-DE"/>
              <a:t>Textmasterformat bearbeiten</a:t>
            </a:r>
          </a:p>
        </p:txBody>
      </p:sp>
      <p:sp>
        <p:nvSpPr>
          <p:cNvPr id="159" name="Content 6"/>
          <p:cNvSpPr>
            <a:spLocks noGrp="1"/>
          </p:cNvSpPr>
          <p:nvPr>
            <p:ph sz="quarter" idx="23"/>
          </p:nvPr>
        </p:nvSpPr>
        <p:spPr bwMode="gray">
          <a:xfrm>
            <a:off x="4291200" y="4478400"/>
            <a:ext cx="3607200" cy="1332000"/>
          </a:xfrm>
          <a:solidFill>
            <a:schemeClr val="bg1">
              <a:lumMod val="95000"/>
            </a:schemeClr>
          </a:solidFill>
        </p:spPr>
        <p:txBody>
          <a:bodyPr lIns="252000" tIns="252000" rIns="252000" bIns="252000"/>
          <a:lstStyle>
            <a:lvl1pPr marL="0" indent="0">
              <a:buNone/>
              <a:defRPr sz="1600"/>
            </a:lvl1pPr>
            <a:lvl2pPr>
              <a:defRPr sz="1400"/>
            </a:lvl2pPr>
            <a:lvl3pPr>
              <a:defRPr sz="1200"/>
            </a:lvl3pPr>
            <a:lvl4pPr>
              <a:defRPr sz="1100"/>
            </a:lvl4pPr>
            <a:lvl5pPr>
              <a:defRPr sz="1100"/>
            </a:lvl5pPr>
            <a:lvl6pPr>
              <a:defRPr sz="1600"/>
            </a:lvl6pPr>
            <a:lvl7pPr>
              <a:defRPr sz="1600"/>
            </a:lvl7pPr>
            <a:lvl8pPr>
              <a:defRPr sz="1600"/>
            </a:lvl8pPr>
            <a:lvl9pPr>
              <a:defRPr sz="1600"/>
            </a:lvl9pPr>
          </a:lstStyle>
          <a:p>
            <a:pPr lvl="0"/>
            <a:r>
              <a:rPr lang="de-DE"/>
              <a:t>Textmasterformat bearbeiten</a:t>
            </a:r>
          </a:p>
        </p:txBody>
      </p:sp>
      <p:sp>
        <p:nvSpPr>
          <p:cNvPr id="11" name="Picture"/>
          <p:cNvSpPr>
            <a:spLocks noGrp="1"/>
          </p:cNvSpPr>
          <p:nvPr>
            <p:ph type="pic" sz="quarter" idx="15"/>
          </p:nvPr>
        </p:nvSpPr>
        <p:spPr bwMode="gray">
          <a:xfrm>
            <a:off x="8230413" y="0"/>
            <a:ext cx="3960000" cy="6858000"/>
          </a:xfrm>
          <a:solidFill>
            <a:schemeClr val="bg1">
              <a:lumMod val="85000"/>
            </a:schemeClr>
          </a:solidFill>
        </p:spPr>
        <p:txBody>
          <a:bodyPr lIns="144000" tIns="144000" rIns="144000" bIns="144000"/>
          <a:lstStyle>
            <a:lvl1pPr marL="0" indent="0">
              <a:buNone/>
              <a:defRPr>
                <a:solidFill>
                  <a:schemeClr val="tx1">
                    <a:lumMod val="65000"/>
                    <a:lumOff val="35000"/>
                  </a:schemeClr>
                </a:solidFill>
              </a:defRPr>
            </a:lvl1pPr>
          </a:lstStyle>
          <a:p>
            <a:r>
              <a:rPr lang="de-DE" dirty="0"/>
              <a:t>Bild durch Klicken auf Symbol hinzufügen</a:t>
            </a:r>
            <a:endParaRPr lang="en-US" dirty="0"/>
          </a:p>
        </p:txBody>
      </p:sp>
      <p:sp>
        <p:nvSpPr>
          <p:cNvPr id="5" name="Date"/>
          <p:cNvSpPr>
            <a:spLocks noGrp="1"/>
          </p:cNvSpPr>
          <p:nvPr>
            <p:ph type="dt" sz="half" idx="10"/>
          </p:nvPr>
        </p:nvSpPr>
        <p:spPr/>
        <p:txBody>
          <a:bodyPr/>
          <a:lstStyle/>
          <a:p>
            <a:fld id="{27FC3DAB-407D-4279-8EB6-232635B61438}" type="datetimeFigureOut">
              <a:rPr lang="en-US" smtClean="0"/>
              <a:t>7/13/2017</a:t>
            </a:fld>
            <a:endParaRPr lang="en-US" dirty="0"/>
          </a:p>
        </p:txBody>
      </p:sp>
      <p:sp>
        <p:nvSpPr>
          <p:cNvPr id="6" name="Footer"/>
          <p:cNvSpPr>
            <a:spLocks noGrp="1"/>
          </p:cNvSpPr>
          <p:nvPr>
            <p:ph type="ftr" sz="quarter" idx="11"/>
          </p:nvPr>
        </p:nvSpPr>
        <p:spPr/>
        <p:txBody>
          <a:bodyPr/>
          <a:lstStyle/>
          <a:p>
            <a:endParaRPr lang="en-US" dirty="0"/>
          </a:p>
        </p:txBody>
      </p:sp>
      <p:sp>
        <p:nvSpPr>
          <p:cNvPr id="7" name="Slide Number"/>
          <p:cNvSpPr>
            <a:spLocks noGrp="1"/>
          </p:cNvSpPr>
          <p:nvPr>
            <p:ph type="sldNum" sz="quarter" idx="12"/>
          </p:nvPr>
        </p:nvSpPr>
        <p:spPr/>
        <p:txBody>
          <a:bodyPr/>
          <a:lstStyle/>
          <a:p>
            <a:fld id="{02CEFE82-39F2-4F47-8A0C-D5AB3496FA5C}" type="slidenum">
              <a:rPr lang="en-US" smtClean="0"/>
              <a:t>‹Nr.›</a:t>
            </a:fld>
            <a:endParaRPr lang="en-US" dirty="0"/>
          </a:p>
        </p:txBody>
      </p:sp>
    </p:spTree>
    <p:extLst>
      <p:ext uri="{BB962C8B-B14F-4D97-AF65-F5344CB8AC3E}">
        <p14:creationId xmlns:p14="http://schemas.microsoft.com/office/powerpoint/2010/main" val="646022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8_TEXT &amp; IMAGE">
    <p:spTree>
      <p:nvGrpSpPr>
        <p:cNvPr id="1" name=""/>
        <p:cNvGrpSpPr/>
        <p:nvPr/>
      </p:nvGrpSpPr>
      <p:grpSpPr>
        <a:xfrm>
          <a:off x="0" y="0"/>
          <a:ext cx="0" cy="0"/>
          <a:chOff x="0" y="0"/>
          <a:chExt cx="0" cy="0"/>
        </a:xfrm>
      </p:grpSpPr>
      <p:sp>
        <p:nvSpPr>
          <p:cNvPr id="2" name="Title"/>
          <p:cNvSpPr>
            <a:spLocks noGrp="1"/>
          </p:cNvSpPr>
          <p:nvPr>
            <p:ph type="title"/>
          </p:nvPr>
        </p:nvSpPr>
        <p:spPr>
          <a:xfrm>
            <a:off x="540000" y="432000"/>
            <a:ext cx="7358400" cy="1080000"/>
          </a:xfrm>
        </p:spPr>
        <p:txBody>
          <a:bodyPr/>
          <a:lstStyle/>
          <a:p>
            <a:r>
              <a:rPr lang="de-DE"/>
              <a:t>Titelmasterformat durch Klicken bearbeiten</a:t>
            </a:r>
            <a:endParaRPr lang="en-US" dirty="0"/>
          </a:p>
        </p:txBody>
      </p:sp>
      <p:sp>
        <p:nvSpPr>
          <p:cNvPr id="8" name="Subline"/>
          <p:cNvSpPr>
            <a:spLocks noGrp="1"/>
          </p:cNvSpPr>
          <p:nvPr>
            <p:ph type="body" sz="quarter" idx="13" hasCustomPrompt="1"/>
          </p:nvPr>
        </p:nvSpPr>
        <p:spPr>
          <a:xfrm>
            <a:off x="540000" y="972000"/>
            <a:ext cx="7358400" cy="540000"/>
          </a:xfrm>
        </p:spPr>
        <p:txBody>
          <a:bodyPr/>
          <a:lstStyle>
            <a:lvl1pPr marL="0" indent="0">
              <a:buNone/>
              <a:defRPr baseline="0">
                <a:solidFill>
                  <a:srgbClr val="7F7F7F"/>
                </a:solidFill>
              </a:defRPr>
            </a:lvl1pPr>
          </a:lstStyle>
          <a:p>
            <a:pPr lvl="0"/>
            <a:r>
              <a:rPr lang="en-US" dirty="0"/>
              <a:t>Enter your subtitle here</a:t>
            </a:r>
          </a:p>
        </p:txBody>
      </p:sp>
      <p:sp>
        <p:nvSpPr>
          <p:cNvPr id="12" name="Content 1"/>
          <p:cNvSpPr>
            <a:spLocks noGrp="1"/>
          </p:cNvSpPr>
          <p:nvPr>
            <p:ph sz="half" idx="2"/>
          </p:nvPr>
        </p:nvSpPr>
        <p:spPr bwMode="gray">
          <a:xfrm>
            <a:off x="540000" y="1511999"/>
            <a:ext cx="3607200" cy="964800"/>
          </a:xfrm>
          <a:solidFill>
            <a:schemeClr val="bg1">
              <a:lumMod val="95000"/>
            </a:schemeClr>
          </a:solidFill>
        </p:spPr>
        <p:txBody>
          <a:bodyPr lIns="252000" tIns="252000" rIns="252000" bIns="252000"/>
          <a:lstStyle>
            <a:lvl1pPr marL="0" indent="0">
              <a:buNone/>
              <a:defRPr sz="1600"/>
            </a:lvl1pPr>
            <a:lvl2pPr>
              <a:defRPr sz="1400"/>
            </a:lvl2pPr>
            <a:lvl3pPr>
              <a:defRPr sz="1200"/>
            </a:lvl3pPr>
            <a:lvl4pPr>
              <a:defRPr sz="1100"/>
            </a:lvl4pPr>
            <a:lvl5pPr>
              <a:defRPr sz="1100"/>
            </a:lvl5pPr>
            <a:lvl6pPr>
              <a:defRPr sz="1600"/>
            </a:lvl6pPr>
            <a:lvl7pPr>
              <a:defRPr sz="1600"/>
            </a:lvl7pPr>
            <a:lvl8pPr>
              <a:defRPr sz="1600"/>
            </a:lvl8pPr>
            <a:lvl9pPr>
              <a:defRPr sz="1600"/>
            </a:lvl9pPr>
          </a:lstStyle>
          <a:p>
            <a:pPr lvl="0"/>
            <a:r>
              <a:rPr lang="de-DE"/>
              <a:t>Textmasterformat bearbeiten</a:t>
            </a:r>
          </a:p>
        </p:txBody>
      </p:sp>
      <p:sp>
        <p:nvSpPr>
          <p:cNvPr id="13" name="Content 2"/>
          <p:cNvSpPr>
            <a:spLocks noGrp="1"/>
          </p:cNvSpPr>
          <p:nvPr>
            <p:ph sz="quarter" idx="4"/>
          </p:nvPr>
        </p:nvSpPr>
        <p:spPr bwMode="gray">
          <a:xfrm>
            <a:off x="4291200" y="1512000"/>
            <a:ext cx="3607200" cy="964800"/>
          </a:xfrm>
          <a:solidFill>
            <a:schemeClr val="bg1">
              <a:lumMod val="95000"/>
            </a:schemeClr>
          </a:solidFill>
        </p:spPr>
        <p:txBody>
          <a:bodyPr lIns="252000" tIns="252000" rIns="252000" bIns="252000"/>
          <a:lstStyle>
            <a:lvl1pPr marL="0" indent="0">
              <a:buNone/>
              <a:defRPr sz="1600"/>
            </a:lvl1pPr>
            <a:lvl2pPr>
              <a:defRPr sz="1400"/>
            </a:lvl2pPr>
            <a:lvl3pPr>
              <a:defRPr sz="1200"/>
            </a:lvl3pPr>
            <a:lvl4pPr>
              <a:defRPr sz="1100"/>
            </a:lvl4pPr>
            <a:lvl5pPr>
              <a:defRPr sz="1100"/>
            </a:lvl5pPr>
            <a:lvl6pPr>
              <a:defRPr sz="1600"/>
            </a:lvl6pPr>
            <a:lvl7pPr>
              <a:defRPr sz="1600"/>
            </a:lvl7pPr>
            <a:lvl8pPr>
              <a:defRPr sz="1600"/>
            </a:lvl8pPr>
            <a:lvl9pPr>
              <a:defRPr sz="1600"/>
            </a:lvl9pPr>
          </a:lstStyle>
          <a:p>
            <a:pPr lvl="0"/>
            <a:r>
              <a:rPr lang="de-DE"/>
              <a:t>Textmasterformat bearbeiten</a:t>
            </a:r>
          </a:p>
        </p:txBody>
      </p:sp>
      <p:sp>
        <p:nvSpPr>
          <p:cNvPr id="154" name="Content 3"/>
          <p:cNvSpPr>
            <a:spLocks noGrp="1"/>
          </p:cNvSpPr>
          <p:nvPr>
            <p:ph sz="half" idx="18"/>
          </p:nvPr>
        </p:nvSpPr>
        <p:spPr bwMode="gray">
          <a:xfrm>
            <a:off x="540000" y="2623199"/>
            <a:ext cx="3607200" cy="964800"/>
          </a:xfrm>
          <a:solidFill>
            <a:schemeClr val="bg1">
              <a:lumMod val="95000"/>
            </a:schemeClr>
          </a:solidFill>
        </p:spPr>
        <p:txBody>
          <a:bodyPr lIns="252000" tIns="252000" rIns="252000" bIns="252000"/>
          <a:lstStyle>
            <a:lvl1pPr marL="0" indent="0">
              <a:buNone/>
              <a:defRPr sz="1600"/>
            </a:lvl1pPr>
            <a:lvl2pPr>
              <a:defRPr sz="1400"/>
            </a:lvl2pPr>
            <a:lvl3pPr>
              <a:defRPr sz="1200"/>
            </a:lvl3pPr>
            <a:lvl4pPr>
              <a:defRPr sz="1100"/>
            </a:lvl4pPr>
            <a:lvl5pPr>
              <a:defRPr sz="1100"/>
            </a:lvl5pPr>
            <a:lvl6pPr>
              <a:defRPr sz="1600"/>
            </a:lvl6pPr>
            <a:lvl7pPr>
              <a:defRPr sz="1600"/>
            </a:lvl7pPr>
            <a:lvl8pPr>
              <a:defRPr sz="1600"/>
            </a:lvl8pPr>
            <a:lvl9pPr>
              <a:defRPr sz="1600"/>
            </a:lvl9pPr>
          </a:lstStyle>
          <a:p>
            <a:pPr lvl="0"/>
            <a:r>
              <a:rPr lang="de-DE"/>
              <a:t>Textmasterformat bearbeiten</a:t>
            </a:r>
          </a:p>
        </p:txBody>
      </p:sp>
      <p:sp>
        <p:nvSpPr>
          <p:cNvPr id="155" name="Content 4"/>
          <p:cNvSpPr>
            <a:spLocks noGrp="1"/>
          </p:cNvSpPr>
          <p:nvPr>
            <p:ph sz="quarter" idx="19"/>
          </p:nvPr>
        </p:nvSpPr>
        <p:spPr bwMode="gray">
          <a:xfrm>
            <a:off x="4291200" y="2623200"/>
            <a:ext cx="3607200" cy="964800"/>
          </a:xfrm>
          <a:solidFill>
            <a:schemeClr val="bg1">
              <a:lumMod val="95000"/>
            </a:schemeClr>
          </a:solidFill>
        </p:spPr>
        <p:txBody>
          <a:bodyPr lIns="252000" tIns="252000" rIns="252000" bIns="252000"/>
          <a:lstStyle>
            <a:lvl1pPr marL="0" indent="0">
              <a:buNone/>
              <a:defRPr sz="1600"/>
            </a:lvl1pPr>
            <a:lvl2pPr>
              <a:defRPr sz="1400"/>
            </a:lvl2pPr>
            <a:lvl3pPr>
              <a:defRPr sz="1200"/>
            </a:lvl3pPr>
            <a:lvl4pPr>
              <a:defRPr sz="1100"/>
            </a:lvl4pPr>
            <a:lvl5pPr>
              <a:defRPr sz="1100"/>
            </a:lvl5pPr>
            <a:lvl6pPr>
              <a:defRPr sz="1600"/>
            </a:lvl6pPr>
            <a:lvl7pPr>
              <a:defRPr sz="1600"/>
            </a:lvl7pPr>
            <a:lvl8pPr>
              <a:defRPr sz="1600"/>
            </a:lvl8pPr>
            <a:lvl9pPr>
              <a:defRPr sz="1600"/>
            </a:lvl9pPr>
          </a:lstStyle>
          <a:p>
            <a:pPr lvl="0"/>
            <a:r>
              <a:rPr lang="de-DE"/>
              <a:t>Textmasterformat bearbeiten</a:t>
            </a:r>
          </a:p>
        </p:txBody>
      </p:sp>
      <p:sp>
        <p:nvSpPr>
          <p:cNvPr id="156" name="Content 5"/>
          <p:cNvSpPr>
            <a:spLocks noGrp="1"/>
          </p:cNvSpPr>
          <p:nvPr>
            <p:ph sz="half" idx="20"/>
          </p:nvPr>
        </p:nvSpPr>
        <p:spPr bwMode="gray">
          <a:xfrm>
            <a:off x="540000" y="3734399"/>
            <a:ext cx="3607200" cy="964800"/>
          </a:xfrm>
          <a:solidFill>
            <a:schemeClr val="bg1">
              <a:lumMod val="95000"/>
            </a:schemeClr>
          </a:solidFill>
        </p:spPr>
        <p:txBody>
          <a:bodyPr lIns="252000" tIns="252000" rIns="252000" bIns="252000"/>
          <a:lstStyle>
            <a:lvl1pPr marL="0" indent="0">
              <a:buNone/>
              <a:defRPr sz="1600"/>
            </a:lvl1pPr>
            <a:lvl2pPr>
              <a:defRPr sz="1400"/>
            </a:lvl2pPr>
            <a:lvl3pPr>
              <a:defRPr sz="1200"/>
            </a:lvl3pPr>
            <a:lvl4pPr>
              <a:defRPr sz="1100"/>
            </a:lvl4pPr>
            <a:lvl5pPr>
              <a:defRPr sz="1100"/>
            </a:lvl5pPr>
            <a:lvl6pPr>
              <a:defRPr sz="1600"/>
            </a:lvl6pPr>
            <a:lvl7pPr>
              <a:defRPr sz="1600"/>
            </a:lvl7pPr>
            <a:lvl8pPr>
              <a:defRPr sz="1600"/>
            </a:lvl8pPr>
            <a:lvl9pPr>
              <a:defRPr sz="1600"/>
            </a:lvl9pPr>
          </a:lstStyle>
          <a:p>
            <a:pPr lvl="0"/>
            <a:r>
              <a:rPr lang="de-DE"/>
              <a:t>Textmasterformat bearbeiten</a:t>
            </a:r>
          </a:p>
        </p:txBody>
      </p:sp>
      <p:sp>
        <p:nvSpPr>
          <p:cNvPr id="157" name="Content 6"/>
          <p:cNvSpPr>
            <a:spLocks noGrp="1"/>
          </p:cNvSpPr>
          <p:nvPr>
            <p:ph sz="quarter" idx="21"/>
          </p:nvPr>
        </p:nvSpPr>
        <p:spPr bwMode="gray">
          <a:xfrm>
            <a:off x="4291200" y="3734400"/>
            <a:ext cx="3607200" cy="964800"/>
          </a:xfrm>
          <a:solidFill>
            <a:schemeClr val="bg1">
              <a:lumMod val="95000"/>
            </a:schemeClr>
          </a:solidFill>
        </p:spPr>
        <p:txBody>
          <a:bodyPr lIns="252000" tIns="252000" rIns="252000" bIns="252000"/>
          <a:lstStyle>
            <a:lvl1pPr marL="0" indent="0">
              <a:buNone/>
              <a:defRPr sz="1600"/>
            </a:lvl1pPr>
            <a:lvl2pPr>
              <a:defRPr sz="1400"/>
            </a:lvl2pPr>
            <a:lvl3pPr>
              <a:defRPr sz="1200"/>
            </a:lvl3pPr>
            <a:lvl4pPr>
              <a:defRPr sz="1100"/>
            </a:lvl4pPr>
            <a:lvl5pPr>
              <a:defRPr sz="1100"/>
            </a:lvl5pPr>
            <a:lvl6pPr>
              <a:defRPr sz="1600"/>
            </a:lvl6pPr>
            <a:lvl7pPr>
              <a:defRPr sz="1600"/>
            </a:lvl7pPr>
            <a:lvl8pPr>
              <a:defRPr sz="1600"/>
            </a:lvl8pPr>
            <a:lvl9pPr>
              <a:defRPr sz="1600"/>
            </a:lvl9pPr>
          </a:lstStyle>
          <a:p>
            <a:pPr lvl="0"/>
            <a:r>
              <a:rPr lang="de-DE"/>
              <a:t>Textmasterformat bearbeiten</a:t>
            </a:r>
          </a:p>
        </p:txBody>
      </p:sp>
      <p:sp>
        <p:nvSpPr>
          <p:cNvPr id="158" name="Content 7"/>
          <p:cNvSpPr>
            <a:spLocks noGrp="1"/>
          </p:cNvSpPr>
          <p:nvPr>
            <p:ph sz="half" idx="22"/>
          </p:nvPr>
        </p:nvSpPr>
        <p:spPr bwMode="gray">
          <a:xfrm>
            <a:off x="540000" y="4845600"/>
            <a:ext cx="3607200" cy="964800"/>
          </a:xfrm>
          <a:solidFill>
            <a:schemeClr val="bg1">
              <a:lumMod val="95000"/>
            </a:schemeClr>
          </a:solidFill>
        </p:spPr>
        <p:txBody>
          <a:bodyPr lIns="252000" tIns="252000" rIns="252000" bIns="252000"/>
          <a:lstStyle>
            <a:lvl1pPr marL="0" indent="0">
              <a:buNone/>
              <a:defRPr sz="1600"/>
            </a:lvl1pPr>
            <a:lvl2pPr>
              <a:defRPr sz="1400"/>
            </a:lvl2pPr>
            <a:lvl3pPr>
              <a:defRPr sz="1200"/>
            </a:lvl3pPr>
            <a:lvl4pPr>
              <a:defRPr sz="1100"/>
            </a:lvl4pPr>
            <a:lvl5pPr>
              <a:defRPr sz="1100"/>
            </a:lvl5pPr>
            <a:lvl6pPr>
              <a:defRPr sz="1600"/>
            </a:lvl6pPr>
            <a:lvl7pPr>
              <a:defRPr sz="1600"/>
            </a:lvl7pPr>
            <a:lvl8pPr>
              <a:defRPr sz="1600"/>
            </a:lvl8pPr>
            <a:lvl9pPr>
              <a:defRPr sz="1600"/>
            </a:lvl9pPr>
          </a:lstStyle>
          <a:p>
            <a:pPr lvl="0"/>
            <a:r>
              <a:rPr lang="de-DE"/>
              <a:t>Textmasterformat bearbeiten</a:t>
            </a:r>
          </a:p>
        </p:txBody>
      </p:sp>
      <p:sp>
        <p:nvSpPr>
          <p:cNvPr id="159" name="Content 8"/>
          <p:cNvSpPr>
            <a:spLocks noGrp="1"/>
          </p:cNvSpPr>
          <p:nvPr>
            <p:ph sz="quarter" idx="23"/>
          </p:nvPr>
        </p:nvSpPr>
        <p:spPr bwMode="gray">
          <a:xfrm>
            <a:off x="4291200" y="4845600"/>
            <a:ext cx="3607200" cy="964800"/>
          </a:xfrm>
          <a:solidFill>
            <a:schemeClr val="bg1">
              <a:lumMod val="95000"/>
            </a:schemeClr>
          </a:solidFill>
        </p:spPr>
        <p:txBody>
          <a:bodyPr lIns="252000" tIns="252000" rIns="252000" bIns="252000"/>
          <a:lstStyle>
            <a:lvl1pPr marL="0" indent="0">
              <a:buNone/>
              <a:defRPr sz="1600"/>
            </a:lvl1pPr>
            <a:lvl2pPr>
              <a:defRPr sz="1400"/>
            </a:lvl2pPr>
            <a:lvl3pPr>
              <a:defRPr sz="1200"/>
            </a:lvl3pPr>
            <a:lvl4pPr>
              <a:defRPr sz="1100"/>
            </a:lvl4pPr>
            <a:lvl5pPr>
              <a:defRPr sz="1100"/>
            </a:lvl5pPr>
            <a:lvl6pPr>
              <a:defRPr sz="1600"/>
            </a:lvl6pPr>
            <a:lvl7pPr>
              <a:defRPr sz="1600"/>
            </a:lvl7pPr>
            <a:lvl8pPr>
              <a:defRPr sz="1600"/>
            </a:lvl8pPr>
            <a:lvl9pPr>
              <a:defRPr sz="1600"/>
            </a:lvl9pPr>
          </a:lstStyle>
          <a:p>
            <a:pPr lvl="0"/>
            <a:r>
              <a:rPr lang="de-DE"/>
              <a:t>Textmasterformat bearbeiten</a:t>
            </a:r>
          </a:p>
        </p:txBody>
      </p:sp>
      <p:sp>
        <p:nvSpPr>
          <p:cNvPr id="11" name="Picture"/>
          <p:cNvSpPr>
            <a:spLocks noGrp="1"/>
          </p:cNvSpPr>
          <p:nvPr>
            <p:ph type="pic" sz="quarter" idx="15"/>
          </p:nvPr>
        </p:nvSpPr>
        <p:spPr bwMode="gray">
          <a:xfrm>
            <a:off x="8230413" y="0"/>
            <a:ext cx="3960000" cy="6858000"/>
          </a:xfrm>
          <a:solidFill>
            <a:schemeClr val="bg1">
              <a:lumMod val="85000"/>
            </a:schemeClr>
          </a:solidFill>
        </p:spPr>
        <p:txBody>
          <a:bodyPr lIns="144000" tIns="144000" rIns="144000" bIns="144000"/>
          <a:lstStyle>
            <a:lvl1pPr marL="0" indent="0">
              <a:buNone/>
              <a:defRPr>
                <a:solidFill>
                  <a:schemeClr val="tx1">
                    <a:lumMod val="65000"/>
                    <a:lumOff val="35000"/>
                  </a:schemeClr>
                </a:solidFill>
              </a:defRPr>
            </a:lvl1pPr>
          </a:lstStyle>
          <a:p>
            <a:r>
              <a:rPr lang="de-DE" dirty="0"/>
              <a:t>Bild durch Klicken auf Symbol hinzufügen</a:t>
            </a:r>
            <a:endParaRPr lang="en-US" dirty="0"/>
          </a:p>
        </p:txBody>
      </p:sp>
      <p:sp>
        <p:nvSpPr>
          <p:cNvPr id="5" name="Date"/>
          <p:cNvSpPr>
            <a:spLocks noGrp="1"/>
          </p:cNvSpPr>
          <p:nvPr>
            <p:ph type="dt" sz="half" idx="10"/>
          </p:nvPr>
        </p:nvSpPr>
        <p:spPr/>
        <p:txBody>
          <a:bodyPr/>
          <a:lstStyle/>
          <a:p>
            <a:fld id="{27FC3DAB-407D-4279-8EB6-232635B61438}" type="datetimeFigureOut">
              <a:rPr lang="en-US" smtClean="0"/>
              <a:t>7/13/2017</a:t>
            </a:fld>
            <a:endParaRPr lang="en-US" dirty="0"/>
          </a:p>
        </p:txBody>
      </p:sp>
      <p:sp>
        <p:nvSpPr>
          <p:cNvPr id="6" name="Footer"/>
          <p:cNvSpPr>
            <a:spLocks noGrp="1"/>
          </p:cNvSpPr>
          <p:nvPr>
            <p:ph type="ftr" sz="quarter" idx="11"/>
          </p:nvPr>
        </p:nvSpPr>
        <p:spPr/>
        <p:txBody>
          <a:bodyPr/>
          <a:lstStyle/>
          <a:p>
            <a:endParaRPr lang="en-US" dirty="0"/>
          </a:p>
        </p:txBody>
      </p:sp>
      <p:sp>
        <p:nvSpPr>
          <p:cNvPr id="7" name="Slide Number"/>
          <p:cNvSpPr>
            <a:spLocks noGrp="1"/>
          </p:cNvSpPr>
          <p:nvPr>
            <p:ph type="sldNum" sz="quarter" idx="12"/>
          </p:nvPr>
        </p:nvSpPr>
        <p:spPr/>
        <p:txBody>
          <a:bodyPr/>
          <a:lstStyle/>
          <a:p>
            <a:fld id="{02CEFE82-39F2-4F47-8A0C-D5AB3496FA5C}" type="slidenum">
              <a:rPr lang="en-US" smtClean="0"/>
              <a:t>‹Nr.›</a:t>
            </a:fld>
            <a:endParaRPr lang="en-US" dirty="0"/>
          </a:p>
        </p:txBody>
      </p:sp>
    </p:spTree>
    <p:extLst>
      <p:ext uri="{BB962C8B-B14F-4D97-AF65-F5344CB8AC3E}">
        <p14:creationId xmlns:p14="http://schemas.microsoft.com/office/powerpoint/2010/main" val="31816177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9_TEXT &amp; IMAGE">
    <p:spTree>
      <p:nvGrpSpPr>
        <p:cNvPr id="1" name=""/>
        <p:cNvGrpSpPr/>
        <p:nvPr/>
      </p:nvGrpSpPr>
      <p:grpSpPr>
        <a:xfrm>
          <a:off x="0" y="0"/>
          <a:ext cx="0" cy="0"/>
          <a:chOff x="0" y="0"/>
          <a:chExt cx="0" cy="0"/>
        </a:xfrm>
      </p:grpSpPr>
      <p:sp>
        <p:nvSpPr>
          <p:cNvPr id="2" name="Title"/>
          <p:cNvSpPr>
            <a:spLocks noGrp="1"/>
          </p:cNvSpPr>
          <p:nvPr>
            <p:ph type="title"/>
          </p:nvPr>
        </p:nvSpPr>
        <p:spPr>
          <a:xfrm>
            <a:off x="540000" y="432000"/>
            <a:ext cx="11109600" cy="1080000"/>
          </a:xfrm>
        </p:spPr>
        <p:txBody>
          <a:bodyPr/>
          <a:lstStyle/>
          <a:p>
            <a:r>
              <a:rPr lang="de-DE"/>
              <a:t>Titelmasterformat durch Klicken bearbeiten</a:t>
            </a:r>
            <a:endParaRPr lang="en-US" dirty="0"/>
          </a:p>
        </p:txBody>
      </p:sp>
      <p:sp>
        <p:nvSpPr>
          <p:cNvPr id="8" name="Subline"/>
          <p:cNvSpPr>
            <a:spLocks noGrp="1"/>
          </p:cNvSpPr>
          <p:nvPr>
            <p:ph type="body" sz="quarter" idx="13" hasCustomPrompt="1"/>
          </p:nvPr>
        </p:nvSpPr>
        <p:spPr>
          <a:xfrm>
            <a:off x="540000" y="972000"/>
            <a:ext cx="11109600" cy="540000"/>
          </a:xfrm>
        </p:spPr>
        <p:txBody>
          <a:bodyPr/>
          <a:lstStyle>
            <a:lvl1pPr marL="0" indent="0">
              <a:buNone/>
              <a:defRPr baseline="0">
                <a:solidFill>
                  <a:srgbClr val="7F7F7F"/>
                </a:solidFill>
              </a:defRPr>
            </a:lvl1pPr>
          </a:lstStyle>
          <a:p>
            <a:pPr lvl="0"/>
            <a:r>
              <a:rPr lang="en-US" dirty="0"/>
              <a:t>Enter your subtitle here</a:t>
            </a:r>
          </a:p>
        </p:txBody>
      </p:sp>
      <p:sp>
        <p:nvSpPr>
          <p:cNvPr id="11" name="Content"/>
          <p:cNvSpPr>
            <a:spLocks noGrp="1"/>
          </p:cNvSpPr>
          <p:nvPr>
            <p:ph sz="half" idx="1"/>
          </p:nvPr>
        </p:nvSpPr>
        <p:spPr>
          <a:xfrm>
            <a:off x="540000" y="1512000"/>
            <a:ext cx="3420000" cy="4298400"/>
          </a:xfrm>
        </p:spPr>
        <p:txBody>
          <a:bodyPr/>
          <a:lstStyle>
            <a:lvl1pPr>
              <a:defRPr sz="22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12" name="Picture"/>
          <p:cNvSpPr>
            <a:spLocks noGrp="1"/>
          </p:cNvSpPr>
          <p:nvPr>
            <p:ph type="pic" sz="quarter" idx="14"/>
          </p:nvPr>
        </p:nvSpPr>
        <p:spPr bwMode="gray">
          <a:xfrm>
            <a:off x="4384550" y="1512000"/>
            <a:ext cx="7265050" cy="4298400"/>
          </a:xfrm>
          <a:solidFill>
            <a:schemeClr val="bg1">
              <a:lumMod val="85000"/>
            </a:schemeClr>
          </a:solidFill>
        </p:spPr>
        <p:txBody>
          <a:bodyPr lIns="144000" tIns="144000" rIns="144000" bIns="144000"/>
          <a:lstStyle>
            <a:lvl1pPr marL="0" indent="0">
              <a:buNone/>
              <a:defRPr/>
            </a:lvl1pPr>
          </a:lstStyle>
          <a:p>
            <a:r>
              <a:rPr lang="de-DE" dirty="0"/>
              <a:t>Bild durch Klicken auf Symbol hinzufügen</a:t>
            </a:r>
            <a:endParaRPr lang="en-US" dirty="0"/>
          </a:p>
        </p:txBody>
      </p:sp>
      <p:sp>
        <p:nvSpPr>
          <p:cNvPr id="5" name="Date"/>
          <p:cNvSpPr>
            <a:spLocks noGrp="1"/>
          </p:cNvSpPr>
          <p:nvPr>
            <p:ph type="dt" sz="half" idx="10"/>
          </p:nvPr>
        </p:nvSpPr>
        <p:spPr/>
        <p:txBody>
          <a:bodyPr/>
          <a:lstStyle/>
          <a:p>
            <a:fld id="{27FC3DAB-407D-4279-8EB6-232635B61438}" type="datetimeFigureOut">
              <a:rPr lang="en-US" smtClean="0"/>
              <a:t>7/13/2017</a:t>
            </a:fld>
            <a:endParaRPr lang="en-US" dirty="0"/>
          </a:p>
        </p:txBody>
      </p:sp>
      <p:sp>
        <p:nvSpPr>
          <p:cNvPr id="6" name="Footer"/>
          <p:cNvSpPr>
            <a:spLocks noGrp="1"/>
          </p:cNvSpPr>
          <p:nvPr>
            <p:ph type="ftr" sz="quarter" idx="11"/>
          </p:nvPr>
        </p:nvSpPr>
        <p:spPr/>
        <p:txBody>
          <a:bodyPr/>
          <a:lstStyle/>
          <a:p>
            <a:endParaRPr lang="en-US" dirty="0"/>
          </a:p>
        </p:txBody>
      </p:sp>
      <p:sp>
        <p:nvSpPr>
          <p:cNvPr id="7" name="Slide Number"/>
          <p:cNvSpPr>
            <a:spLocks noGrp="1"/>
          </p:cNvSpPr>
          <p:nvPr>
            <p:ph type="sldNum" sz="quarter" idx="12"/>
          </p:nvPr>
        </p:nvSpPr>
        <p:spPr/>
        <p:txBody>
          <a:bodyPr/>
          <a:lstStyle/>
          <a:p>
            <a:fld id="{02CEFE82-39F2-4F47-8A0C-D5AB3496FA5C}" type="slidenum">
              <a:rPr lang="en-US" smtClean="0"/>
              <a:t>‹Nr.›</a:t>
            </a:fld>
            <a:endParaRPr lang="en-US" dirty="0"/>
          </a:p>
        </p:txBody>
      </p:sp>
    </p:spTree>
    <p:extLst>
      <p:ext uri="{BB962C8B-B14F-4D97-AF65-F5344CB8AC3E}">
        <p14:creationId xmlns:p14="http://schemas.microsoft.com/office/powerpoint/2010/main" val="38023682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p>
            <a:r>
              <a:rPr lang="de-DE"/>
              <a:t>Titelmasterformat durch Klicken bearbeiten</a:t>
            </a:r>
            <a:endParaRPr lang="en-US" dirty="0"/>
          </a:p>
        </p:txBody>
      </p:sp>
      <p:sp>
        <p:nvSpPr>
          <p:cNvPr id="7" name="Subline"/>
          <p:cNvSpPr>
            <a:spLocks noGrp="1"/>
          </p:cNvSpPr>
          <p:nvPr>
            <p:ph type="body" sz="quarter" idx="13" hasCustomPrompt="1"/>
          </p:nvPr>
        </p:nvSpPr>
        <p:spPr>
          <a:xfrm>
            <a:off x="540000" y="972000"/>
            <a:ext cx="11109600" cy="540000"/>
          </a:xfrm>
        </p:spPr>
        <p:txBody>
          <a:bodyPr/>
          <a:lstStyle>
            <a:lvl1pPr marL="0" indent="0">
              <a:buNone/>
              <a:defRPr baseline="0">
                <a:solidFill>
                  <a:srgbClr val="7F7F7F"/>
                </a:solidFill>
              </a:defRPr>
            </a:lvl1pPr>
          </a:lstStyle>
          <a:p>
            <a:pPr lvl="0"/>
            <a:r>
              <a:rPr lang="en-US" dirty="0"/>
              <a:t>Enter your subtitle here</a:t>
            </a:r>
          </a:p>
        </p:txBody>
      </p:sp>
      <p:sp>
        <p:nvSpPr>
          <p:cNvPr id="3" name="Date"/>
          <p:cNvSpPr>
            <a:spLocks noGrp="1"/>
          </p:cNvSpPr>
          <p:nvPr>
            <p:ph type="dt" sz="half" idx="10"/>
          </p:nvPr>
        </p:nvSpPr>
        <p:spPr/>
        <p:txBody>
          <a:bodyPr/>
          <a:lstStyle/>
          <a:p>
            <a:fld id="{27FC3DAB-407D-4279-8EB6-232635B61438}" type="datetimeFigureOut">
              <a:rPr lang="en-US" smtClean="0"/>
              <a:t>7/13/2017</a:t>
            </a:fld>
            <a:endParaRPr lang="en-US" dirty="0"/>
          </a:p>
        </p:txBody>
      </p:sp>
      <p:sp>
        <p:nvSpPr>
          <p:cNvPr id="4" name="Footer"/>
          <p:cNvSpPr>
            <a:spLocks noGrp="1"/>
          </p:cNvSpPr>
          <p:nvPr>
            <p:ph type="ftr" sz="quarter" idx="11"/>
          </p:nvPr>
        </p:nvSpPr>
        <p:spPr/>
        <p:txBody>
          <a:bodyPr/>
          <a:lstStyle/>
          <a:p>
            <a:endParaRPr lang="en-US" dirty="0"/>
          </a:p>
        </p:txBody>
      </p:sp>
      <p:sp>
        <p:nvSpPr>
          <p:cNvPr id="5" name="Slide Number"/>
          <p:cNvSpPr>
            <a:spLocks noGrp="1"/>
          </p:cNvSpPr>
          <p:nvPr>
            <p:ph type="sldNum" sz="quarter" idx="12"/>
          </p:nvPr>
        </p:nvSpPr>
        <p:spPr/>
        <p:txBody>
          <a:bodyPr/>
          <a:lstStyle/>
          <a:p>
            <a:fld id="{02CEFE82-39F2-4F47-8A0C-D5AB3496FA5C}" type="slidenum">
              <a:rPr lang="en-US" smtClean="0"/>
              <a:t>‹Nr.›</a:t>
            </a:fld>
            <a:endParaRPr lang="en-US" dirty="0"/>
          </a:p>
        </p:txBody>
      </p:sp>
    </p:spTree>
    <p:extLst>
      <p:ext uri="{BB962C8B-B14F-4D97-AF65-F5344CB8AC3E}">
        <p14:creationId xmlns:p14="http://schemas.microsoft.com/office/powerpoint/2010/main" val="2820757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0_TEXT &amp; IMAGE">
    <p:spTree>
      <p:nvGrpSpPr>
        <p:cNvPr id="1" name=""/>
        <p:cNvGrpSpPr/>
        <p:nvPr/>
      </p:nvGrpSpPr>
      <p:grpSpPr>
        <a:xfrm>
          <a:off x="0" y="0"/>
          <a:ext cx="0" cy="0"/>
          <a:chOff x="0" y="0"/>
          <a:chExt cx="0" cy="0"/>
        </a:xfrm>
      </p:grpSpPr>
      <p:sp>
        <p:nvSpPr>
          <p:cNvPr id="2" name="Title"/>
          <p:cNvSpPr>
            <a:spLocks noGrp="1"/>
          </p:cNvSpPr>
          <p:nvPr>
            <p:ph type="title"/>
          </p:nvPr>
        </p:nvSpPr>
        <p:spPr>
          <a:xfrm>
            <a:off x="540000" y="432000"/>
            <a:ext cx="11109600" cy="1080000"/>
          </a:xfrm>
        </p:spPr>
        <p:txBody>
          <a:bodyPr/>
          <a:lstStyle/>
          <a:p>
            <a:r>
              <a:rPr lang="de-DE"/>
              <a:t>Titelmasterformat durch Klicken bearbeiten</a:t>
            </a:r>
            <a:endParaRPr lang="en-US" dirty="0"/>
          </a:p>
        </p:txBody>
      </p:sp>
      <p:sp>
        <p:nvSpPr>
          <p:cNvPr id="8" name="Subline"/>
          <p:cNvSpPr>
            <a:spLocks noGrp="1"/>
          </p:cNvSpPr>
          <p:nvPr>
            <p:ph type="body" sz="quarter" idx="13" hasCustomPrompt="1"/>
          </p:nvPr>
        </p:nvSpPr>
        <p:spPr>
          <a:xfrm>
            <a:off x="540000" y="972000"/>
            <a:ext cx="11109600" cy="540000"/>
          </a:xfrm>
        </p:spPr>
        <p:txBody>
          <a:bodyPr/>
          <a:lstStyle>
            <a:lvl1pPr marL="0" indent="0">
              <a:buNone/>
              <a:defRPr baseline="0">
                <a:solidFill>
                  <a:srgbClr val="7F7F7F"/>
                </a:solidFill>
              </a:defRPr>
            </a:lvl1pPr>
          </a:lstStyle>
          <a:p>
            <a:pPr lvl="0"/>
            <a:r>
              <a:rPr lang="en-US" dirty="0"/>
              <a:t>Enter your subtitle here</a:t>
            </a:r>
          </a:p>
        </p:txBody>
      </p:sp>
      <p:sp>
        <p:nvSpPr>
          <p:cNvPr id="11" name="Picture 1"/>
          <p:cNvSpPr>
            <a:spLocks noGrp="1"/>
          </p:cNvSpPr>
          <p:nvPr>
            <p:ph type="pic" sz="quarter" idx="15"/>
          </p:nvPr>
        </p:nvSpPr>
        <p:spPr bwMode="gray">
          <a:xfrm>
            <a:off x="540000" y="1512000"/>
            <a:ext cx="3420000" cy="1929600"/>
          </a:xfrm>
          <a:solidFill>
            <a:schemeClr val="bg1">
              <a:lumMod val="85000"/>
            </a:schemeClr>
          </a:solidFill>
        </p:spPr>
        <p:txBody>
          <a:bodyPr lIns="144000" tIns="144000" rIns="144000" bIns="144000"/>
          <a:lstStyle>
            <a:lvl1pPr marL="0" indent="0">
              <a:buNone/>
              <a:defRPr/>
            </a:lvl1pPr>
          </a:lstStyle>
          <a:p>
            <a:r>
              <a:rPr lang="de-DE" dirty="0"/>
              <a:t>Bild durch Klicken auf Symbol hinzufügen</a:t>
            </a:r>
            <a:endParaRPr lang="en-US" dirty="0"/>
          </a:p>
        </p:txBody>
      </p:sp>
      <p:sp>
        <p:nvSpPr>
          <p:cNvPr id="3" name="Content 1"/>
          <p:cNvSpPr>
            <a:spLocks noGrp="1"/>
          </p:cNvSpPr>
          <p:nvPr>
            <p:ph sz="half" idx="1"/>
          </p:nvPr>
        </p:nvSpPr>
        <p:spPr>
          <a:xfrm>
            <a:off x="540000" y="3880800"/>
            <a:ext cx="3420000" cy="1929600"/>
          </a:xfrm>
        </p:spPr>
        <p:txBody>
          <a:bodyPr/>
          <a:lstStyle>
            <a:lvl1pPr>
              <a:defRPr sz="1600"/>
            </a:lvl1pPr>
            <a:lvl2pPr>
              <a:defRPr sz="1600"/>
            </a:lvl2pPr>
            <a:lvl3pPr>
              <a:defRPr sz="1400"/>
            </a:lvl3pPr>
            <a:lvl4pPr>
              <a:defRPr sz="1200"/>
            </a:lvl4pPr>
            <a:lvl5pPr>
              <a:defRPr sz="1200"/>
            </a:lvl5pPr>
            <a:lvl6pPr>
              <a:defRPr sz="1800"/>
            </a:lvl6pPr>
            <a:lvl7pPr>
              <a:defRPr sz="1800"/>
            </a:lvl7pPr>
            <a:lvl8pPr>
              <a:defRPr sz="1800"/>
            </a:lvl8pPr>
            <a:lvl9pPr>
              <a:defRPr sz="1800"/>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12" name="Picture 2"/>
          <p:cNvSpPr>
            <a:spLocks noGrp="1"/>
          </p:cNvSpPr>
          <p:nvPr>
            <p:ph type="pic" sz="quarter" idx="16"/>
          </p:nvPr>
        </p:nvSpPr>
        <p:spPr bwMode="gray">
          <a:xfrm>
            <a:off x="4384800" y="1512000"/>
            <a:ext cx="3420000" cy="1929600"/>
          </a:xfrm>
          <a:solidFill>
            <a:schemeClr val="bg1">
              <a:lumMod val="85000"/>
            </a:schemeClr>
          </a:solidFill>
        </p:spPr>
        <p:txBody>
          <a:bodyPr lIns="144000" tIns="144000" rIns="144000" bIns="144000"/>
          <a:lstStyle>
            <a:lvl1pPr marL="0" indent="0">
              <a:buNone/>
              <a:defRPr/>
            </a:lvl1pPr>
          </a:lstStyle>
          <a:p>
            <a:r>
              <a:rPr lang="de-DE" dirty="0"/>
              <a:t>Bild durch Klicken auf Symbol hinzufügen</a:t>
            </a:r>
            <a:endParaRPr lang="en-US" dirty="0"/>
          </a:p>
        </p:txBody>
      </p:sp>
      <p:sp>
        <p:nvSpPr>
          <p:cNvPr id="37" name="Content 2"/>
          <p:cNvSpPr>
            <a:spLocks noGrp="1"/>
          </p:cNvSpPr>
          <p:nvPr>
            <p:ph sz="half" idx="14"/>
          </p:nvPr>
        </p:nvSpPr>
        <p:spPr>
          <a:xfrm>
            <a:off x="4384800" y="3880800"/>
            <a:ext cx="3420000" cy="1929600"/>
          </a:xfrm>
        </p:spPr>
        <p:txBody>
          <a:bodyPr/>
          <a:lstStyle>
            <a:lvl1pPr>
              <a:defRPr sz="1600"/>
            </a:lvl1pPr>
            <a:lvl2pPr>
              <a:defRPr sz="1600"/>
            </a:lvl2pPr>
            <a:lvl3pPr>
              <a:defRPr sz="1400"/>
            </a:lvl3pPr>
            <a:lvl4pPr>
              <a:defRPr sz="1200"/>
            </a:lvl4pPr>
            <a:lvl5pPr>
              <a:defRPr sz="1200"/>
            </a:lvl5pPr>
            <a:lvl6pPr>
              <a:defRPr sz="1800"/>
            </a:lvl6pPr>
            <a:lvl7pPr>
              <a:defRPr sz="1800"/>
            </a:lvl7pPr>
            <a:lvl8pPr>
              <a:defRPr sz="1800"/>
            </a:lvl8pPr>
            <a:lvl9pPr>
              <a:defRPr sz="1800"/>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13" name="Picture 3"/>
          <p:cNvSpPr>
            <a:spLocks noGrp="1"/>
          </p:cNvSpPr>
          <p:nvPr>
            <p:ph type="pic" sz="quarter" idx="17"/>
          </p:nvPr>
        </p:nvSpPr>
        <p:spPr bwMode="gray">
          <a:xfrm>
            <a:off x="8229600" y="1512000"/>
            <a:ext cx="3420000" cy="1929600"/>
          </a:xfrm>
          <a:solidFill>
            <a:schemeClr val="bg1">
              <a:lumMod val="85000"/>
            </a:schemeClr>
          </a:solidFill>
        </p:spPr>
        <p:txBody>
          <a:bodyPr lIns="144000" tIns="144000" rIns="144000" bIns="144000"/>
          <a:lstStyle>
            <a:lvl1pPr marL="0" indent="0">
              <a:buNone/>
              <a:defRPr/>
            </a:lvl1pPr>
          </a:lstStyle>
          <a:p>
            <a:r>
              <a:rPr lang="de-DE" dirty="0"/>
              <a:t>Bild durch Klicken auf Symbol hinzufügen</a:t>
            </a:r>
            <a:endParaRPr lang="en-US" dirty="0"/>
          </a:p>
        </p:txBody>
      </p:sp>
      <p:sp>
        <p:nvSpPr>
          <p:cNvPr id="4" name="Content 3"/>
          <p:cNvSpPr>
            <a:spLocks noGrp="1"/>
          </p:cNvSpPr>
          <p:nvPr>
            <p:ph sz="half" idx="2"/>
          </p:nvPr>
        </p:nvSpPr>
        <p:spPr>
          <a:xfrm>
            <a:off x="8229600" y="3880800"/>
            <a:ext cx="3420000" cy="1929600"/>
          </a:xfrm>
        </p:spPr>
        <p:txBody>
          <a:bodyPr/>
          <a:lstStyle>
            <a:lvl1pPr>
              <a:defRPr sz="1600"/>
            </a:lvl1pPr>
            <a:lvl2pPr>
              <a:defRPr sz="1600"/>
            </a:lvl2pPr>
            <a:lvl3pPr>
              <a:defRPr sz="1400"/>
            </a:lvl3pPr>
            <a:lvl4pPr>
              <a:defRPr sz="1200"/>
            </a:lvl4pPr>
            <a:lvl5pPr>
              <a:defRPr sz="1200"/>
            </a:lvl5pPr>
            <a:lvl6pPr>
              <a:defRPr sz="1800"/>
            </a:lvl6pPr>
            <a:lvl7pPr>
              <a:defRPr sz="1800"/>
            </a:lvl7pPr>
            <a:lvl8pPr>
              <a:defRPr sz="1800"/>
            </a:lvl8pPr>
            <a:lvl9pPr>
              <a:defRPr sz="1800"/>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Date"/>
          <p:cNvSpPr>
            <a:spLocks noGrp="1"/>
          </p:cNvSpPr>
          <p:nvPr>
            <p:ph type="dt" sz="half" idx="10"/>
          </p:nvPr>
        </p:nvSpPr>
        <p:spPr/>
        <p:txBody>
          <a:bodyPr/>
          <a:lstStyle/>
          <a:p>
            <a:fld id="{27FC3DAB-407D-4279-8EB6-232635B61438}" type="datetimeFigureOut">
              <a:rPr lang="en-US" smtClean="0"/>
              <a:t>7/13/2017</a:t>
            </a:fld>
            <a:endParaRPr lang="en-US" dirty="0"/>
          </a:p>
        </p:txBody>
      </p:sp>
      <p:sp>
        <p:nvSpPr>
          <p:cNvPr id="6" name="Footer"/>
          <p:cNvSpPr>
            <a:spLocks noGrp="1"/>
          </p:cNvSpPr>
          <p:nvPr>
            <p:ph type="ftr" sz="quarter" idx="11"/>
          </p:nvPr>
        </p:nvSpPr>
        <p:spPr/>
        <p:txBody>
          <a:bodyPr/>
          <a:lstStyle/>
          <a:p>
            <a:endParaRPr lang="en-US" dirty="0"/>
          </a:p>
        </p:txBody>
      </p:sp>
      <p:sp>
        <p:nvSpPr>
          <p:cNvPr id="7" name="Slide Number"/>
          <p:cNvSpPr>
            <a:spLocks noGrp="1"/>
          </p:cNvSpPr>
          <p:nvPr>
            <p:ph type="sldNum" sz="quarter" idx="12"/>
          </p:nvPr>
        </p:nvSpPr>
        <p:spPr/>
        <p:txBody>
          <a:bodyPr/>
          <a:lstStyle/>
          <a:p>
            <a:fld id="{02CEFE82-39F2-4F47-8A0C-D5AB3496FA5C}" type="slidenum">
              <a:rPr lang="en-US" smtClean="0"/>
              <a:t>‹Nr.›</a:t>
            </a:fld>
            <a:endParaRPr lang="en-US" dirty="0"/>
          </a:p>
        </p:txBody>
      </p:sp>
    </p:spTree>
    <p:extLst>
      <p:ext uri="{BB962C8B-B14F-4D97-AF65-F5344CB8AC3E}">
        <p14:creationId xmlns:p14="http://schemas.microsoft.com/office/powerpoint/2010/main" val="5132507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1_TEXT &amp; IMAGE">
    <p:spTree>
      <p:nvGrpSpPr>
        <p:cNvPr id="1" name=""/>
        <p:cNvGrpSpPr/>
        <p:nvPr/>
      </p:nvGrpSpPr>
      <p:grpSpPr>
        <a:xfrm>
          <a:off x="0" y="0"/>
          <a:ext cx="0" cy="0"/>
          <a:chOff x="0" y="0"/>
          <a:chExt cx="0" cy="0"/>
        </a:xfrm>
      </p:grpSpPr>
      <p:sp>
        <p:nvSpPr>
          <p:cNvPr id="2" name="Title"/>
          <p:cNvSpPr>
            <a:spLocks noGrp="1"/>
          </p:cNvSpPr>
          <p:nvPr>
            <p:ph type="title"/>
          </p:nvPr>
        </p:nvSpPr>
        <p:spPr>
          <a:xfrm>
            <a:off x="540000" y="432000"/>
            <a:ext cx="11109600" cy="1080000"/>
          </a:xfrm>
        </p:spPr>
        <p:txBody>
          <a:bodyPr/>
          <a:lstStyle/>
          <a:p>
            <a:r>
              <a:rPr lang="de-DE"/>
              <a:t>Titelmasterformat durch Klicken bearbeiten</a:t>
            </a:r>
            <a:endParaRPr lang="en-US" dirty="0"/>
          </a:p>
        </p:txBody>
      </p:sp>
      <p:sp>
        <p:nvSpPr>
          <p:cNvPr id="8" name="Subline"/>
          <p:cNvSpPr>
            <a:spLocks noGrp="1"/>
          </p:cNvSpPr>
          <p:nvPr>
            <p:ph type="body" sz="quarter" idx="13" hasCustomPrompt="1"/>
          </p:nvPr>
        </p:nvSpPr>
        <p:spPr>
          <a:xfrm>
            <a:off x="540000" y="972000"/>
            <a:ext cx="11109600" cy="540000"/>
          </a:xfrm>
        </p:spPr>
        <p:txBody>
          <a:bodyPr/>
          <a:lstStyle>
            <a:lvl1pPr marL="0" indent="0">
              <a:buNone/>
              <a:defRPr baseline="0">
                <a:solidFill>
                  <a:srgbClr val="7F7F7F"/>
                </a:solidFill>
              </a:defRPr>
            </a:lvl1pPr>
          </a:lstStyle>
          <a:p>
            <a:pPr lvl="0"/>
            <a:r>
              <a:rPr lang="en-US" dirty="0"/>
              <a:t>Enter your subtitle here</a:t>
            </a:r>
          </a:p>
        </p:txBody>
      </p:sp>
      <p:sp>
        <p:nvSpPr>
          <p:cNvPr id="11" name="Picture 1"/>
          <p:cNvSpPr>
            <a:spLocks noGrp="1"/>
          </p:cNvSpPr>
          <p:nvPr>
            <p:ph type="pic" sz="quarter" idx="15"/>
          </p:nvPr>
        </p:nvSpPr>
        <p:spPr bwMode="gray">
          <a:xfrm>
            <a:off x="540000" y="1512000"/>
            <a:ext cx="2664000" cy="2070000"/>
          </a:xfrm>
          <a:solidFill>
            <a:schemeClr val="bg1">
              <a:lumMod val="85000"/>
            </a:schemeClr>
          </a:solidFill>
        </p:spPr>
        <p:txBody>
          <a:bodyPr lIns="144000" tIns="144000" rIns="144000" bIns="144000"/>
          <a:lstStyle>
            <a:lvl1pPr marL="0" indent="0">
              <a:buNone/>
              <a:defRPr/>
            </a:lvl1pPr>
          </a:lstStyle>
          <a:p>
            <a:r>
              <a:rPr lang="de-DE" dirty="0"/>
              <a:t>Bild durch Klicken auf Symbol hinzufügen</a:t>
            </a:r>
            <a:endParaRPr lang="en-US" dirty="0"/>
          </a:p>
        </p:txBody>
      </p:sp>
      <p:sp>
        <p:nvSpPr>
          <p:cNvPr id="45" name="Content 1"/>
          <p:cNvSpPr>
            <a:spLocks noGrp="1"/>
          </p:cNvSpPr>
          <p:nvPr>
            <p:ph sz="half" idx="19"/>
          </p:nvPr>
        </p:nvSpPr>
        <p:spPr>
          <a:xfrm>
            <a:off x="540000" y="3740400"/>
            <a:ext cx="2664000" cy="2070000"/>
          </a:xfrm>
        </p:spPr>
        <p:txBody>
          <a:bodyPr/>
          <a:lstStyle>
            <a:lvl1pPr>
              <a:defRPr sz="1600"/>
            </a:lvl1pPr>
            <a:lvl2pPr>
              <a:defRPr sz="1400"/>
            </a:lvl2pPr>
            <a:lvl3pPr>
              <a:defRPr sz="1200"/>
            </a:lvl3pPr>
            <a:lvl4pPr>
              <a:defRPr sz="1100"/>
            </a:lvl4pPr>
            <a:lvl5pPr>
              <a:defRPr sz="1100"/>
            </a:lvl5pPr>
            <a:lvl6pPr>
              <a:defRPr sz="1800"/>
            </a:lvl6pPr>
            <a:lvl7pPr>
              <a:defRPr sz="1800"/>
            </a:lvl7pPr>
            <a:lvl8pPr>
              <a:defRPr sz="1800"/>
            </a:lvl8pPr>
            <a:lvl9pPr>
              <a:defRPr sz="1800"/>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1" name="Picture 2"/>
          <p:cNvSpPr>
            <a:spLocks noGrp="1"/>
          </p:cNvSpPr>
          <p:nvPr>
            <p:ph type="pic" sz="quarter" idx="20"/>
          </p:nvPr>
        </p:nvSpPr>
        <p:spPr bwMode="gray">
          <a:xfrm>
            <a:off x="3355200" y="1512000"/>
            <a:ext cx="2664000" cy="2070000"/>
          </a:xfrm>
          <a:solidFill>
            <a:schemeClr val="bg1">
              <a:lumMod val="85000"/>
            </a:schemeClr>
          </a:solidFill>
        </p:spPr>
        <p:txBody>
          <a:bodyPr lIns="144000" tIns="144000" rIns="144000" bIns="144000"/>
          <a:lstStyle>
            <a:lvl1pPr marL="0" indent="0">
              <a:buNone/>
              <a:defRPr/>
            </a:lvl1pPr>
          </a:lstStyle>
          <a:p>
            <a:r>
              <a:rPr lang="de-DE" dirty="0"/>
              <a:t>Bild durch Klicken auf Symbol hinzufügen</a:t>
            </a:r>
            <a:endParaRPr lang="en-US" dirty="0"/>
          </a:p>
        </p:txBody>
      </p:sp>
      <p:sp>
        <p:nvSpPr>
          <p:cNvPr id="52" name="Content 2"/>
          <p:cNvSpPr>
            <a:spLocks noGrp="1"/>
          </p:cNvSpPr>
          <p:nvPr>
            <p:ph sz="half" idx="21"/>
          </p:nvPr>
        </p:nvSpPr>
        <p:spPr>
          <a:xfrm>
            <a:off x="3355200" y="3740400"/>
            <a:ext cx="2664000" cy="2070000"/>
          </a:xfrm>
        </p:spPr>
        <p:txBody>
          <a:bodyPr/>
          <a:lstStyle>
            <a:lvl1pPr>
              <a:defRPr sz="1600"/>
            </a:lvl1pPr>
            <a:lvl2pPr>
              <a:defRPr sz="1400"/>
            </a:lvl2pPr>
            <a:lvl3pPr>
              <a:defRPr sz="1200"/>
            </a:lvl3pPr>
            <a:lvl4pPr>
              <a:defRPr sz="1100"/>
            </a:lvl4pPr>
            <a:lvl5pPr>
              <a:defRPr sz="1100"/>
            </a:lvl5pPr>
            <a:lvl6pPr>
              <a:defRPr sz="1800"/>
            </a:lvl6pPr>
            <a:lvl7pPr>
              <a:defRPr sz="1800"/>
            </a:lvl7pPr>
            <a:lvl8pPr>
              <a:defRPr sz="1800"/>
            </a:lvl8pPr>
            <a:lvl9pPr>
              <a:defRPr sz="1800"/>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8" name="Picture 3"/>
          <p:cNvSpPr>
            <a:spLocks noGrp="1"/>
          </p:cNvSpPr>
          <p:nvPr>
            <p:ph type="pic" sz="quarter" idx="22"/>
          </p:nvPr>
        </p:nvSpPr>
        <p:spPr bwMode="gray">
          <a:xfrm>
            <a:off x="6170400" y="1512000"/>
            <a:ext cx="2664000" cy="2070000"/>
          </a:xfrm>
          <a:solidFill>
            <a:schemeClr val="bg1">
              <a:lumMod val="85000"/>
            </a:schemeClr>
          </a:solidFill>
        </p:spPr>
        <p:txBody>
          <a:bodyPr lIns="144000" tIns="144000" rIns="144000" bIns="144000"/>
          <a:lstStyle>
            <a:lvl1pPr marL="0" indent="0">
              <a:buNone/>
              <a:defRPr/>
            </a:lvl1pPr>
          </a:lstStyle>
          <a:p>
            <a:r>
              <a:rPr lang="de-DE" dirty="0"/>
              <a:t>Bild durch Klicken auf Symbol hinzufügen</a:t>
            </a:r>
            <a:endParaRPr lang="en-US" dirty="0"/>
          </a:p>
        </p:txBody>
      </p:sp>
      <p:sp>
        <p:nvSpPr>
          <p:cNvPr id="59" name="Content 3"/>
          <p:cNvSpPr>
            <a:spLocks noGrp="1"/>
          </p:cNvSpPr>
          <p:nvPr>
            <p:ph sz="half" idx="23"/>
          </p:nvPr>
        </p:nvSpPr>
        <p:spPr>
          <a:xfrm>
            <a:off x="6170400" y="3740400"/>
            <a:ext cx="2664000" cy="2070000"/>
          </a:xfrm>
        </p:spPr>
        <p:txBody>
          <a:bodyPr/>
          <a:lstStyle>
            <a:lvl1pPr>
              <a:defRPr sz="1600"/>
            </a:lvl1pPr>
            <a:lvl2pPr>
              <a:defRPr sz="1400"/>
            </a:lvl2pPr>
            <a:lvl3pPr>
              <a:defRPr sz="1200"/>
            </a:lvl3pPr>
            <a:lvl4pPr>
              <a:defRPr sz="1100"/>
            </a:lvl4pPr>
            <a:lvl5pPr>
              <a:defRPr sz="1100"/>
            </a:lvl5pPr>
            <a:lvl6pPr>
              <a:defRPr sz="1800"/>
            </a:lvl6pPr>
            <a:lvl7pPr>
              <a:defRPr sz="1800"/>
            </a:lvl7pPr>
            <a:lvl8pPr>
              <a:defRPr sz="1800"/>
            </a:lvl8pPr>
            <a:lvl9pPr>
              <a:defRPr sz="1800"/>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60" name="Picture 4"/>
          <p:cNvSpPr>
            <a:spLocks noGrp="1"/>
          </p:cNvSpPr>
          <p:nvPr>
            <p:ph type="pic" sz="quarter" idx="24"/>
          </p:nvPr>
        </p:nvSpPr>
        <p:spPr bwMode="gray">
          <a:xfrm>
            <a:off x="8985600" y="1512000"/>
            <a:ext cx="2664000" cy="2070000"/>
          </a:xfrm>
          <a:solidFill>
            <a:schemeClr val="bg1">
              <a:lumMod val="85000"/>
            </a:schemeClr>
          </a:solidFill>
        </p:spPr>
        <p:txBody>
          <a:bodyPr lIns="144000" tIns="144000" rIns="144000" bIns="144000"/>
          <a:lstStyle>
            <a:lvl1pPr marL="0" indent="0">
              <a:buNone/>
              <a:defRPr/>
            </a:lvl1pPr>
          </a:lstStyle>
          <a:p>
            <a:r>
              <a:rPr lang="de-DE" dirty="0"/>
              <a:t>Bild durch Klicken auf Symbol hinzufügen</a:t>
            </a:r>
            <a:endParaRPr lang="en-US" dirty="0"/>
          </a:p>
        </p:txBody>
      </p:sp>
      <p:sp>
        <p:nvSpPr>
          <p:cNvPr id="61" name="Content 4"/>
          <p:cNvSpPr>
            <a:spLocks noGrp="1"/>
          </p:cNvSpPr>
          <p:nvPr>
            <p:ph sz="half" idx="25"/>
          </p:nvPr>
        </p:nvSpPr>
        <p:spPr>
          <a:xfrm>
            <a:off x="8985600" y="3740400"/>
            <a:ext cx="2664000" cy="2070000"/>
          </a:xfrm>
        </p:spPr>
        <p:txBody>
          <a:bodyPr/>
          <a:lstStyle>
            <a:lvl1pPr>
              <a:defRPr sz="1600"/>
            </a:lvl1pPr>
            <a:lvl2pPr>
              <a:defRPr sz="1400"/>
            </a:lvl2pPr>
            <a:lvl3pPr>
              <a:defRPr sz="1200"/>
            </a:lvl3pPr>
            <a:lvl4pPr>
              <a:defRPr sz="1100"/>
            </a:lvl4pPr>
            <a:lvl5pPr>
              <a:defRPr sz="1100"/>
            </a:lvl5pPr>
            <a:lvl6pPr>
              <a:defRPr sz="1800"/>
            </a:lvl6pPr>
            <a:lvl7pPr>
              <a:defRPr sz="1800"/>
            </a:lvl7pPr>
            <a:lvl8pPr>
              <a:defRPr sz="1800"/>
            </a:lvl8pPr>
            <a:lvl9pPr>
              <a:defRPr sz="1800"/>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Date"/>
          <p:cNvSpPr>
            <a:spLocks noGrp="1"/>
          </p:cNvSpPr>
          <p:nvPr>
            <p:ph type="dt" sz="half" idx="10"/>
          </p:nvPr>
        </p:nvSpPr>
        <p:spPr/>
        <p:txBody>
          <a:bodyPr/>
          <a:lstStyle/>
          <a:p>
            <a:fld id="{27FC3DAB-407D-4279-8EB6-232635B61438}" type="datetimeFigureOut">
              <a:rPr lang="en-US" smtClean="0"/>
              <a:t>7/13/2017</a:t>
            </a:fld>
            <a:endParaRPr lang="en-US" dirty="0"/>
          </a:p>
        </p:txBody>
      </p:sp>
      <p:sp>
        <p:nvSpPr>
          <p:cNvPr id="6" name="Footer"/>
          <p:cNvSpPr>
            <a:spLocks noGrp="1"/>
          </p:cNvSpPr>
          <p:nvPr>
            <p:ph type="ftr" sz="quarter" idx="11"/>
          </p:nvPr>
        </p:nvSpPr>
        <p:spPr/>
        <p:txBody>
          <a:bodyPr/>
          <a:lstStyle/>
          <a:p>
            <a:endParaRPr lang="en-US" dirty="0"/>
          </a:p>
        </p:txBody>
      </p:sp>
      <p:sp>
        <p:nvSpPr>
          <p:cNvPr id="7" name="Slide Number"/>
          <p:cNvSpPr>
            <a:spLocks noGrp="1"/>
          </p:cNvSpPr>
          <p:nvPr>
            <p:ph type="sldNum" sz="quarter" idx="12"/>
          </p:nvPr>
        </p:nvSpPr>
        <p:spPr/>
        <p:txBody>
          <a:bodyPr/>
          <a:lstStyle/>
          <a:p>
            <a:fld id="{02CEFE82-39F2-4F47-8A0C-D5AB3496FA5C}" type="slidenum">
              <a:rPr lang="en-US" smtClean="0"/>
              <a:t>‹Nr.›</a:t>
            </a:fld>
            <a:endParaRPr lang="en-US" dirty="0"/>
          </a:p>
        </p:txBody>
      </p:sp>
    </p:spTree>
    <p:extLst>
      <p:ext uri="{BB962C8B-B14F-4D97-AF65-F5344CB8AC3E}">
        <p14:creationId xmlns:p14="http://schemas.microsoft.com/office/powerpoint/2010/main" val="538218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CIRCLES">
    <p:spTree>
      <p:nvGrpSpPr>
        <p:cNvPr id="1" name=""/>
        <p:cNvGrpSpPr/>
        <p:nvPr/>
      </p:nvGrpSpPr>
      <p:grpSpPr>
        <a:xfrm>
          <a:off x="0" y="0"/>
          <a:ext cx="0" cy="0"/>
          <a:chOff x="0" y="0"/>
          <a:chExt cx="0" cy="0"/>
        </a:xfrm>
      </p:grpSpPr>
      <p:sp>
        <p:nvSpPr>
          <p:cNvPr id="2" name="Title"/>
          <p:cNvSpPr>
            <a:spLocks noGrp="1"/>
          </p:cNvSpPr>
          <p:nvPr>
            <p:ph type="title"/>
          </p:nvPr>
        </p:nvSpPr>
        <p:spPr>
          <a:xfrm>
            <a:off x="540000" y="432000"/>
            <a:ext cx="11109600" cy="1080000"/>
          </a:xfrm>
        </p:spPr>
        <p:txBody>
          <a:bodyPr/>
          <a:lstStyle/>
          <a:p>
            <a:r>
              <a:rPr lang="de-DE"/>
              <a:t>Titelmasterformat durch Klicken bearbeiten</a:t>
            </a:r>
            <a:endParaRPr lang="en-US" dirty="0"/>
          </a:p>
        </p:txBody>
      </p:sp>
      <p:sp>
        <p:nvSpPr>
          <p:cNvPr id="8" name="Subline"/>
          <p:cNvSpPr>
            <a:spLocks noGrp="1"/>
          </p:cNvSpPr>
          <p:nvPr>
            <p:ph type="body" sz="quarter" idx="13" hasCustomPrompt="1"/>
          </p:nvPr>
        </p:nvSpPr>
        <p:spPr>
          <a:xfrm>
            <a:off x="540000" y="972000"/>
            <a:ext cx="11109600" cy="540000"/>
          </a:xfrm>
        </p:spPr>
        <p:txBody>
          <a:bodyPr/>
          <a:lstStyle>
            <a:lvl1pPr marL="0" indent="0">
              <a:buNone/>
              <a:defRPr baseline="0">
                <a:solidFill>
                  <a:srgbClr val="7F7F7F"/>
                </a:solidFill>
              </a:defRPr>
            </a:lvl1pPr>
          </a:lstStyle>
          <a:p>
            <a:pPr lvl="0"/>
            <a:r>
              <a:rPr lang="en-US" dirty="0"/>
              <a:t>Enter your subtitle here</a:t>
            </a:r>
          </a:p>
        </p:txBody>
      </p:sp>
      <p:sp>
        <p:nvSpPr>
          <p:cNvPr id="11" name="Picture 1"/>
          <p:cNvSpPr>
            <a:spLocks noGrp="1"/>
          </p:cNvSpPr>
          <p:nvPr>
            <p:ph type="pic" sz="quarter" idx="15"/>
          </p:nvPr>
        </p:nvSpPr>
        <p:spPr bwMode="gray">
          <a:xfrm>
            <a:off x="639000" y="1872000"/>
            <a:ext cx="2484000" cy="2484000"/>
          </a:xfrm>
          <a:prstGeom prst="ellipse">
            <a:avLst/>
          </a:prstGeom>
          <a:solidFill>
            <a:schemeClr val="bg1">
              <a:lumMod val="85000"/>
            </a:schemeClr>
          </a:solidFill>
        </p:spPr>
        <p:txBody>
          <a:bodyPr anchor="ctr"/>
          <a:lstStyle>
            <a:lvl1pPr marL="0" indent="0" algn="ctr">
              <a:buNone/>
              <a:defRPr/>
            </a:lvl1pPr>
          </a:lstStyle>
          <a:p>
            <a:r>
              <a:rPr lang="de-DE" dirty="0"/>
              <a:t>Bild durch Klicken auf Symbol hinzufügen</a:t>
            </a:r>
            <a:endParaRPr lang="en-US" dirty="0"/>
          </a:p>
        </p:txBody>
      </p:sp>
      <p:sp>
        <p:nvSpPr>
          <p:cNvPr id="14" name="Content 1"/>
          <p:cNvSpPr>
            <a:spLocks noGrp="1"/>
          </p:cNvSpPr>
          <p:nvPr>
            <p:ph sz="half" idx="19"/>
          </p:nvPr>
        </p:nvSpPr>
        <p:spPr>
          <a:xfrm>
            <a:off x="540000" y="4730400"/>
            <a:ext cx="2664000" cy="1080000"/>
          </a:xfrm>
        </p:spPr>
        <p:txBody>
          <a:bodyPr/>
          <a:lstStyle>
            <a:lvl1pPr marL="0" indent="0" algn="ctr">
              <a:buFont typeface="Arial" panose="020B0604020202020204" pitchFamily="34" charset="0"/>
              <a:buNone/>
              <a:defRPr sz="22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de-DE"/>
              <a:t>Textmasterformat bearbeiten</a:t>
            </a:r>
          </a:p>
        </p:txBody>
      </p:sp>
      <p:sp>
        <p:nvSpPr>
          <p:cNvPr id="16" name="Picture 2"/>
          <p:cNvSpPr>
            <a:spLocks noGrp="1"/>
          </p:cNvSpPr>
          <p:nvPr>
            <p:ph type="pic" sz="quarter" idx="26"/>
          </p:nvPr>
        </p:nvSpPr>
        <p:spPr bwMode="gray">
          <a:xfrm>
            <a:off x="3448200" y="1872000"/>
            <a:ext cx="2484000" cy="2484000"/>
          </a:xfrm>
          <a:prstGeom prst="ellipse">
            <a:avLst/>
          </a:prstGeom>
          <a:solidFill>
            <a:schemeClr val="bg1">
              <a:lumMod val="85000"/>
            </a:schemeClr>
          </a:solidFill>
        </p:spPr>
        <p:txBody>
          <a:bodyPr anchor="ctr"/>
          <a:lstStyle>
            <a:lvl1pPr marL="0" indent="0" algn="ctr">
              <a:buNone/>
              <a:defRPr/>
            </a:lvl1pPr>
          </a:lstStyle>
          <a:p>
            <a:r>
              <a:rPr lang="de-DE" dirty="0"/>
              <a:t>Bild durch Klicken auf Symbol hinzufügen</a:t>
            </a:r>
            <a:endParaRPr lang="en-US" dirty="0"/>
          </a:p>
        </p:txBody>
      </p:sp>
      <p:sp>
        <p:nvSpPr>
          <p:cNvPr id="15" name="Content 2"/>
          <p:cNvSpPr>
            <a:spLocks noGrp="1"/>
          </p:cNvSpPr>
          <p:nvPr>
            <p:ph sz="half" idx="21"/>
          </p:nvPr>
        </p:nvSpPr>
        <p:spPr>
          <a:xfrm>
            <a:off x="3355200" y="4730400"/>
            <a:ext cx="2664000" cy="1080000"/>
          </a:xfrm>
        </p:spPr>
        <p:txBody>
          <a:bodyPr/>
          <a:lstStyle>
            <a:lvl1pPr marL="0" indent="0" algn="ctr">
              <a:buFont typeface="Arial" panose="020B0604020202020204" pitchFamily="34" charset="0"/>
              <a:buNone/>
              <a:defRPr sz="22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de-DE"/>
              <a:t>Textmasterformat bearbeiten</a:t>
            </a:r>
          </a:p>
        </p:txBody>
      </p:sp>
      <p:sp>
        <p:nvSpPr>
          <p:cNvPr id="20" name="Picture 3"/>
          <p:cNvSpPr>
            <a:spLocks noGrp="1"/>
          </p:cNvSpPr>
          <p:nvPr>
            <p:ph type="pic" sz="quarter" idx="28"/>
          </p:nvPr>
        </p:nvSpPr>
        <p:spPr bwMode="gray">
          <a:xfrm>
            <a:off x="6257400" y="1872000"/>
            <a:ext cx="2484000" cy="2484000"/>
          </a:xfrm>
          <a:prstGeom prst="ellipse">
            <a:avLst/>
          </a:prstGeom>
          <a:solidFill>
            <a:schemeClr val="bg1">
              <a:lumMod val="85000"/>
            </a:schemeClr>
          </a:solidFill>
        </p:spPr>
        <p:txBody>
          <a:bodyPr anchor="ctr"/>
          <a:lstStyle>
            <a:lvl1pPr marL="0" indent="0" algn="ctr">
              <a:buNone/>
              <a:defRPr/>
            </a:lvl1pPr>
          </a:lstStyle>
          <a:p>
            <a:r>
              <a:rPr lang="de-DE" dirty="0"/>
              <a:t>Bild durch Klicken auf Symbol hinzufügen</a:t>
            </a:r>
            <a:endParaRPr lang="en-US" dirty="0"/>
          </a:p>
        </p:txBody>
      </p:sp>
      <p:sp>
        <p:nvSpPr>
          <p:cNvPr id="18" name="Content 3"/>
          <p:cNvSpPr>
            <a:spLocks noGrp="1"/>
          </p:cNvSpPr>
          <p:nvPr>
            <p:ph sz="half" idx="23"/>
          </p:nvPr>
        </p:nvSpPr>
        <p:spPr>
          <a:xfrm>
            <a:off x="6170400" y="4730400"/>
            <a:ext cx="2664000" cy="1080000"/>
          </a:xfrm>
        </p:spPr>
        <p:txBody>
          <a:bodyPr/>
          <a:lstStyle>
            <a:lvl1pPr marL="0" indent="0" algn="ctr">
              <a:buNone/>
              <a:defRPr sz="22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de-DE"/>
              <a:t>Textmasterformat bearbeiten</a:t>
            </a:r>
          </a:p>
        </p:txBody>
      </p:sp>
      <p:sp>
        <p:nvSpPr>
          <p:cNvPr id="17" name="Picture 4"/>
          <p:cNvSpPr>
            <a:spLocks noGrp="1"/>
          </p:cNvSpPr>
          <p:nvPr>
            <p:ph type="pic" sz="quarter" idx="27"/>
          </p:nvPr>
        </p:nvSpPr>
        <p:spPr bwMode="gray">
          <a:xfrm>
            <a:off x="9066600" y="1872000"/>
            <a:ext cx="2484000" cy="2484000"/>
          </a:xfrm>
          <a:prstGeom prst="ellipse">
            <a:avLst/>
          </a:prstGeom>
          <a:solidFill>
            <a:schemeClr val="bg1">
              <a:lumMod val="85000"/>
            </a:schemeClr>
          </a:solidFill>
        </p:spPr>
        <p:txBody>
          <a:bodyPr anchor="ctr"/>
          <a:lstStyle>
            <a:lvl1pPr marL="0" indent="0" algn="ctr">
              <a:buNone/>
              <a:defRPr/>
            </a:lvl1pPr>
          </a:lstStyle>
          <a:p>
            <a:r>
              <a:rPr lang="de-DE" dirty="0"/>
              <a:t>Bild durch Klicken auf Symbol hinzufügen</a:t>
            </a:r>
            <a:endParaRPr lang="en-US" dirty="0"/>
          </a:p>
        </p:txBody>
      </p:sp>
      <p:sp>
        <p:nvSpPr>
          <p:cNvPr id="19" name="Content 4"/>
          <p:cNvSpPr>
            <a:spLocks noGrp="1"/>
          </p:cNvSpPr>
          <p:nvPr>
            <p:ph sz="half" idx="25"/>
          </p:nvPr>
        </p:nvSpPr>
        <p:spPr>
          <a:xfrm>
            <a:off x="8985600" y="4730400"/>
            <a:ext cx="2664000" cy="1080000"/>
          </a:xfrm>
        </p:spPr>
        <p:txBody>
          <a:bodyPr/>
          <a:lstStyle>
            <a:lvl1pPr marL="0" indent="0" algn="ctr">
              <a:buNone/>
              <a:defRPr sz="22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de-DE"/>
              <a:t>Textmasterformat bearbeiten</a:t>
            </a:r>
          </a:p>
        </p:txBody>
      </p:sp>
      <p:sp>
        <p:nvSpPr>
          <p:cNvPr id="5" name="Date"/>
          <p:cNvSpPr>
            <a:spLocks noGrp="1"/>
          </p:cNvSpPr>
          <p:nvPr>
            <p:ph type="dt" sz="half" idx="10"/>
          </p:nvPr>
        </p:nvSpPr>
        <p:spPr/>
        <p:txBody>
          <a:bodyPr/>
          <a:lstStyle/>
          <a:p>
            <a:fld id="{27FC3DAB-407D-4279-8EB6-232635B61438}" type="datetimeFigureOut">
              <a:rPr lang="en-US" smtClean="0"/>
              <a:t>7/13/2017</a:t>
            </a:fld>
            <a:endParaRPr lang="en-US" dirty="0"/>
          </a:p>
        </p:txBody>
      </p:sp>
      <p:sp>
        <p:nvSpPr>
          <p:cNvPr id="6" name="Footer"/>
          <p:cNvSpPr>
            <a:spLocks noGrp="1"/>
          </p:cNvSpPr>
          <p:nvPr>
            <p:ph type="ftr" sz="quarter" idx="11"/>
          </p:nvPr>
        </p:nvSpPr>
        <p:spPr/>
        <p:txBody>
          <a:bodyPr/>
          <a:lstStyle/>
          <a:p>
            <a:endParaRPr lang="en-US" dirty="0"/>
          </a:p>
        </p:txBody>
      </p:sp>
      <p:sp>
        <p:nvSpPr>
          <p:cNvPr id="7" name="Slide Number"/>
          <p:cNvSpPr>
            <a:spLocks noGrp="1"/>
          </p:cNvSpPr>
          <p:nvPr>
            <p:ph type="sldNum" sz="quarter" idx="12"/>
          </p:nvPr>
        </p:nvSpPr>
        <p:spPr/>
        <p:txBody>
          <a:bodyPr/>
          <a:lstStyle/>
          <a:p>
            <a:fld id="{02CEFE82-39F2-4F47-8A0C-D5AB3496FA5C}" type="slidenum">
              <a:rPr lang="en-US" smtClean="0"/>
              <a:t>‹Nr.›</a:t>
            </a:fld>
            <a:endParaRPr lang="en-US" dirty="0"/>
          </a:p>
        </p:txBody>
      </p:sp>
    </p:spTree>
    <p:extLst>
      <p:ext uri="{BB962C8B-B14F-4D97-AF65-F5344CB8AC3E}">
        <p14:creationId xmlns:p14="http://schemas.microsoft.com/office/powerpoint/2010/main" val="3812169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_TITLE &amp; CONTENT">
    <p:spTree>
      <p:nvGrpSpPr>
        <p:cNvPr id="1" name=""/>
        <p:cNvGrpSpPr/>
        <p:nvPr/>
      </p:nvGrpSpPr>
      <p:grpSpPr>
        <a:xfrm>
          <a:off x="0" y="0"/>
          <a:ext cx="0" cy="0"/>
          <a:chOff x="0" y="0"/>
          <a:chExt cx="0" cy="0"/>
        </a:xfrm>
      </p:grpSpPr>
      <p:sp>
        <p:nvSpPr>
          <p:cNvPr id="2" name="Title"/>
          <p:cNvSpPr>
            <a:spLocks noGrp="1"/>
          </p:cNvSpPr>
          <p:nvPr>
            <p:ph type="title"/>
          </p:nvPr>
        </p:nvSpPr>
        <p:spPr>
          <a:xfrm>
            <a:off x="540000" y="432000"/>
            <a:ext cx="11109600" cy="1080000"/>
          </a:xfrm>
        </p:spPr>
        <p:txBody>
          <a:bodyPr/>
          <a:lstStyle/>
          <a:p>
            <a:r>
              <a:rPr lang="de-DE"/>
              <a:t>Titelmasterformat durch Klicken bearbeiten</a:t>
            </a:r>
            <a:endParaRPr lang="en-US" dirty="0"/>
          </a:p>
        </p:txBody>
      </p:sp>
      <p:sp>
        <p:nvSpPr>
          <p:cNvPr id="8" name="Subline"/>
          <p:cNvSpPr>
            <a:spLocks noGrp="1"/>
          </p:cNvSpPr>
          <p:nvPr>
            <p:ph type="body" sz="quarter" idx="13" hasCustomPrompt="1"/>
          </p:nvPr>
        </p:nvSpPr>
        <p:spPr>
          <a:xfrm>
            <a:off x="540000" y="972000"/>
            <a:ext cx="11109600" cy="540000"/>
          </a:xfrm>
        </p:spPr>
        <p:txBody>
          <a:bodyPr/>
          <a:lstStyle>
            <a:lvl1pPr marL="0" indent="0">
              <a:buNone/>
              <a:defRPr baseline="0">
                <a:solidFill>
                  <a:srgbClr val="7F7F7F"/>
                </a:solidFill>
              </a:defRPr>
            </a:lvl1pPr>
          </a:lstStyle>
          <a:p>
            <a:pPr lvl="0"/>
            <a:r>
              <a:rPr lang="en-US" dirty="0"/>
              <a:t>Enter your subtitle here</a:t>
            </a:r>
          </a:p>
        </p:txBody>
      </p:sp>
      <p:sp>
        <p:nvSpPr>
          <p:cNvPr id="15" name="Content"/>
          <p:cNvSpPr>
            <a:spLocks noGrp="1"/>
          </p:cNvSpPr>
          <p:nvPr>
            <p:ph sz="half" idx="41"/>
          </p:nvPr>
        </p:nvSpPr>
        <p:spPr bwMode="gray">
          <a:xfrm>
            <a:off x="540000" y="1512000"/>
            <a:ext cx="4356000" cy="4298400"/>
          </a:xfrm>
          <a:solidFill>
            <a:schemeClr val="bg1">
              <a:lumMod val="95000"/>
            </a:schemeClr>
          </a:solidFill>
        </p:spPr>
        <p:txBody>
          <a:bodyPr lIns="144000" tIns="144000" rIns="144000" bIns="144000"/>
          <a:lstStyle>
            <a:lvl1pPr marL="0" indent="0">
              <a:buNone/>
              <a:defRPr sz="2000"/>
            </a:lvl1pPr>
            <a:lvl2pPr marL="450000" indent="0">
              <a:buNone/>
              <a:defRPr sz="2000"/>
            </a:lvl2pPr>
            <a:lvl3pPr marL="810000" indent="0">
              <a:buNone/>
              <a:defRPr sz="1800"/>
            </a:lvl3pPr>
            <a:lvl4pPr marL="1170000" indent="0">
              <a:buNone/>
              <a:defRPr sz="1600"/>
            </a:lvl4pPr>
            <a:lvl5pPr marL="1530000" indent="0">
              <a:buNone/>
              <a:defRPr sz="1600"/>
            </a:lvl5pPr>
            <a:lvl6pPr>
              <a:defRPr sz="1800"/>
            </a:lvl6pPr>
            <a:lvl7pPr>
              <a:defRPr sz="1800"/>
            </a:lvl7pPr>
            <a:lvl8pPr>
              <a:defRPr sz="1800"/>
            </a:lvl8pPr>
            <a:lvl9pPr>
              <a:defRPr sz="1800"/>
            </a:lvl9pPr>
          </a:lstStyle>
          <a:p>
            <a:pPr lvl="0"/>
            <a:r>
              <a:rPr lang="de-DE"/>
              <a:t>Textmasterformat bearbeiten</a:t>
            </a:r>
          </a:p>
        </p:txBody>
      </p:sp>
      <p:sp>
        <p:nvSpPr>
          <p:cNvPr id="14" name="Picture"/>
          <p:cNvSpPr>
            <a:spLocks noGrp="1"/>
          </p:cNvSpPr>
          <p:nvPr>
            <p:ph type="pic" sz="quarter" idx="14"/>
          </p:nvPr>
        </p:nvSpPr>
        <p:spPr bwMode="gray">
          <a:xfrm>
            <a:off x="5041800" y="1512000"/>
            <a:ext cx="6607275" cy="4298400"/>
          </a:xfrm>
          <a:solidFill>
            <a:schemeClr val="bg1">
              <a:lumMod val="85000"/>
            </a:schemeClr>
          </a:solidFill>
        </p:spPr>
        <p:txBody>
          <a:bodyPr lIns="144000" tIns="144000" rIns="144000" bIns="144000"/>
          <a:lstStyle>
            <a:lvl1pPr marL="0" indent="0">
              <a:buNone/>
              <a:defRPr/>
            </a:lvl1pPr>
          </a:lstStyle>
          <a:p>
            <a:r>
              <a:rPr lang="de-DE" dirty="0"/>
              <a:t>Bild durch Klicken auf Symbol hinzufügen</a:t>
            </a:r>
            <a:endParaRPr lang="en-US" dirty="0"/>
          </a:p>
        </p:txBody>
      </p:sp>
      <p:sp>
        <p:nvSpPr>
          <p:cNvPr id="5" name="Date"/>
          <p:cNvSpPr>
            <a:spLocks noGrp="1"/>
          </p:cNvSpPr>
          <p:nvPr>
            <p:ph type="dt" sz="half" idx="10"/>
          </p:nvPr>
        </p:nvSpPr>
        <p:spPr/>
        <p:txBody>
          <a:bodyPr/>
          <a:lstStyle/>
          <a:p>
            <a:fld id="{27FC3DAB-407D-4279-8EB6-232635B61438}" type="datetimeFigureOut">
              <a:rPr lang="en-US" smtClean="0"/>
              <a:t>7/13/2017</a:t>
            </a:fld>
            <a:endParaRPr lang="en-US" dirty="0"/>
          </a:p>
        </p:txBody>
      </p:sp>
      <p:sp>
        <p:nvSpPr>
          <p:cNvPr id="6" name="Footer"/>
          <p:cNvSpPr>
            <a:spLocks noGrp="1"/>
          </p:cNvSpPr>
          <p:nvPr>
            <p:ph type="ftr" sz="quarter" idx="11"/>
          </p:nvPr>
        </p:nvSpPr>
        <p:spPr/>
        <p:txBody>
          <a:bodyPr/>
          <a:lstStyle/>
          <a:p>
            <a:endParaRPr lang="en-US" dirty="0"/>
          </a:p>
        </p:txBody>
      </p:sp>
      <p:sp>
        <p:nvSpPr>
          <p:cNvPr id="7" name="Slide Number"/>
          <p:cNvSpPr>
            <a:spLocks noGrp="1"/>
          </p:cNvSpPr>
          <p:nvPr>
            <p:ph type="sldNum" sz="quarter" idx="12"/>
          </p:nvPr>
        </p:nvSpPr>
        <p:spPr/>
        <p:txBody>
          <a:bodyPr/>
          <a:lstStyle/>
          <a:p>
            <a:fld id="{02CEFE82-39F2-4F47-8A0C-D5AB3496FA5C}" type="slidenum">
              <a:rPr lang="en-US" smtClean="0"/>
              <a:t>‹Nr.›</a:t>
            </a:fld>
            <a:endParaRPr lang="en-US" dirty="0"/>
          </a:p>
        </p:txBody>
      </p:sp>
    </p:spTree>
    <p:extLst>
      <p:ext uri="{BB962C8B-B14F-4D97-AF65-F5344CB8AC3E}">
        <p14:creationId xmlns:p14="http://schemas.microsoft.com/office/powerpoint/2010/main" val="1648854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3_TITLE &amp; CONTENT">
    <p:spTree>
      <p:nvGrpSpPr>
        <p:cNvPr id="1" name=""/>
        <p:cNvGrpSpPr/>
        <p:nvPr/>
      </p:nvGrpSpPr>
      <p:grpSpPr>
        <a:xfrm>
          <a:off x="0" y="0"/>
          <a:ext cx="0" cy="0"/>
          <a:chOff x="0" y="0"/>
          <a:chExt cx="0" cy="0"/>
        </a:xfrm>
      </p:grpSpPr>
      <p:sp>
        <p:nvSpPr>
          <p:cNvPr id="2" name="Title"/>
          <p:cNvSpPr>
            <a:spLocks noGrp="1"/>
          </p:cNvSpPr>
          <p:nvPr>
            <p:ph type="title"/>
          </p:nvPr>
        </p:nvSpPr>
        <p:spPr>
          <a:xfrm>
            <a:off x="540000" y="432000"/>
            <a:ext cx="11109600" cy="1080000"/>
          </a:xfrm>
        </p:spPr>
        <p:txBody>
          <a:bodyPr/>
          <a:lstStyle/>
          <a:p>
            <a:r>
              <a:rPr lang="de-DE"/>
              <a:t>Titelmasterformat durch Klicken bearbeiten</a:t>
            </a:r>
            <a:endParaRPr lang="en-US" dirty="0"/>
          </a:p>
        </p:txBody>
      </p:sp>
      <p:sp>
        <p:nvSpPr>
          <p:cNvPr id="13" name="Subline"/>
          <p:cNvSpPr>
            <a:spLocks noGrp="1"/>
          </p:cNvSpPr>
          <p:nvPr>
            <p:ph type="body" sz="quarter" idx="13" hasCustomPrompt="1"/>
          </p:nvPr>
        </p:nvSpPr>
        <p:spPr>
          <a:xfrm>
            <a:off x="540000" y="972000"/>
            <a:ext cx="11109600" cy="540000"/>
          </a:xfrm>
        </p:spPr>
        <p:txBody>
          <a:bodyPr/>
          <a:lstStyle>
            <a:lvl1pPr marL="0" indent="0">
              <a:buNone/>
              <a:defRPr baseline="0">
                <a:solidFill>
                  <a:srgbClr val="7F7F7F"/>
                </a:solidFill>
              </a:defRPr>
            </a:lvl1pPr>
          </a:lstStyle>
          <a:p>
            <a:pPr lvl="0"/>
            <a:r>
              <a:rPr lang="en-US" dirty="0"/>
              <a:t>Enter your subtitle here</a:t>
            </a:r>
          </a:p>
        </p:txBody>
      </p:sp>
      <p:sp>
        <p:nvSpPr>
          <p:cNvPr id="3" name="Content"/>
          <p:cNvSpPr>
            <a:spLocks noGrp="1"/>
          </p:cNvSpPr>
          <p:nvPr>
            <p:ph idx="1"/>
          </p:nvPr>
        </p:nvSpPr>
        <p:spPr>
          <a:xfrm>
            <a:off x="540000" y="1512000"/>
            <a:ext cx="11109600" cy="3060000"/>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9" name="Picture"/>
          <p:cNvSpPr>
            <a:spLocks noGrp="1"/>
          </p:cNvSpPr>
          <p:nvPr>
            <p:ph type="pic" sz="quarter" idx="14"/>
          </p:nvPr>
        </p:nvSpPr>
        <p:spPr bwMode="gray">
          <a:xfrm>
            <a:off x="1200" y="4572000"/>
            <a:ext cx="12190413" cy="2286000"/>
          </a:xfrm>
          <a:solidFill>
            <a:schemeClr val="bg1">
              <a:lumMod val="85000"/>
            </a:schemeClr>
          </a:solidFill>
        </p:spPr>
        <p:txBody>
          <a:bodyPr lIns="144000" tIns="144000" rIns="144000" bIns="144000"/>
          <a:lstStyle>
            <a:lvl1pPr marL="0" indent="0">
              <a:buNone/>
              <a:defRPr/>
            </a:lvl1pPr>
          </a:lstStyle>
          <a:p>
            <a:r>
              <a:rPr lang="de-DE" dirty="0"/>
              <a:t>Bild durch Klicken auf Symbol hinzufügen</a:t>
            </a:r>
            <a:endParaRPr lang="en-US" dirty="0"/>
          </a:p>
        </p:txBody>
      </p:sp>
      <p:sp>
        <p:nvSpPr>
          <p:cNvPr id="4" name="Date"/>
          <p:cNvSpPr>
            <a:spLocks noGrp="1"/>
          </p:cNvSpPr>
          <p:nvPr>
            <p:ph type="dt" sz="half" idx="10"/>
          </p:nvPr>
        </p:nvSpPr>
        <p:spPr/>
        <p:txBody>
          <a:bodyPr/>
          <a:lstStyle/>
          <a:p>
            <a:fld id="{27FC3DAB-407D-4279-8EB6-232635B61438}" type="datetimeFigureOut">
              <a:rPr lang="en-US" smtClean="0"/>
              <a:t>7/13/2017</a:t>
            </a:fld>
            <a:endParaRPr lang="en-US" dirty="0"/>
          </a:p>
        </p:txBody>
      </p:sp>
      <p:sp>
        <p:nvSpPr>
          <p:cNvPr id="5" name="Footer"/>
          <p:cNvSpPr>
            <a:spLocks noGrp="1"/>
          </p:cNvSpPr>
          <p:nvPr>
            <p:ph type="ftr" sz="quarter" idx="11"/>
          </p:nvPr>
        </p:nvSpPr>
        <p:spPr/>
        <p:txBody>
          <a:bodyPr/>
          <a:lstStyle/>
          <a:p>
            <a:endParaRPr lang="en-US" dirty="0"/>
          </a:p>
        </p:txBody>
      </p:sp>
      <p:sp>
        <p:nvSpPr>
          <p:cNvPr id="6" name="Slide Number"/>
          <p:cNvSpPr>
            <a:spLocks noGrp="1"/>
          </p:cNvSpPr>
          <p:nvPr>
            <p:ph type="sldNum" sz="quarter" idx="12"/>
          </p:nvPr>
        </p:nvSpPr>
        <p:spPr/>
        <p:txBody>
          <a:bodyPr/>
          <a:lstStyle/>
          <a:p>
            <a:fld id="{02CEFE82-39F2-4F47-8A0C-D5AB3496FA5C}" type="slidenum">
              <a:rPr lang="en-US" smtClean="0"/>
              <a:t>‹Nr.›</a:t>
            </a:fld>
            <a:endParaRPr lang="en-US" dirty="0"/>
          </a:p>
        </p:txBody>
      </p:sp>
    </p:spTree>
    <p:extLst>
      <p:ext uri="{BB962C8B-B14F-4D97-AF65-F5344CB8AC3E}">
        <p14:creationId xmlns:p14="http://schemas.microsoft.com/office/powerpoint/2010/main" val="27960854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4_TITLE &amp; CONTENT">
    <p:spTree>
      <p:nvGrpSpPr>
        <p:cNvPr id="1" name=""/>
        <p:cNvGrpSpPr/>
        <p:nvPr/>
      </p:nvGrpSpPr>
      <p:grpSpPr>
        <a:xfrm>
          <a:off x="0" y="0"/>
          <a:ext cx="0" cy="0"/>
          <a:chOff x="0" y="0"/>
          <a:chExt cx="0" cy="0"/>
        </a:xfrm>
      </p:grpSpPr>
      <p:sp>
        <p:nvSpPr>
          <p:cNvPr id="2" name="Title"/>
          <p:cNvSpPr>
            <a:spLocks noGrp="1"/>
          </p:cNvSpPr>
          <p:nvPr>
            <p:ph type="title"/>
          </p:nvPr>
        </p:nvSpPr>
        <p:spPr>
          <a:xfrm>
            <a:off x="540000" y="432000"/>
            <a:ext cx="11109600" cy="1080000"/>
          </a:xfrm>
        </p:spPr>
        <p:txBody>
          <a:bodyPr/>
          <a:lstStyle/>
          <a:p>
            <a:r>
              <a:rPr lang="de-DE"/>
              <a:t>Titelmasterformat durch Klicken bearbeiten</a:t>
            </a:r>
            <a:endParaRPr lang="en-US" dirty="0"/>
          </a:p>
        </p:txBody>
      </p:sp>
      <p:sp>
        <p:nvSpPr>
          <p:cNvPr id="13" name="Subline"/>
          <p:cNvSpPr>
            <a:spLocks noGrp="1"/>
          </p:cNvSpPr>
          <p:nvPr>
            <p:ph type="body" sz="quarter" idx="13" hasCustomPrompt="1"/>
          </p:nvPr>
        </p:nvSpPr>
        <p:spPr>
          <a:xfrm>
            <a:off x="540000" y="972000"/>
            <a:ext cx="11109600" cy="540000"/>
          </a:xfrm>
        </p:spPr>
        <p:txBody>
          <a:bodyPr/>
          <a:lstStyle>
            <a:lvl1pPr marL="0" indent="0">
              <a:buNone/>
              <a:defRPr baseline="0">
                <a:solidFill>
                  <a:srgbClr val="7F7F7F"/>
                </a:solidFill>
              </a:defRPr>
            </a:lvl1pPr>
          </a:lstStyle>
          <a:p>
            <a:pPr lvl="0"/>
            <a:r>
              <a:rPr lang="en-US" dirty="0"/>
              <a:t>Enter your subtitle here</a:t>
            </a:r>
          </a:p>
        </p:txBody>
      </p:sp>
      <p:sp>
        <p:nvSpPr>
          <p:cNvPr id="3" name="Content"/>
          <p:cNvSpPr>
            <a:spLocks noGrp="1"/>
          </p:cNvSpPr>
          <p:nvPr>
            <p:ph idx="1"/>
          </p:nvPr>
        </p:nvSpPr>
        <p:spPr>
          <a:xfrm>
            <a:off x="540000" y="1512000"/>
            <a:ext cx="11109600" cy="1926000"/>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9" name="Picture"/>
          <p:cNvSpPr>
            <a:spLocks noGrp="1"/>
          </p:cNvSpPr>
          <p:nvPr>
            <p:ph type="pic" sz="quarter" idx="14"/>
          </p:nvPr>
        </p:nvSpPr>
        <p:spPr bwMode="gray">
          <a:xfrm>
            <a:off x="0" y="3438000"/>
            <a:ext cx="12190413" cy="3420000"/>
          </a:xfrm>
          <a:solidFill>
            <a:schemeClr val="bg1">
              <a:lumMod val="85000"/>
            </a:schemeClr>
          </a:solidFill>
        </p:spPr>
        <p:txBody>
          <a:bodyPr lIns="144000" tIns="144000" rIns="144000" bIns="144000"/>
          <a:lstStyle>
            <a:lvl1pPr marL="0" indent="0">
              <a:buNone/>
              <a:defRPr/>
            </a:lvl1pPr>
          </a:lstStyle>
          <a:p>
            <a:r>
              <a:rPr lang="de-DE" dirty="0"/>
              <a:t>Bild durch Klicken auf Symbol hinzufügen</a:t>
            </a:r>
            <a:endParaRPr lang="en-US" dirty="0"/>
          </a:p>
        </p:txBody>
      </p:sp>
      <p:sp>
        <p:nvSpPr>
          <p:cNvPr id="4" name="Date"/>
          <p:cNvSpPr>
            <a:spLocks noGrp="1"/>
          </p:cNvSpPr>
          <p:nvPr>
            <p:ph type="dt" sz="half" idx="10"/>
          </p:nvPr>
        </p:nvSpPr>
        <p:spPr/>
        <p:txBody>
          <a:bodyPr/>
          <a:lstStyle/>
          <a:p>
            <a:fld id="{27FC3DAB-407D-4279-8EB6-232635B61438}" type="datetimeFigureOut">
              <a:rPr lang="en-US" smtClean="0"/>
              <a:t>7/13/2017</a:t>
            </a:fld>
            <a:endParaRPr lang="en-US" dirty="0"/>
          </a:p>
        </p:txBody>
      </p:sp>
      <p:sp>
        <p:nvSpPr>
          <p:cNvPr id="5" name="Footer"/>
          <p:cNvSpPr>
            <a:spLocks noGrp="1"/>
          </p:cNvSpPr>
          <p:nvPr>
            <p:ph type="ftr" sz="quarter" idx="11"/>
          </p:nvPr>
        </p:nvSpPr>
        <p:spPr/>
        <p:txBody>
          <a:bodyPr/>
          <a:lstStyle/>
          <a:p>
            <a:endParaRPr lang="en-US" dirty="0"/>
          </a:p>
        </p:txBody>
      </p:sp>
      <p:sp>
        <p:nvSpPr>
          <p:cNvPr id="6" name="Slide Number"/>
          <p:cNvSpPr>
            <a:spLocks noGrp="1"/>
          </p:cNvSpPr>
          <p:nvPr>
            <p:ph type="sldNum" sz="quarter" idx="12"/>
          </p:nvPr>
        </p:nvSpPr>
        <p:spPr/>
        <p:txBody>
          <a:bodyPr/>
          <a:lstStyle/>
          <a:p>
            <a:fld id="{02CEFE82-39F2-4F47-8A0C-D5AB3496FA5C}" type="slidenum">
              <a:rPr lang="en-US" smtClean="0"/>
              <a:t>‹Nr.›</a:t>
            </a:fld>
            <a:endParaRPr lang="en-US" dirty="0"/>
          </a:p>
        </p:txBody>
      </p:sp>
    </p:spTree>
    <p:extLst>
      <p:ext uri="{BB962C8B-B14F-4D97-AF65-F5344CB8AC3E}">
        <p14:creationId xmlns:p14="http://schemas.microsoft.com/office/powerpoint/2010/main" val="4005568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10" name="Picture"/>
          <p:cNvSpPr>
            <a:spLocks noGrp="1"/>
          </p:cNvSpPr>
          <p:nvPr>
            <p:ph type="pic" sz="quarter" idx="14"/>
          </p:nvPr>
        </p:nvSpPr>
        <p:spPr bwMode="gray">
          <a:xfrm>
            <a:off x="0" y="0"/>
            <a:ext cx="12190413" cy="6858000"/>
          </a:xfrm>
          <a:solidFill>
            <a:schemeClr val="bg1">
              <a:lumMod val="85000"/>
            </a:schemeClr>
          </a:solidFill>
        </p:spPr>
        <p:txBody>
          <a:bodyPr lIns="144000" tIns="144000" rIns="144000" bIns="144000"/>
          <a:lstStyle>
            <a:lvl1pPr marL="0" indent="0">
              <a:buNone/>
              <a:defRPr/>
            </a:lvl1pPr>
          </a:lstStyle>
          <a:p>
            <a:r>
              <a:rPr lang="de-DE" dirty="0"/>
              <a:t>Bild durch Klicken auf Symbol hinzufügen</a:t>
            </a:r>
            <a:endParaRPr lang="en-US" dirty="0"/>
          </a:p>
        </p:txBody>
      </p:sp>
      <p:sp>
        <p:nvSpPr>
          <p:cNvPr id="9" name="Content"/>
          <p:cNvSpPr>
            <a:spLocks noGrp="1"/>
          </p:cNvSpPr>
          <p:nvPr>
            <p:ph idx="1"/>
          </p:nvPr>
        </p:nvSpPr>
        <p:spPr>
          <a:xfrm>
            <a:off x="1933200" y="1512000"/>
            <a:ext cx="9716400" cy="4298400"/>
          </a:xfrm>
        </p:spPr>
        <p:txBody>
          <a:bodyPr/>
          <a:lstStyle>
            <a:lvl1pPr marL="0" indent="0">
              <a:buNone/>
              <a:defRPr sz="4000">
                <a:solidFill>
                  <a:schemeClr val="bg1"/>
                </a:solidFill>
              </a:defRPr>
            </a:lvl1pPr>
          </a:lstStyle>
          <a:p>
            <a:pPr lvl="0"/>
            <a:r>
              <a:rPr lang="de-DE"/>
              <a:t>Textmasterformat bearbeiten</a:t>
            </a:r>
          </a:p>
        </p:txBody>
      </p:sp>
      <p:sp>
        <p:nvSpPr>
          <p:cNvPr id="5" name="Date"/>
          <p:cNvSpPr>
            <a:spLocks noGrp="1"/>
          </p:cNvSpPr>
          <p:nvPr>
            <p:ph type="dt" sz="half" idx="10"/>
          </p:nvPr>
        </p:nvSpPr>
        <p:spPr>
          <a:xfrm>
            <a:off x="10209600" y="6084000"/>
            <a:ext cx="1440000" cy="360000"/>
          </a:xfrm>
        </p:spPr>
        <p:txBody>
          <a:bodyPr/>
          <a:lstStyle/>
          <a:p>
            <a:fld id="{27FC3DAB-407D-4279-8EB6-232635B61438}" type="datetimeFigureOut">
              <a:rPr lang="en-US" smtClean="0"/>
              <a:t>7/13/2017</a:t>
            </a:fld>
            <a:endParaRPr lang="en-US" dirty="0"/>
          </a:p>
        </p:txBody>
      </p:sp>
      <p:sp>
        <p:nvSpPr>
          <p:cNvPr id="6" name="Footer"/>
          <p:cNvSpPr>
            <a:spLocks noGrp="1"/>
          </p:cNvSpPr>
          <p:nvPr>
            <p:ph type="ftr" sz="quarter" idx="11"/>
          </p:nvPr>
        </p:nvSpPr>
        <p:spPr/>
        <p:txBody>
          <a:bodyPr/>
          <a:lstStyle/>
          <a:p>
            <a:endParaRPr lang="en-US" dirty="0"/>
          </a:p>
        </p:txBody>
      </p:sp>
      <p:sp>
        <p:nvSpPr>
          <p:cNvPr id="7" name="Slide Number"/>
          <p:cNvSpPr>
            <a:spLocks noGrp="1"/>
          </p:cNvSpPr>
          <p:nvPr>
            <p:ph type="sldNum" sz="quarter" idx="12"/>
          </p:nvPr>
        </p:nvSpPr>
        <p:spPr/>
        <p:txBody>
          <a:bodyPr/>
          <a:lstStyle/>
          <a:p>
            <a:fld id="{02CEFE82-39F2-4F47-8A0C-D5AB3496FA5C}" type="slidenum">
              <a:rPr lang="en-US" smtClean="0"/>
              <a:t>‹Nr.›</a:t>
            </a:fld>
            <a:endParaRPr lang="en-US" dirty="0"/>
          </a:p>
        </p:txBody>
      </p:sp>
    </p:spTree>
    <p:extLst>
      <p:ext uri="{BB962C8B-B14F-4D97-AF65-F5344CB8AC3E}">
        <p14:creationId xmlns:p14="http://schemas.microsoft.com/office/powerpoint/2010/main" val="22024551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cNvSpPr>
            <a:spLocks noGrp="1"/>
          </p:cNvSpPr>
          <p:nvPr>
            <p:ph type="dt" sz="half" idx="10"/>
          </p:nvPr>
        </p:nvSpPr>
        <p:spPr/>
        <p:txBody>
          <a:bodyPr/>
          <a:lstStyle/>
          <a:p>
            <a:fld id="{27FC3DAB-407D-4279-8EB6-232635B61438}" type="datetimeFigureOut">
              <a:rPr lang="en-US" smtClean="0"/>
              <a:t>7/13/2017</a:t>
            </a:fld>
            <a:endParaRPr lang="en-US" dirty="0"/>
          </a:p>
        </p:txBody>
      </p:sp>
      <p:sp>
        <p:nvSpPr>
          <p:cNvPr id="3" name="Footer"/>
          <p:cNvSpPr>
            <a:spLocks noGrp="1"/>
          </p:cNvSpPr>
          <p:nvPr>
            <p:ph type="ftr" sz="quarter" idx="11"/>
          </p:nvPr>
        </p:nvSpPr>
        <p:spPr/>
        <p:txBody>
          <a:bodyPr/>
          <a:lstStyle/>
          <a:p>
            <a:endParaRPr lang="en-US" dirty="0"/>
          </a:p>
        </p:txBody>
      </p:sp>
      <p:sp>
        <p:nvSpPr>
          <p:cNvPr id="4" name="Slide Number"/>
          <p:cNvSpPr>
            <a:spLocks noGrp="1"/>
          </p:cNvSpPr>
          <p:nvPr>
            <p:ph type="sldNum" sz="quarter" idx="12"/>
          </p:nvPr>
        </p:nvSpPr>
        <p:spPr/>
        <p:txBody>
          <a:bodyPr/>
          <a:lstStyle/>
          <a:p>
            <a:fld id="{02CEFE82-39F2-4F47-8A0C-D5AB3496FA5C}" type="slidenum">
              <a:rPr lang="en-US" smtClean="0"/>
              <a:t>‹Nr.›</a:t>
            </a:fld>
            <a:endParaRPr lang="en-US" dirty="0"/>
          </a:p>
        </p:txBody>
      </p:sp>
    </p:spTree>
    <p:extLst>
      <p:ext uri="{BB962C8B-B14F-4D97-AF65-F5344CB8AC3E}">
        <p14:creationId xmlns:p14="http://schemas.microsoft.com/office/powerpoint/2010/main" val="33657252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AGENDA">
    <p:spTree>
      <p:nvGrpSpPr>
        <p:cNvPr id="1" name=""/>
        <p:cNvGrpSpPr/>
        <p:nvPr/>
      </p:nvGrpSpPr>
      <p:grpSpPr>
        <a:xfrm>
          <a:off x="0" y="0"/>
          <a:ext cx="0" cy="0"/>
          <a:chOff x="0" y="0"/>
          <a:chExt cx="0" cy="0"/>
        </a:xfrm>
      </p:grpSpPr>
      <p:sp>
        <p:nvSpPr>
          <p:cNvPr id="10" name="Picture"/>
          <p:cNvSpPr>
            <a:spLocks noGrp="1"/>
          </p:cNvSpPr>
          <p:nvPr>
            <p:ph type="pic" sz="quarter" idx="14"/>
          </p:nvPr>
        </p:nvSpPr>
        <p:spPr bwMode="gray">
          <a:xfrm>
            <a:off x="0" y="0"/>
            <a:ext cx="12190413" cy="6858000"/>
          </a:xfrm>
          <a:solidFill>
            <a:schemeClr val="bg1">
              <a:lumMod val="85000"/>
            </a:schemeClr>
          </a:solidFill>
        </p:spPr>
        <p:txBody>
          <a:bodyPr lIns="144000" tIns="144000" rIns="144000" bIns="144000"/>
          <a:lstStyle>
            <a:lvl1pPr marL="0" indent="0">
              <a:buNone/>
              <a:defRPr/>
            </a:lvl1pPr>
          </a:lstStyle>
          <a:p>
            <a:r>
              <a:rPr lang="de-DE" dirty="0"/>
              <a:t>Bild durch Klicken auf Symbol hinzufügen</a:t>
            </a:r>
            <a:endParaRPr lang="en-US" dirty="0"/>
          </a:p>
        </p:txBody>
      </p:sp>
      <p:sp>
        <p:nvSpPr>
          <p:cNvPr id="9" name="Agenda"/>
          <p:cNvSpPr>
            <a:spLocks noGrp="1"/>
          </p:cNvSpPr>
          <p:nvPr>
            <p:ph type="body" sz="quarter" idx="15"/>
          </p:nvPr>
        </p:nvSpPr>
        <p:spPr bwMode="gray">
          <a:xfrm>
            <a:off x="7805613" y="0"/>
            <a:ext cx="4384800" cy="6858000"/>
          </a:xfrm>
          <a:solidFill>
            <a:schemeClr val="accent1">
              <a:lumMod val="75000"/>
              <a:alpha val="80000"/>
            </a:schemeClr>
          </a:solidFill>
        </p:spPr>
        <p:txBody>
          <a:bodyPr lIns="540000" tIns="1512000" rIns="540000" bIns="1080000"/>
          <a:lstStyle>
            <a:lvl1pPr marL="360000" indent="-360000">
              <a:lnSpc>
                <a:spcPct val="80000"/>
              </a:lnSpc>
              <a:buFont typeface="+mj-lt"/>
              <a:buAutoNum type="arabicPeriod"/>
              <a:defRPr sz="2800">
                <a:solidFill>
                  <a:schemeClr val="bg1"/>
                </a:solidFill>
                <a:latin typeface="Bebas Neue" panose="020B0506020202020201" pitchFamily="34" charset="0"/>
              </a:defRPr>
            </a:lvl1pPr>
            <a:lvl2pPr marL="907200" indent="-457200">
              <a:buFont typeface="+mj-lt"/>
              <a:buAutoNum type="arabicPeriod"/>
              <a:defRPr sz="2800">
                <a:solidFill>
                  <a:schemeClr val="bg1"/>
                </a:solidFill>
                <a:latin typeface="Bebas Neue" panose="020B0506020202020201" pitchFamily="34" charset="0"/>
              </a:defRPr>
            </a:lvl2pPr>
            <a:lvl3pPr marL="1152900" indent="-342900">
              <a:buFont typeface="+mj-lt"/>
              <a:buAutoNum type="arabicPeriod"/>
              <a:defRPr sz="2400">
                <a:solidFill>
                  <a:schemeClr val="bg1"/>
                </a:solidFill>
                <a:latin typeface="Bebas Neue" panose="020B0506020202020201" pitchFamily="34" charset="0"/>
              </a:defRPr>
            </a:lvl3pPr>
            <a:lvl4pPr marL="1512900" indent="-342900">
              <a:buFont typeface="+mj-lt"/>
              <a:buAutoNum type="arabicPeriod"/>
              <a:defRPr sz="2000">
                <a:solidFill>
                  <a:schemeClr val="bg1"/>
                </a:solidFill>
                <a:latin typeface="Bebas Neue" panose="020B0506020202020201" pitchFamily="34" charset="0"/>
              </a:defRPr>
            </a:lvl4pPr>
            <a:lvl5pPr marL="1872900" indent="-342900">
              <a:buFont typeface="+mj-lt"/>
              <a:buAutoNum type="arabicPeriod"/>
              <a:defRPr sz="2000">
                <a:solidFill>
                  <a:schemeClr val="bg1"/>
                </a:solidFill>
                <a:latin typeface="Bebas Neue" panose="020B0506020202020201" pitchFamily="34" charset="0"/>
              </a:defRPr>
            </a:lvl5pPr>
          </a:lstStyle>
          <a:p>
            <a:pPr lvl="0"/>
            <a:r>
              <a:rPr lang="de-DE"/>
              <a:t>Textmasterformat bearbeiten</a:t>
            </a:r>
          </a:p>
        </p:txBody>
      </p:sp>
      <p:sp>
        <p:nvSpPr>
          <p:cNvPr id="2" name="Title"/>
          <p:cNvSpPr>
            <a:spLocks noGrp="1"/>
          </p:cNvSpPr>
          <p:nvPr>
            <p:ph type="title"/>
          </p:nvPr>
        </p:nvSpPr>
        <p:spPr>
          <a:xfrm>
            <a:off x="540000" y="432000"/>
            <a:ext cx="11109600" cy="1080000"/>
          </a:xfrm>
        </p:spPr>
        <p:txBody>
          <a:bodyPr/>
          <a:lstStyle/>
          <a:p>
            <a:r>
              <a:rPr lang="de-DE"/>
              <a:t>Titelmasterformat durch Klicken bearbeiten</a:t>
            </a:r>
            <a:endParaRPr lang="en-US" dirty="0"/>
          </a:p>
        </p:txBody>
      </p:sp>
      <p:sp>
        <p:nvSpPr>
          <p:cNvPr id="8" name="Subline"/>
          <p:cNvSpPr>
            <a:spLocks noGrp="1"/>
          </p:cNvSpPr>
          <p:nvPr>
            <p:ph type="body" sz="quarter" idx="13" hasCustomPrompt="1"/>
          </p:nvPr>
        </p:nvSpPr>
        <p:spPr>
          <a:xfrm>
            <a:off x="540000" y="972000"/>
            <a:ext cx="11109600" cy="540000"/>
          </a:xfrm>
        </p:spPr>
        <p:txBody>
          <a:bodyPr/>
          <a:lstStyle>
            <a:lvl1pPr marL="0" indent="0">
              <a:buNone/>
              <a:defRPr baseline="0">
                <a:solidFill>
                  <a:srgbClr val="7F7F7F"/>
                </a:solidFill>
              </a:defRPr>
            </a:lvl1pPr>
          </a:lstStyle>
          <a:p>
            <a:pPr lvl="0"/>
            <a:r>
              <a:rPr lang="en-US" dirty="0"/>
              <a:t>Enter your subtitle here</a:t>
            </a:r>
          </a:p>
        </p:txBody>
      </p:sp>
      <p:sp>
        <p:nvSpPr>
          <p:cNvPr id="5" name="Date"/>
          <p:cNvSpPr>
            <a:spLocks noGrp="1"/>
          </p:cNvSpPr>
          <p:nvPr>
            <p:ph type="dt" sz="half" idx="10"/>
          </p:nvPr>
        </p:nvSpPr>
        <p:spPr/>
        <p:txBody>
          <a:bodyPr/>
          <a:lstStyle/>
          <a:p>
            <a:fld id="{27FC3DAB-407D-4279-8EB6-232635B61438}" type="datetimeFigureOut">
              <a:rPr lang="en-US" smtClean="0"/>
              <a:t>7/13/2017</a:t>
            </a:fld>
            <a:endParaRPr lang="en-US" dirty="0"/>
          </a:p>
        </p:txBody>
      </p:sp>
      <p:sp>
        <p:nvSpPr>
          <p:cNvPr id="6" name="Footer"/>
          <p:cNvSpPr>
            <a:spLocks noGrp="1"/>
          </p:cNvSpPr>
          <p:nvPr>
            <p:ph type="ftr" sz="quarter" idx="11"/>
          </p:nvPr>
        </p:nvSpPr>
        <p:spPr/>
        <p:txBody>
          <a:bodyPr/>
          <a:lstStyle/>
          <a:p>
            <a:endParaRPr lang="en-US" dirty="0"/>
          </a:p>
        </p:txBody>
      </p:sp>
      <p:sp>
        <p:nvSpPr>
          <p:cNvPr id="7" name="Slide Number"/>
          <p:cNvSpPr>
            <a:spLocks noGrp="1"/>
          </p:cNvSpPr>
          <p:nvPr>
            <p:ph type="sldNum" sz="quarter" idx="12"/>
          </p:nvPr>
        </p:nvSpPr>
        <p:spPr/>
        <p:txBody>
          <a:bodyPr/>
          <a:lstStyle/>
          <a:p>
            <a:fld id="{02CEFE82-39F2-4F47-8A0C-D5AB3496FA5C}" type="slidenum">
              <a:rPr lang="en-US" smtClean="0"/>
              <a:t>‹Nr.›</a:t>
            </a:fld>
            <a:endParaRPr lang="en-US" dirty="0"/>
          </a:p>
        </p:txBody>
      </p:sp>
    </p:spTree>
    <p:extLst>
      <p:ext uri="{BB962C8B-B14F-4D97-AF65-F5344CB8AC3E}">
        <p14:creationId xmlns:p14="http://schemas.microsoft.com/office/powerpoint/2010/main" val="4287581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AGENDA">
    <p:spTree>
      <p:nvGrpSpPr>
        <p:cNvPr id="1" name=""/>
        <p:cNvGrpSpPr/>
        <p:nvPr/>
      </p:nvGrpSpPr>
      <p:grpSpPr>
        <a:xfrm>
          <a:off x="0" y="0"/>
          <a:ext cx="0" cy="0"/>
          <a:chOff x="0" y="0"/>
          <a:chExt cx="0" cy="0"/>
        </a:xfrm>
      </p:grpSpPr>
      <p:sp>
        <p:nvSpPr>
          <p:cNvPr id="2" name="Title"/>
          <p:cNvSpPr>
            <a:spLocks noGrp="1"/>
          </p:cNvSpPr>
          <p:nvPr>
            <p:ph type="title"/>
          </p:nvPr>
        </p:nvSpPr>
        <p:spPr>
          <a:xfrm>
            <a:off x="540000" y="432000"/>
            <a:ext cx="11109600" cy="1080000"/>
          </a:xfrm>
        </p:spPr>
        <p:txBody>
          <a:bodyPr/>
          <a:lstStyle/>
          <a:p>
            <a:r>
              <a:rPr lang="de-DE"/>
              <a:t>Titelmasterformat durch Klicken bearbeiten</a:t>
            </a:r>
            <a:endParaRPr lang="en-US" dirty="0"/>
          </a:p>
        </p:txBody>
      </p:sp>
      <p:sp>
        <p:nvSpPr>
          <p:cNvPr id="13" name="Subline"/>
          <p:cNvSpPr>
            <a:spLocks noGrp="1"/>
          </p:cNvSpPr>
          <p:nvPr>
            <p:ph type="body" sz="quarter" idx="13" hasCustomPrompt="1"/>
          </p:nvPr>
        </p:nvSpPr>
        <p:spPr>
          <a:xfrm>
            <a:off x="540000" y="972000"/>
            <a:ext cx="11109600" cy="540000"/>
          </a:xfrm>
        </p:spPr>
        <p:txBody>
          <a:bodyPr/>
          <a:lstStyle>
            <a:lvl1pPr marL="0" indent="0">
              <a:buNone/>
              <a:defRPr baseline="0">
                <a:solidFill>
                  <a:srgbClr val="7F7F7F"/>
                </a:solidFill>
              </a:defRPr>
            </a:lvl1pPr>
          </a:lstStyle>
          <a:p>
            <a:pPr lvl="0"/>
            <a:r>
              <a:rPr lang="en-US" dirty="0"/>
              <a:t>Enter your subtitle here</a:t>
            </a:r>
          </a:p>
        </p:txBody>
      </p:sp>
      <p:sp>
        <p:nvSpPr>
          <p:cNvPr id="3" name="Content 1"/>
          <p:cNvSpPr>
            <a:spLocks noGrp="1"/>
          </p:cNvSpPr>
          <p:nvPr>
            <p:ph idx="1"/>
          </p:nvPr>
        </p:nvSpPr>
        <p:spPr bwMode="gray">
          <a:xfrm>
            <a:off x="540000" y="1512000"/>
            <a:ext cx="3607200" cy="2088000"/>
          </a:xfrm>
          <a:solidFill>
            <a:schemeClr val="accent1">
              <a:lumMod val="75000"/>
            </a:schemeClr>
          </a:solidFill>
        </p:spPr>
        <p:txBody>
          <a:bodyPr lIns="180000" tIns="900000" rIns="180000" bIns="108000" anchor="b"/>
          <a:lstStyle>
            <a:lvl1pPr marL="0" indent="0">
              <a:buNone/>
              <a:defRPr>
                <a:solidFill>
                  <a:schemeClr val="bg1"/>
                </a:solidFill>
              </a:defRPr>
            </a:lvl1pPr>
          </a:lstStyle>
          <a:p>
            <a:pPr lvl="0"/>
            <a:r>
              <a:rPr lang="de-DE"/>
              <a:t>Textmasterformat bearbeiten</a:t>
            </a:r>
          </a:p>
        </p:txBody>
      </p:sp>
      <p:sp>
        <p:nvSpPr>
          <p:cNvPr id="11" name="Content 2"/>
          <p:cNvSpPr>
            <a:spLocks noGrp="1"/>
          </p:cNvSpPr>
          <p:nvPr>
            <p:ph idx="15"/>
          </p:nvPr>
        </p:nvSpPr>
        <p:spPr bwMode="gray">
          <a:xfrm>
            <a:off x="4291200" y="1512000"/>
            <a:ext cx="3607200" cy="2088000"/>
          </a:xfrm>
          <a:solidFill>
            <a:schemeClr val="accent1"/>
          </a:solidFill>
        </p:spPr>
        <p:txBody>
          <a:bodyPr lIns="180000" tIns="900000" rIns="180000" bIns="108000" anchor="b"/>
          <a:lstStyle>
            <a:lvl1pPr marL="0" indent="0">
              <a:buNone/>
              <a:defRPr>
                <a:solidFill>
                  <a:schemeClr val="bg1"/>
                </a:solidFill>
              </a:defRPr>
            </a:lvl1pPr>
            <a:lvl2pPr marL="450000" indent="0">
              <a:buNone/>
              <a:defRPr>
                <a:solidFill>
                  <a:schemeClr val="bg1"/>
                </a:solidFill>
              </a:defRPr>
            </a:lvl2pPr>
            <a:lvl3pPr marL="810000" indent="0">
              <a:buNone/>
              <a:defRPr>
                <a:solidFill>
                  <a:schemeClr val="bg1"/>
                </a:solidFill>
              </a:defRPr>
            </a:lvl3pPr>
            <a:lvl4pPr marL="1170000" indent="0">
              <a:buNone/>
              <a:defRPr>
                <a:solidFill>
                  <a:schemeClr val="bg1"/>
                </a:solidFill>
              </a:defRPr>
            </a:lvl4pPr>
            <a:lvl5pPr marL="1530000" indent="0">
              <a:buNone/>
              <a:defRPr>
                <a:solidFill>
                  <a:schemeClr val="bg1"/>
                </a:solidFill>
              </a:defRPr>
            </a:lvl5pPr>
          </a:lstStyle>
          <a:p>
            <a:pPr lvl="0"/>
            <a:r>
              <a:rPr lang="de-DE"/>
              <a:t>Textmasterformat bearbeiten</a:t>
            </a:r>
          </a:p>
        </p:txBody>
      </p:sp>
      <p:sp>
        <p:nvSpPr>
          <p:cNvPr id="12" name="Content 3"/>
          <p:cNvSpPr>
            <a:spLocks noGrp="1"/>
          </p:cNvSpPr>
          <p:nvPr>
            <p:ph idx="16"/>
          </p:nvPr>
        </p:nvSpPr>
        <p:spPr bwMode="gray">
          <a:xfrm>
            <a:off x="8042400" y="1512000"/>
            <a:ext cx="3607200" cy="2088000"/>
          </a:xfrm>
          <a:solidFill>
            <a:schemeClr val="accent1">
              <a:lumMod val="40000"/>
              <a:lumOff val="60000"/>
            </a:schemeClr>
          </a:solidFill>
        </p:spPr>
        <p:txBody>
          <a:bodyPr lIns="180000" tIns="900000" rIns="180000" bIns="108000" anchor="b"/>
          <a:lstStyle>
            <a:lvl1pPr marL="0" indent="0">
              <a:buNone/>
              <a:defRPr>
                <a:solidFill>
                  <a:schemeClr val="bg1"/>
                </a:solidFill>
              </a:defRPr>
            </a:lvl1pPr>
            <a:lvl2pPr marL="450000" indent="0">
              <a:buNone/>
              <a:defRPr>
                <a:solidFill>
                  <a:schemeClr val="bg1"/>
                </a:solidFill>
              </a:defRPr>
            </a:lvl2pPr>
            <a:lvl3pPr marL="810000" indent="0">
              <a:buNone/>
              <a:defRPr>
                <a:solidFill>
                  <a:schemeClr val="bg1"/>
                </a:solidFill>
              </a:defRPr>
            </a:lvl3pPr>
            <a:lvl4pPr marL="1170000" indent="0">
              <a:buNone/>
              <a:defRPr>
                <a:solidFill>
                  <a:schemeClr val="bg1"/>
                </a:solidFill>
              </a:defRPr>
            </a:lvl4pPr>
            <a:lvl5pPr marL="1530000" indent="0">
              <a:buNone/>
              <a:defRPr>
                <a:solidFill>
                  <a:schemeClr val="bg1"/>
                </a:solidFill>
              </a:defRPr>
            </a:lvl5pPr>
          </a:lstStyle>
          <a:p>
            <a:pPr lvl="0"/>
            <a:r>
              <a:rPr lang="de-DE"/>
              <a:t>Textmasterformat bearbeiten</a:t>
            </a:r>
          </a:p>
        </p:txBody>
      </p:sp>
      <p:sp>
        <p:nvSpPr>
          <p:cNvPr id="8" name="Content 4"/>
          <p:cNvSpPr>
            <a:spLocks noGrp="1"/>
          </p:cNvSpPr>
          <p:nvPr>
            <p:ph idx="14"/>
          </p:nvPr>
        </p:nvSpPr>
        <p:spPr bwMode="gray">
          <a:xfrm>
            <a:off x="540000" y="3722400"/>
            <a:ext cx="3607200" cy="2088000"/>
          </a:xfrm>
          <a:solidFill>
            <a:schemeClr val="accent1">
              <a:lumMod val="60000"/>
              <a:lumOff val="40000"/>
            </a:schemeClr>
          </a:solidFill>
        </p:spPr>
        <p:txBody>
          <a:bodyPr lIns="180000" tIns="900000" rIns="180000" bIns="108000" anchor="b"/>
          <a:lstStyle>
            <a:lvl1pPr marL="0" indent="0">
              <a:buNone/>
              <a:defRPr>
                <a:solidFill>
                  <a:schemeClr val="bg1"/>
                </a:solidFill>
              </a:defRPr>
            </a:lvl1pPr>
            <a:lvl2pPr marL="450000" indent="0">
              <a:buNone/>
              <a:defRPr>
                <a:solidFill>
                  <a:schemeClr val="bg1"/>
                </a:solidFill>
              </a:defRPr>
            </a:lvl2pPr>
            <a:lvl3pPr marL="810000" indent="0">
              <a:buNone/>
              <a:defRPr>
                <a:solidFill>
                  <a:schemeClr val="bg1"/>
                </a:solidFill>
              </a:defRPr>
            </a:lvl3pPr>
            <a:lvl4pPr marL="1170000" indent="0">
              <a:buNone/>
              <a:defRPr>
                <a:solidFill>
                  <a:schemeClr val="bg1"/>
                </a:solidFill>
              </a:defRPr>
            </a:lvl4pPr>
            <a:lvl5pPr marL="1530000" indent="0">
              <a:buNone/>
              <a:defRPr>
                <a:solidFill>
                  <a:schemeClr val="bg1"/>
                </a:solidFill>
              </a:defRPr>
            </a:lvl5pPr>
          </a:lstStyle>
          <a:p>
            <a:pPr lvl="0"/>
            <a:r>
              <a:rPr lang="de-DE"/>
              <a:t>Textmasterformat bearbeiten</a:t>
            </a:r>
          </a:p>
        </p:txBody>
      </p:sp>
      <p:sp>
        <p:nvSpPr>
          <p:cNvPr id="15" name="Content 5"/>
          <p:cNvSpPr>
            <a:spLocks noGrp="1"/>
          </p:cNvSpPr>
          <p:nvPr>
            <p:ph idx="18"/>
          </p:nvPr>
        </p:nvSpPr>
        <p:spPr bwMode="gray">
          <a:xfrm>
            <a:off x="4291200" y="3722400"/>
            <a:ext cx="3607200" cy="2088000"/>
          </a:xfrm>
          <a:solidFill>
            <a:schemeClr val="accent1">
              <a:lumMod val="50000"/>
            </a:schemeClr>
          </a:solidFill>
        </p:spPr>
        <p:txBody>
          <a:bodyPr lIns="180000" tIns="900000" rIns="180000" bIns="108000" anchor="b"/>
          <a:lstStyle>
            <a:lvl1pPr marL="0" indent="0">
              <a:buNone/>
              <a:defRPr>
                <a:solidFill>
                  <a:schemeClr val="bg1"/>
                </a:solidFill>
              </a:defRPr>
            </a:lvl1pPr>
            <a:lvl2pPr marL="450000" indent="0">
              <a:buNone/>
              <a:defRPr>
                <a:solidFill>
                  <a:schemeClr val="bg1"/>
                </a:solidFill>
              </a:defRPr>
            </a:lvl2pPr>
            <a:lvl3pPr marL="810000" indent="0">
              <a:buNone/>
              <a:defRPr>
                <a:solidFill>
                  <a:schemeClr val="bg1"/>
                </a:solidFill>
              </a:defRPr>
            </a:lvl3pPr>
            <a:lvl4pPr marL="1170000" indent="0">
              <a:buNone/>
              <a:defRPr>
                <a:solidFill>
                  <a:schemeClr val="bg1"/>
                </a:solidFill>
              </a:defRPr>
            </a:lvl4pPr>
            <a:lvl5pPr marL="1530000" indent="0">
              <a:buNone/>
              <a:defRPr>
                <a:solidFill>
                  <a:schemeClr val="bg1"/>
                </a:solidFill>
              </a:defRPr>
            </a:lvl5pPr>
          </a:lstStyle>
          <a:p>
            <a:pPr lvl="0"/>
            <a:r>
              <a:rPr lang="de-DE"/>
              <a:t>Textmasterformat bearbeiten</a:t>
            </a:r>
          </a:p>
        </p:txBody>
      </p:sp>
      <p:sp>
        <p:nvSpPr>
          <p:cNvPr id="16" name="Content 6"/>
          <p:cNvSpPr>
            <a:spLocks noGrp="1"/>
          </p:cNvSpPr>
          <p:nvPr>
            <p:ph idx="19"/>
          </p:nvPr>
        </p:nvSpPr>
        <p:spPr bwMode="gray">
          <a:xfrm>
            <a:off x="8042400" y="3722400"/>
            <a:ext cx="3607200" cy="2088000"/>
          </a:xfrm>
          <a:solidFill>
            <a:schemeClr val="accent1">
              <a:lumMod val="75000"/>
            </a:schemeClr>
          </a:solidFill>
        </p:spPr>
        <p:txBody>
          <a:bodyPr lIns="180000" tIns="900000" rIns="180000" bIns="108000" anchor="b"/>
          <a:lstStyle>
            <a:lvl1pPr marL="0" indent="0">
              <a:buNone/>
              <a:defRPr>
                <a:solidFill>
                  <a:schemeClr val="bg1"/>
                </a:solidFill>
              </a:defRPr>
            </a:lvl1pPr>
            <a:lvl2pPr marL="450000" indent="0">
              <a:buNone/>
              <a:defRPr>
                <a:solidFill>
                  <a:schemeClr val="bg1"/>
                </a:solidFill>
              </a:defRPr>
            </a:lvl2pPr>
            <a:lvl3pPr marL="810000" indent="0">
              <a:buNone/>
              <a:defRPr>
                <a:solidFill>
                  <a:schemeClr val="bg1"/>
                </a:solidFill>
              </a:defRPr>
            </a:lvl3pPr>
            <a:lvl4pPr marL="1170000" indent="0">
              <a:buNone/>
              <a:defRPr>
                <a:solidFill>
                  <a:schemeClr val="bg1"/>
                </a:solidFill>
              </a:defRPr>
            </a:lvl4pPr>
            <a:lvl5pPr marL="1530000" indent="0">
              <a:buNone/>
              <a:defRPr>
                <a:solidFill>
                  <a:schemeClr val="bg1"/>
                </a:solidFill>
              </a:defRPr>
            </a:lvl5pPr>
          </a:lstStyle>
          <a:p>
            <a:pPr lvl="0"/>
            <a:r>
              <a:rPr lang="de-DE"/>
              <a:t>Textmasterformat bearbeiten</a:t>
            </a:r>
          </a:p>
        </p:txBody>
      </p:sp>
      <p:sp>
        <p:nvSpPr>
          <p:cNvPr id="20" name="Text 1"/>
          <p:cNvSpPr>
            <a:spLocks noGrp="1"/>
          </p:cNvSpPr>
          <p:nvPr>
            <p:ph type="body" sz="quarter" idx="21" hasCustomPrompt="1"/>
          </p:nvPr>
        </p:nvSpPr>
        <p:spPr>
          <a:xfrm>
            <a:off x="540000" y="1512000"/>
            <a:ext cx="1440000" cy="900000"/>
          </a:xfrm>
        </p:spPr>
        <p:txBody>
          <a:bodyPr lIns="180000" tIns="180000" rIns="180000" bIns="180000"/>
          <a:lstStyle>
            <a:lvl1pPr marL="0" indent="0">
              <a:buNone/>
              <a:defRPr sz="4400">
                <a:solidFill>
                  <a:schemeClr val="accent1">
                    <a:lumMod val="50000"/>
                  </a:schemeClr>
                </a:solidFill>
                <a:latin typeface="Bebas Neue" panose="020B0506020202020201" pitchFamily="34" charset="0"/>
              </a:defRPr>
            </a:lvl1pPr>
          </a:lstStyle>
          <a:p>
            <a:pPr lvl="0"/>
            <a:r>
              <a:rPr lang="de-DE" dirty="0"/>
              <a:t>NR.</a:t>
            </a:r>
            <a:endParaRPr lang="en-US" dirty="0"/>
          </a:p>
        </p:txBody>
      </p:sp>
      <p:sp>
        <p:nvSpPr>
          <p:cNvPr id="21" name="Text 2"/>
          <p:cNvSpPr>
            <a:spLocks noGrp="1"/>
          </p:cNvSpPr>
          <p:nvPr>
            <p:ph type="body" sz="quarter" idx="22" hasCustomPrompt="1"/>
          </p:nvPr>
        </p:nvSpPr>
        <p:spPr>
          <a:xfrm>
            <a:off x="4291200" y="1512000"/>
            <a:ext cx="1440000" cy="900000"/>
          </a:xfrm>
        </p:spPr>
        <p:txBody>
          <a:bodyPr lIns="180000" tIns="180000" rIns="180000" bIns="180000"/>
          <a:lstStyle>
            <a:lvl1pPr marL="0" indent="0">
              <a:buNone/>
              <a:defRPr sz="4400">
                <a:solidFill>
                  <a:schemeClr val="accent1">
                    <a:lumMod val="40000"/>
                    <a:lumOff val="60000"/>
                  </a:schemeClr>
                </a:solidFill>
                <a:latin typeface="Bebas Neue" panose="020B0506020202020201" pitchFamily="34" charset="0"/>
              </a:defRPr>
            </a:lvl1pPr>
          </a:lstStyle>
          <a:p>
            <a:pPr lvl="0"/>
            <a:r>
              <a:rPr lang="de-DE" dirty="0"/>
              <a:t>NR.</a:t>
            </a:r>
            <a:endParaRPr lang="en-US" dirty="0"/>
          </a:p>
        </p:txBody>
      </p:sp>
      <p:sp>
        <p:nvSpPr>
          <p:cNvPr id="22" name="Text 3"/>
          <p:cNvSpPr>
            <a:spLocks noGrp="1"/>
          </p:cNvSpPr>
          <p:nvPr>
            <p:ph type="body" sz="quarter" idx="23" hasCustomPrompt="1"/>
          </p:nvPr>
        </p:nvSpPr>
        <p:spPr>
          <a:xfrm>
            <a:off x="8042400" y="1512000"/>
            <a:ext cx="1440000" cy="900000"/>
          </a:xfrm>
        </p:spPr>
        <p:txBody>
          <a:bodyPr lIns="180000" tIns="180000" rIns="180000" bIns="180000"/>
          <a:lstStyle>
            <a:lvl1pPr marL="0" indent="0">
              <a:buNone/>
              <a:defRPr sz="4400">
                <a:solidFill>
                  <a:schemeClr val="accent1"/>
                </a:solidFill>
                <a:latin typeface="Bebas Neue" panose="020B0506020202020201" pitchFamily="34" charset="0"/>
              </a:defRPr>
            </a:lvl1pPr>
          </a:lstStyle>
          <a:p>
            <a:pPr lvl="0"/>
            <a:r>
              <a:rPr lang="de-DE" dirty="0"/>
              <a:t>NR.</a:t>
            </a:r>
            <a:endParaRPr lang="en-US" dirty="0"/>
          </a:p>
        </p:txBody>
      </p:sp>
      <p:sp>
        <p:nvSpPr>
          <p:cNvPr id="24" name="Text 4"/>
          <p:cNvSpPr>
            <a:spLocks noGrp="1"/>
          </p:cNvSpPr>
          <p:nvPr>
            <p:ph type="body" sz="quarter" idx="25" hasCustomPrompt="1"/>
          </p:nvPr>
        </p:nvSpPr>
        <p:spPr>
          <a:xfrm>
            <a:off x="540000" y="3722400"/>
            <a:ext cx="1440000" cy="900000"/>
          </a:xfrm>
        </p:spPr>
        <p:txBody>
          <a:bodyPr lIns="180000" tIns="180000" rIns="180000" bIns="180000"/>
          <a:lstStyle>
            <a:lvl1pPr marL="0" indent="0">
              <a:buNone/>
              <a:defRPr sz="4400">
                <a:solidFill>
                  <a:schemeClr val="accent1">
                    <a:lumMod val="75000"/>
                  </a:schemeClr>
                </a:solidFill>
                <a:latin typeface="Bebas Neue" panose="020B0506020202020201" pitchFamily="34" charset="0"/>
              </a:defRPr>
            </a:lvl1pPr>
          </a:lstStyle>
          <a:p>
            <a:pPr lvl="0"/>
            <a:r>
              <a:rPr lang="de-DE" dirty="0"/>
              <a:t>NR.</a:t>
            </a:r>
            <a:endParaRPr lang="en-US" dirty="0"/>
          </a:p>
        </p:txBody>
      </p:sp>
      <p:sp>
        <p:nvSpPr>
          <p:cNvPr id="25" name="Text 5"/>
          <p:cNvSpPr>
            <a:spLocks noGrp="1"/>
          </p:cNvSpPr>
          <p:nvPr>
            <p:ph type="body" sz="quarter" idx="26" hasCustomPrompt="1"/>
          </p:nvPr>
        </p:nvSpPr>
        <p:spPr>
          <a:xfrm>
            <a:off x="4291200" y="3722400"/>
            <a:ext cx="1440000" cy="900000"/>
          </a:xfrm>
        </p:spPr>
        <p:txBody>
          <a:bodyPr lIns="180000" tIns="180000" rIns="180000" bIns="180000"/>
          <a:lstStyle>
            <a:lvl1pPr marL="0" indent="0">
              <a:buNone/>
              <a:defRPr sz="4400">
                <a:solidFill>
                  <a:schemeClr val="accent1">
                    <a:lumMod val="75000"/>
                  </a:schemeClr>
                </a:solidFill>
                <a:latin typeface="Bebas Neue" panose="020B0506020202020201" pitchFamily="34" charset="0"/>
              </a:defRPr>
            </a:lvl1pPr>
          </a:lstStyle>
          <a:p>
            <a:pPr lvl="0"/>
            <a:r>
              <a:rPr lang="de-DE" dirty="0"/>
              <a:t>NR.</a:t>
            </a:r>
            <a:endParaRPr lang="en-US" dirty="0"/>
          </a:p>
        </p:txBody>
      </p:sp>
      <p:sp>
        <p:nvSpPr>
          <p:cNvPr id="26" name="Text 6"/>
          <p:cNvSpPr>
            <a:spLocks noGrp="1"/>
          </p:cNvSpPr>
          <p:nvPr>
            <p:ph type="body" sz="quarter" idx="27" hasCustomPrompt="1"/>
          </p:nvPr>
        </p:nvSpPr>
        <p:spPr>
          <a:xfrm>
            <a:off x="8042400" y="3722400"/>
            <a:ext cx="1440000" cy="900000"/>
          </a:xfrm>
        </p:spPr>
        <p:txBody>
          <a:bodyPr lIns="180000" tIns="180000" rIns="180000" bIns="180000"/>
          <a:lstStyle>
            <a:lvl1pPr marL="0" indent="0">
              <a:buNone/>
              <a:defRPr sz="4400">
                <a:solidFill>
                  <a:schemeClr val="accent1">
                    <a:lumMod val="50000"/>
                  </a:schemeClr>
                </a:solidFill>
                <a:latin typeface="Bebas Neue" panose="020B0506020202020201" pitchFamily="34" charset="0"/>
              </a:defRPr>
            </a:lvl1pPr>
          </a:lstStyle>
          <a:p>
            <a:pPr lvl="0"/>
            <a:r>
              <a:rPr lang="de-DE" dirty="0"/>
              <a:t>NR.</a:t>
            </a:r>
            <a:endParaRPr lang="en-US" dirty="0"/>
          </a:p>
        </p:txBody>
      </p:sp>
      <p:sp>
        <p:nvSpPr>
          <p:cNvPr id="4" name="Date"/>
          <p:cNvSpPr>
            <a:spLocks noGrp="1"/>
          </p:cNvSpPr>
          <p:nvPr>
            <p:ph type="dt" sz="half" idx="10"/>
          </p:nvPr>
        </p:nvSpPr>
        <p:spPr/>
        <p:txBody>
          <a:bodyPr/>
          <a:lstStyle/>
          <a:p>
            <a:fld id="{27FC3DAB-407D-4279-8EB6-232635B61438}" type="datetimeFigureOut">
              <a:rPr lang="en-US" smtClean="0"/>
              <a:t>7/13/2017</a:t>
            </a:fld>
            <a:endParaRPr lang="en-US" dirty="0"/>
          </a:p>
        </p:txBody>
      </p:sp>
      <p:sp>
        <p:nvSpPr>
          <p:cNvPr id="5" name="Footer"/>
          <p:cNvSpPr>
            <a:spLocks noGrp="1"/>
          </p:cNvSpPr>
          <p:nvPr>
            <p:ph type="ftr" sz="quarter" idx="11"/>
          </p:nvPr>
        </p:nvSpPr>
        <p:spPr/>
        <p:txBody>
          <a:bodyPr/>
          <a:lstStyle/>
          <a:p>
            <a:endParaRPr lang="en-US" dirty="0"/>
          </a:p>
        </p:txBody>
      </p:sp>
      <p:sp>
        <p:nvSpPr>
          <p:cNvPr id="6" name="Slide Number"/>
          <p:cNvSpPr>
            <a:spLocks noGrp="1"/>
          </p:cNvSpPr>
          <p:nvPr>
            <p:ph type="sldNum" sz="quarter" idx="12"/>
          </p:nvPr>
        </p:nvSpPr>
        <p:spPr/>
        <p:txBody>
          <a:bodyPr/>
          <a:lstStyle/>
          <a:p>
            <a:fld id="{02CEFE82-39F2-4F47-8A0C-D5AB3496FA5C}" type="slidenum">
              <a:rPr lang="en-US" smtClean="0"/>
              <a:t>‹Nr.›</a:t>
            </a:fld>
            <a:endParaRPr lang="en-US" dirty="0"/>
          </a:p>
        </p:txBody>
      </p:sp>
    </p:spTree>
    <p:extLst>
      <p:ext uri="{BB962C8B-B14F-4D97-AF65-F5344CB8AC3E}">
        <p14:creationId xmlns:p14="http://schemas.microsoft.com/office/powerpoint/2010/main" val="706274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LE &amp; CONTENT">
    <p:spTree>
      <p:nvGrpSpPr>
        <p:cNvPr id="1" name=""/>
        <p:cNvGrpSpPr/>
        <p:nvPr/>
      </p:nvGrpSpPr>
      <p:grpSpPr>
        <a:xfrm>
          <a:off x="0" y="0"/>
          <a:ext cx="0" cy="0"/>
          <a:chOff x="0" y="0"/>
          <a:chExt cx="0" cy="0"/>
        </a:xfrm>
      </p:grpSpPr>
      <p:sp>
        <p:nvSpPr>
          <p:cNvPr id="2" name="Title"/>
          <p:cNvSpPr>
            <a:spLocks noGrp="1"/>
          </p:cNvSpPr>
          <p:nvPr>
            <p:ph type="title"/>
          </p:nvPr>
        </p:nvSpPr>
        <p:spPr>
          <a:xfrm>
            <a:off x="540000" y="432000"/>
            <a:ext cx="11109600" cy="1080000"/>
          </a:xfrm>
        </p:spPr>
        <p:txBody>
          <a:bodyPr/>
          <a:lstStyle/>
          <a:p>
            <a:r>
              <a:rPr lang="de-DE"/>
              <a:t>Titelmasterformat durch Klicken bearbeiten</a:t>
            </a:r>
            <a:endParaRPr lang="en-US" dirty="0"/>
          </a:p>
        </p:txBody>
      </p:sp>
      <p:sp>
        <p:nvSpPr>
          <p:cNvPr id="13" name="Subtitle"/>
          <p:cNvSpPr>
            <a:spLocks noGrp="1"/>
          </p:cNvSpPr>
          <p:nvPr>
            <p:ph type="body" sz="quarter" idx="13" hasCustomPrompt="1"/>
          </p:nvPr>
        </p:nvSpPr>
        <p:spPr>
          <a:xfrm>
            <a:off x="540000" y="972000"/>
            <a:ext cx="11109600" cy="540000"/>
          </a:xfrm>
        </p:spPr>
        <p:txBody>
          <a:bodyPr/>
          <a:lstStyle>
            <a:lvl1pPr marL="0" indent="0">
              <a:buNone/>
              <a:defRPr baseline="0">
                <a:solidFill>
                  <a:srgbClr val="7F7F7F"/>
                </a:solidFill>
              </a:defRPr>
            </a:lvl1pPr>
          </a:lstStyle>
          <a:p>
            <a:pPr lvl="0"/>
            <a:r>
              <a:rPr lang="en-US" dirty="0"/>
              <a:t>Enter your subtitle here</a:t>
            </a:r>
          </a:p>
        </p:txBody>
      </p:sp>
      <p:sp>
        <p:nvSpPr>
          <p:cNvPr id="3" name="Content"/>
          <p:cNvSpPr>
            <a:spLocks noGrp="1"/>
          </p:cNvSpPr>
          <p:nvPr>
            <p:ph idx="1"/>
          </p:nvPr>
        </p:nvSpPr>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cNvSpPr>
            <a:spLocks noGrp="1"/>
          </p:cNvSpPr>
          <p:nvPr>
            <p:ph type="dt" sz="half" idx="10"/>
          </p:nvPr>
        </p:nvSpPr>
        <p:spPr/>
        <p:txBody>
          <a:bodyPr/>
          <a:lstStyle/>
          <a:p>
            <a:fld id="{27FC3DAB-407D-4279-8EB6-232635B61438}" type="datetimeFigureOut">
              <a:rPr lang="en-US" smtClean="0"/>
              <a:t>7/13/2017</a:t>
            </a:fld>
            <a:endParaRPr lang="en-US" dirty="0"/>
          </a:p>
        </p:txBody>
      </p:sp>
      <p:sp>
        <p:nvSpPr>
          <p:cNvPr id="5" name="Footer"/>
          <p:cNvSpPr>
            <a:spLocks noGrp="1"/>
          </p:cNvSpPr>
          <p:nvPr>
            <p:ph type="ftr" sz="quarter" idx="11"/>
          </p:nvPr>
        </p:nvSpPr>
        <p:spPr/>
        <p:txBody>
          <a:bodyPr/>
          <a:lstStyle/>
          <a:p>
            <a:endParaRPr lang="en-US" dirty="0"/>
          </a:p>
        </p:txBody>
      </p:sp>
      <p:sp>
        <p:nvSpPr>
          <p:cNvPr id="6" name="Slide Number"/>
          <p:cNvSpPr>
            <a:spLocks noGrp="1"/>
          </p:cNvSpPr>
          <p:nvPr>
            <p:ph type="sldNum" sz="quarter" idx="12"/>
          </p:nvPr>
        </p:nvSpPr>
        <p:spPr/>
        <p:txBody>
          <a:bodyPr/>
          <a:lstStyle/>
          <a:p>
            <a:fld id="{02CEFE82-39F2-4F47-8A0C-D5AB3496FA5C}" type="slidenum">
              <a:rPr lang="en-US" smtClean="0"/>
              <a:t>‹Nr.›</a:t>
            </a:fld>
            <a:endParaRPr lang="en-US" dirty="0"/>
          </a:p>
        </p:txBody>
      </p:sp>
    </p:spTree>
    <p:extLst>
      <p:ext uri="{BB962C8B-B14F-4D97-AF65-F5344CB8AC3E}">
        <p14:creationId xmlns:p14="http://schemas.microsoft.com/office/powerpoint/2010/main" val="1471085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EXTBOXES">
    <p:spTree>
      <p:nvGrpSpPr>
        <p:cNvPr id="1" name=""/>
        <p:cNvGrpSpPr/>
        <p:nvPr/>
      </p:nvGrpSpPr>
      <p:grpSpPr>
        <a:xfrm>
          <a:off x="0" y="0"/>
          <a:ext cx="0" cy="0"/>
          <a:chOff x="0" y="0"/>
          <a:chExt cx="0" cy="0"/>
        </a:xfrm>
      </p:grpSpPr>
      <p:sp>
        <p:nvSpPr>
          <p:cNvPr id="2" name="Title"/>
          <p:cNvSpPr>
            <a:spLocks noGrp="1"/>
          </p:cNvSpPr>
          <p:nvPr>
            <p:ph type="title"/>
          </p:nvPr>
        </p:nvSpPr>
        <p:spPr>
          <a:xfrm>
            <a:off x="540000" y="432000"/>
            <a:ext cx="11109600" cy="1080000"/>
          </a:xfrm>
        </p:spPr>
        <p:txBody>
          <a:bodyPr/>
          <a:lstStyle>
            <a:lvl1pPr>
              <a:defRPr/>
            </a:lvl1pPr>
          </a:lstStyle>
          <a:p>
            <a:r>
              <a:rPr lang="de-DE"/>
              <a:t>Titelmasterformat durch Klicken bearbeiten</a:t>
            </a:r>
            <a:endParaRPr lang="en-US" dirty="0"/>
          </a:p>
        </p:txBody>
      </p:sp>
      <p:sp>
        <p:nvSpPr>
          <p:cNvPr id="10" name="Subline"/>
          <p:cNvSpPr>
            <a:spLocks noGrp="1"/>
          </p:cNvSpPr>
          <p:nvPr>
            <p:ph type="body" sz="quarter" idx="13" hasCustomPrompt="1"/>
          </p:nvPr>
        </p:nvSpPr>
        <p:spPr>
          <a:xfrm>
            <a:off x="540000" y="972000"/>
            <a:ext cx="11109600" cy="540000"/>
          </a:xfrm>
        </p:spPr>
        <p:txBody>
          <a:bodyPr/>
          <a:lstStyle>
            <a:lvl1pPr marL="0" indent="0">
              <a:buNone/>
              <a:defRPr baseline="0">
                <a:solidFill>
                  <a:srgbClr val="7F7F7F"/>
                </a:solidFill>
              </a:defRPr>
            </a:lvl1pPr>
          </a:lstStyle>
          <a:p>
            <a:pPr lvl="0"/>
            <a:r>
              <a:rPr lang="en-US" dirty="0"/>
              <a:t>Enter your subtitle here</a:t>
            </a:r>
          </a:p>
        </p:txBody>
      </p:sp>
      <p:sp>
        <p:nvSpPr>
          <p:cNvPr id="3" name="Text 1"/>
          <p:cNvSpPr>
            <a:spLocks noGrp="1"/>
          </p:cNvSpPr>
          <p:nvPr>
            <p:ph type="body" idx="1"/>
          </p:nvPr>
        </p:nvSpPr>
        <p:spPr bwMode="gray">
          <a:xfrm>
            <a:off x="540000" y="1512000"/>
            <a:ext cx="5346000" cy="360000"/>
          </a:xfrm>
          <a:solidFill>
            <a:schemeClr val="bg1">
              <a:lumMod val="65000"/>
            </a:schemeClr>
          </a:solidFill>
        </p:spPr>
        <p:txBody>
          <a:bodyPr lIns="252000" rIns="144000" anchor="ctr"/>
          <a:lstStyle>
            <a:lvl1pPr marL="0" indent="0">
              <a:buNone/>
              <a:defRPr sz="2000" b="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 bearbeiten</a:t>
            </a:r>
          </a:p>
        </p:txBody>
      </p:sp>
      <p:sp>
        <p:nvSpPr>
          <p:cNvPr id="4" name="Content 1"/>
          <p:cNvSpPr>
            <a:spLocks noGrp="1"/>
          </p:cNvSpPr>
          <p:nvPr>
            <p:ph sz="half" idx="2"/>
          </p:nvPr>
        </p:nvSpPr>
        <p:spPr bwMode="gray">
          <a:xfrm>
            <a:off x="540000" y="1872000"/>
            <a:ext cx="5346000" cy="3938400"/>
          </a:xfrm>
          <a:solidFill>
            <a:schemeClr val="bg1">
              <a:lumMod val="95000"/>
            </a:schemeClr>
          </a:solidFill>
        </p:spPr>
        <p:txBody>
          <a:bodyPr lIns="252000" tIns="252000" rIns="252000" bIns="252000"/>
          <a:lstStyle>
            <a:lvl1pPr>
              <a:defRPr sz="1600"/>
            </a:lvl1pPr>
            <a:lvl2pPr>
              <a:defRPr sz="1400"/>
            </a:lvl2pPr>
            <a:lvl3pPr>
              <a:defRPr sz="1200"/>
            </a:lvl3pPr>
            <a:lvl4pPr>
              <a:defRPr sz="1100"/>
            </a:lvl4pPr>
            <a:lvl5pPr>
              <a:defRPr sz="1100"/>
            </a:lvl5pPr>
            <a:lvl6pPr>
              <a:defRPr sz="1600"/>
            </a:lvl6pPr>
            <a:lvl7pPr>
              <a:defRPr sz="1600"/>
            </a:lvl7pPr>
            <a:lvl8pPr>
              <a:defRPr sz="1600"/>
            </a:lvl8pPr>
            <a:lvl9pPr>
              <a:defRPr sz="1600"/>
            </a:lvl9p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en-US" dirty="0"/>
          </a:p>
        </p:txBody>
      </p:sp>
      <p:sp>
        <p:nvSpPr>
          <p:cNvPr id="5" name="Text 2"/>
          <p:cNvSpPr>
            <a:spLocks noGrp="1"/>
          </p:cNvSpPr>
          <p:nvPr>
            <p:ph type="body" sz="quarter" idx="3"/>
          </p:nvPr>
        </p:nvSpPr>
        <p:spPr bwMode="gray">
          <a:xfrm>
            <a:off x="6303600" y="1512000"/>
            <a:ext cx="5346000" cy="360000"/>
          </a:xfrm>
          <a:solidFill>
            <a:schemeClr val="bg1">
              <a:lumMod val="65000"/>
            </a:schemeClr>
          </a:solidFill>
        </p:spPr>
        <p:txBody>
          <a:bodyPr lIns="252000" rIns="144000" anchor="ctr"/>
          <a:lstStyle>
            <a:lvl1pPr marL="0" indent="0">
              <a:buNone/>
              <a:defRPr sz="2000" b="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 bearbeiten</a:t>
            </a:r>
          </a:p>
        </p:txBody>
      </p:sp>
      <p:sp>
        <p:nvSpPr>
          <p:cNvPr id="6" name="Content 2"/>
          <p:cNvSpPr>
            <a:spLocks noGrp="1"/>
          </p:cNvSpPr>
          <p:nvPr>
            <p:ph sz="quarter" idx="4"/>
          </p:nvPr>
        </p:nvSpPr>
        <p:spPr bwMode="gray">
          <a:xfrm>
            <a:off x="6303600" y="1872000"/>
            <a:ext cx="5346000" cy="3938400"/>
          </a:xfrm>
          <a:solidFill>
            <a:schemeClr val="bg1">
              <a:lumMod val="95000"/>
            </a:schemeClr>
          </a:solidFill>
        </p:spPr>
        <p:txBody>
          <a:bodyPr lIns="252000" tIns="252000" rIns="252000" bIns="252000"/>
          <a:lstStyle>
            <a:lvl1pPr>
              <a:defRPr sz="1600"/>
            </a:lvl1pPr>
            <a:lvl2pPr>
              <a:defRPr sz="1400"/>
            </a:lvl2pPr>
            <a:lvl3pPr>
              <a:defRPr sz="1200"/>
            </a:lvl3pPr>
            <a:lvl4pPr>
              <a:defRPr sz="1100"/>
            </a:lvl4pPr>
            <a:lvl5pPr>
              <a:defRPr sz="1100"/>
            </a:lvl5pPr>
            <a:lvl6pPr>
              <a:defRPr sz="1600"/>
            </a:lvl6pPr>
            <a:lvl7pPr>
              <a:defRPr sz="1600"/>
            </a:lvl7pPr>
            <a:lvl8pPr>
              <a:defRPr sz="1600"/>
            </a:lvl8pPr>
            <a:lvl9pPr>
              <a:defRPr sz="1600"/>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7" name="Date"/>
          <p:cNvSpPr>
            <a:spLocks noGrp="1"/>
          </p:cNvSpPr>
          <p:nvPr>
            <p:ph type="dt" sz="half" idx="10"/>
          </p:nvPr>
        </p:nvSpPr>
        <p:spPr/>
        <p:txBody>
          <a:bodyPr/>
          <a:lstStyle/>
          <a:p>
            <a:fld id="{27FC3DAB-407D-4279-8EB6-232635B61438}" type="datetimeFigureOut">
              <a:rPr lang="en-US" smtClean="0"/>
              <a:t>7/13/2017</a:t>
            </a:fld>
            <a:endParaRPr lang="en-US" dirty="0"/>
          </a:p>
        </p:txBody>
      </p:sp>
      <p:sp>
        <p:nvSpPr>
          <p:cNvPr id="8" name="Footer"/>
          <p:cNvSpPr>
            <a:spLocks noGrp="1"/>
          </p:cNvSpPr>
          <p:nvPr>
            <p:ph type="ftr" sz="quarter" idx="11"/>
          </p:nvPr>
        </p:nvSpPr>
        <p:spPr/>
        <p:txBody>
          <a:bodyPr/>
          <a:lstStyle/>
          <a:p>
            <a:endParaRPr lang="en-US" dirty="0"/>
          </a:p>
        </p:txBody>
      </p:sp>
      <p:sp>
        <p:nvSpPr>
          <p:cNvPr id="9" name="Slide Number"/>
          <p:cNvSpPr>
            <a:spLocks noGrp="1"/>
          </p:cNvSpPr>
          <p:nvPr>
            <p:ph type="sldNum" sz="quarter" idx="12"/>
          </p:nvPr>
        </p:nvSpPr>
        <p:spPr>
          <a:xfrm>
            <a:off x="540000" y="6084000"/>
            <a:ext cx="900000" cy="360000"/>
          </a:xfrm>
        </p:spPr>
        <p:txBody>
          <a:bodyPr/>
          <a:lstStyle/>
          <a:p>
            <a:fld id="{02CEFE82-39F2-4F47-8A0C-D5AB3496FA5C}" type="slidenum">
              <a:rPr lang="en-US" smtClean="0"/>
              <a:t>‹Nr.›</a:t>
            </a:fld>
            <a:endParaRPr lang="en-US" dirty="0"/>
          </a:p>
        </p:txBody>
      </p:sp>
    </p:spTree>
    <p:extLst>
      <p:ext uri="{BB962C8B-B14F-4D97-AF65-F5344CB8AC3E}">
        <p14:creationId xmlns:p14="http://schemas.microsoft.com/office/powerpoint/2010/main" val="3170287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TEXTBOXES">
    <p:spTree>
      <p:nvGrpSpPr>
        <p:cNvPr id="1" name=""/>
        <p:cNvGrpSpPr/>
        <p:nvPr/>
      </p:nvGrpSpPr>
      <p:grpSpPr>
        <a:xfrm>
          <a:off x="0" y="0"/>
          <a:ext cx="0" cy="0"/>
          <a:chOff x="0" y="0"/>
          <a:chExt cx="0" cy="0"/>
        </a:xfrm>
      </p:grpSpPr>
      <p:sp>
        <p:nvSpPr>
          <p:cNvPr id="2" name="Title"/>
          <p:cNvSpPr>
            <a:spLocks noGrp="1"/>
          </p:cNvSpPr>
          <p:nvPr>
            <p:ph type="title"/>
          </p:nvPr>
        </p:nvSpPr>
        <p:spPr>
          <a:xfrm>
            <a:off x="540000" y="432000"/>
            <a:ext cx="11109600" cy="1080000"/>
          </a:xfrm>
        </p:spPr>
        <p:txBody>
          <a:bodyPr/>
          <a:lstStyle>
            <a:lvl1pPr>
              <a:defRPr/>
            </a:lvl1pPr>
          </a:lstStyle>
          <a:p>
            <a:r>
              <a:rPr lang="de-DE"/>
              <a:t>Titelmasterformat durch Klicken bearbeiten</a:t>
            </a:r>
            <a:endParaRPr lang="en-US" dirty="0"/>
          </a:p>
        </p:txBody>
      </p:sp>
      <p:sp>
        <p:nvSpPr>
          <p:cNvPr id="10" name="Subline"/>
          <p:cNvSpPr>
            <a:spLocks noGrp="1"/>
          </p:cNvSpPr>
          <p:nvPr>
            <p:ph type="body" sz="quarter" idx="13" hasCustomPrompt="1"/>
          </p:nvPr>
        </p:nvSpPr>
        <p:spPr>
          <a:xfrm>
            <a:off x="540000" y="972000"/>
            <a:ext cx="11109600" cy="540000"/>
          </a:xfrm>
        </p:spPr>
        <p:txBody>
          <a:bodyPr/>
          <a:lstStyle>
            <a:lvl1pPr marL="0" indent="0">
              <a:buNone/>
              <a:defRPr baseline="0">
                <a:solidFill>
                  <a:srgbClr val="7F7F7F"/>
                </a:solidFill>
              </a:defRPr>
            </a:lvl1pPr>
          </a:lstStyle>
          <a:p>
            <a:pPr lvl="0"/>
            <a:r>
              <a:rPr lang="en-US" dirty="0"/>
              <a:t>Enter your subtitle here</a:t>
            </a:r>
          </a:p>
        </p:txBody>
      </p:sp>
      <p:sp>
        <p:nvSpPr>
          <p:cNvPr id="3" name="Text 1"/>
          <p:cNvSpPr>
            <a:spLocks noGrp="1"/>
          </p:cNvSpPr>
          <p:nvPr>
            <p:ph type="body" idx="1"/>
          </p:nvPr>
        </p:nvSpPr>
        <p:spPr bwMode="gray">
          <a:xfrm>
            <a:off x="540000" y="1512000"/>
            <a:ext cx="5346000" cy="360000"/>
          </a:xfrm>
          <a:solidFill>
            <a:schemeClr val="bg1">
              <a:lumMod val="65000"/>
            </a:schemeClr>
          </a:solidFill>
        </p:spPr>
        <p:txBody>
          <a:bodyPr lIns="252000" rIns="144000" anchor="ctr"/>
          <a:lstStyle>
            <a:lvl1pPr marL="0" indent="0">
              <a:buNone/>
              <a:defRPr sz="2000" b="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 bearbeiten</a:t>
            </a:r>
          </a:p>
        </p:txBody>
      </p:sp>
      <p:sp>
        <p:nvSpPr>
          <p:cNvPr id="4" name="Content 1"/>
          <p:cNvSpPr>
            <a:spLocks noGrp="1"/>
          </p:cNvSpPr>
          <p:nvPr>
            <p:ph sz="half" idx="2"/>
          </p:nvPr>
        </p:nvSpPr>
        <p:spPr bwMode="gray">
          <a:xfrm>
            <a:off x="540000" y="1872000"/>
            <a:ext cx="5346000" cy="1569600"/>
          </a:xfrm>
          <a:solidFill>
            <a:schemeClr val="bg1">
              <a:lumMod val="95000"/>
            </a:schemeClr>
          </a:solidFill>
        </p:spPr>
        <p:txBody>
          <a:bodyPr lIns="252000" tIns="252000" rIns="252000" bIns="252000"/>
          <a:lstStyle>
            <a:lvl1pPr>
              <a:defRPr sz="1600"/>
            </a:lvl1pPr>
            <a:lvl2pPr>
              <a:defRPr sz="1400"/>
            </a:lvl2pPr>
            <a:lvl3pPr>
              <a:defRPr sz="1200"/>
            </a:lvl3pPr>
            <a:lvl4pPr>
              <a:defRPr sz="1100"/>
            </a:lvl4pPr>
            <a:lvl5pPr>
              <a:defRPr sz="1100"/>
            </a:lvl5pPr>
            <a:lvl6pPr>
              <a:defRPr sz="1600"/>
            </a:lvl6pPr>
            <a:lvl7pPr>
              <a:defRPr sz="1600"/>
            </a:lvl7pPr>
            <a:lvl8pPr>
              <a:defRPr sz="1600"/>
            </a:lvl8pPr>
            <a:lvl9pPr>
              <a:defRPr sz="1600"/>
            </a:lvl9pPr>
          </a:lstStyle>
          <a:p>
            <a:pPr lvl="0"/>
            <a:r>
              <a:rPr lang="de-DE" dirty="0"/>
              <a:t>Textmasterformat bearbeiten</a:t>
            </a:r>
          </a:p>
          <a:p>
            <a:pPr lvl="1"/>
            <a:r>
              <a:rPr lang="de-DE" dirty="0"/>
              <a:t>Zweite Ebene</a:t>
            </a:r>
          </a:p>
          <a:p>
            <a:pPr lvl="2"/>
            <a:r>
              <a:rPr lang="de-DE" dirty="0"/>
              <a:t>Dritte Ebene</a:t>
            </a:r>
          </a:p>
          <a:p>
            <a:pPr lvl="3"/>
            <a:r>
              <a:rPr lang="de-DE" dirty="0"/>
              <a:t>Vierte Ebene</a:t>
            </a:r>
          </a:p>
        </p:txBody>
      </p:sp>
      <p:sp>
        <p:nvSpPr>
          <p:cNvPr id="5" name="Text 2"/>
          <p:cNvSpPr>
            <a:spLocks noGrp="1"/>
          </p:cNvSpPr>
          <p:nvPr>
            <p:ph type="body" sz="quarter" idx="3"/>
          </p:nvPr>
        </p:nvSpPr>
        <p:spPr bwMode="gray">
          <a:xfrm>
            <a:off x="6303600" y="1512000"/>
            <a:ext cx="5346000" cy="360000"/>
          </a:xfrm>
          <a:solidFill>
            <a:schemeClr val="bg1">
              <a:lumMod val="65000"/>
            </a:schemeClr>
          </a:solidFill>
        </p:spPr>
        <p:txBody>
          <a:bodyPr lIns="252000" rIns="144000" anchor="ctr"/>
          <a:lstStyle>
            <a:lvl1pPr marL="0" indent="0">
              <a:buNone/>
              <a:defRPr sz="2000" b="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 bearbeiten</a:t>
            </a:r>
          </a:p>
        </p:txBody>
      </p:sp>
      <p:sp>
        <p:nvSpPr>
          <p:cNvPr id="6" name="Content 2"/>
          <p:cNvSpPr>
            <a:spLocks noGrp="1"/>
          </p:cNvSpPr>
          <p:nvPr>
            <p:ph sz="quarter" idx="4"/>
          </p:nvPr>
        </p:nvSpPr>
        <p:spPr bwMode="gray">
          <a:xfrm>
            <a:off x="6303600" y="1872000"/>
            <a:ext cx="5346000" cy="1569600"/>
          </a:xfrm>
          <a:solidFill>
            <a:schemeClr val="bg1">
              <a:lumMod val="95000"/>
            </a:schemeClr>
          </a:solidFill>
        </p:spPr>
        <p:txBody>
          <a:bodyPr lIns="252000" tIns="252000" rIns="252000" bIns="252000"/>
          <a:lstStyle>
            <a:lvl1pPr>
              <a:defRPr sz="1600"/>
            </a:lvl1pPr>
            <a:lvl2pPr>
              <a:defRPr sz="1400"/>
            </a:lvl2pPr>
            <a:lvl3pPr>
              <a:defRPr sz="1200"/>
            </a:lvl3pPr>
            <a:lvl4pPr>
              <a:defRPr sz="1100"/>
            </a:lvl4pPr>
            <a:lvl5pPr>
              <a:defRPr sz="1100"/>
            </a:lvl5pPr>
            <a:lvl6pPr>
              <a:defRPr sz="1600"/>
            </a:lvl6pPr>
            <a:lvl7pPr>
              <a:defRPr sz="1600"/>
            </a:lvl7pPr>
            <a:lvl8pPr>
              <a:defRPr sz="1600"/>
            </a:lvl8pPr>
            <a:lvl9pPr>
              <a:defRPr sz="1600"/>
            </a:lvl9pPr>
          </a:lstStyle>
          <a:p>
            <a:pPr lvl="0"/>
            <a:r>
              <a:rPr lang="de-DE"/>
              <a:t>Textmasterformat bearbeiten</a:t>
            </a:r>
          </a:p>
          <a:p>
            <a:pPr lvl="1"/>
            <a:r>
              <a:rPr lang="de-DE"/>
              <a:t>Zweite Ebene</a:t>
            </a:r>
          </a:p>
          <a:p>
            <a:pPr lvl="2"/>
            <a:r>
              <a:rPr lang="de-DE"/>
              <a:t>Dritte Ebene</a:t>
            </a:r>
          </a:p>
          <a:p>
            <a:pPr lvl="3"/>
            <a:r>
              <a:rPr lang="de-DE"/>
              <a:t>Vierte Ebene</a:t>
            </a:r>
          </a:p>
        </p:txBody>
      </p:sp>
      <p:sp>
        <p:nvSpPr>
          <p:cNvPr id="11" name="Text 3"/>
          <p:cNvSpPr>
            <a:spLocks noGrp="1"/>
          </p:cNvSpPr>
          <p:nvPr>
            <p:ph type="body" idx="14"/>
          </p:nvPr>
        </p:nvSpPr>
        <p:spPr bwMode="gray">
          <a:xfrm>
            <a:off x="540000" y="3880800"/>
            <a:ext cx="5346000" cy="360000"/>
          </a:xfrm>
          <a:solidFill>
            <a:schemeClr val="bg1">
              <a:lumMod val="65000"/>
            </a:schemeClr>
          </a:solidFill>
        </p:spPr>
        <p:txBody>
          <a:bodyPr lIns="252000" rIns="144000" anchor="ctr"/>
          <a:lstStyle>
            <a:lvl1pPr marL="0" indent="0">
              <a:buNone/>
              <a:defRPr sz="2000" b="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 bearbeiten</a:t>
            </a:r>
          </a:p>
        </p:txBody>
      </p:sp>
      <p:sp>
        <p:nvSpPr>
          <p:cNvPr id="12" name="Content 3"/>
          <p:cNvSpPr>
            <a:spLocks noGrp="1"/>
          </p:cNvSpPr>
          <p:nvPr>
            <p:ph sz="half" idx="15"/>
          </p:nvPr>
        </p:nvSpPr>
        <p:spPr bwMode="gray">
          <a:xfrm>
            <a:off x="540000" y="4240800"/>
            <a:ext cx="5346000" cy="1569600"/>
          </a:xfrm>
          <a:solidFill>
            <a:schemeClr val="bg1">
              <a:lumMod val="95000"/>
            </a:schemeClr>
          </a:solidFill>
        </p:spPr>
        <p:txBody>
          <a:bodyPr lIns="252000" tIns="252000" rIns="252000" bIns="252000"/>
          <a:lstStyle>
            <a:lvl1pPr>
              <a:defRPr sz="1600"/>
            </a:lvl1pPr>
            <a:lvl2pPr>
              <a:defRPr sz="1400"/>
            </a:lvl2pPr>
            <a:lvl3pPr>
              <a:defRPr sz="1200"/>
            </a:lvl3pPr>
            <a:lvl4pPr>
              <a:defRPr sz="1100"/>
            </a:lvl4pPr>
            <a:lvl5pPr>
              <a:defRPr sz="1100"/>
            </a:lvl5pPr>
            <a:lvl6pPr>
              <a:defRPr sz="1600"/>
            </a:lvl6pPr>
            <a:lvl7pPr>
              <a:defRPr sz="1600"/>
            </a:lvl7pPr>
            <a:lvl8pPr>
              <a:defRPr sz="1600"/>
            </a:lvl8pPr>
            <a:lvl9pPr>
              <a:defRPr sz="1600"/>
            </a:lvl9pPr>
          </a:lstStyle>
          <a:p>
            <a:pPr lvl="0"/>
            <a:r>
              <a:rPr lang="de-DE"/>
              <a:t>Textmasterformat bearbeiten</a:t>
            </a:r>
          </a:p>
          <a:p>
            <a:pPr lvl="1"/>
            <a:r>
              <a:rPr lang="de-DE"/>
              <a:t>Zweite Ebene</a:t>
            </a:r>
          </a:p>
          <a:p>
            <a:pPr lvl="2"/>
            <a:r>
              <a:rPr lang="de-DE"/>
              <a:t>Dritte Ebene</a:t>
            </a:r>
          </a:p>
          <a:p>
            <a:pPr lvl="3"/>
            <a:r>
              <a:rPr lang="de-DE"/>
              <a:t>Vierte Ebene</a:t>
            </a:r>
          </a:p>
        </p:txBody>
      </p:sp>
      <p:sp>
        <p:nvSpPr>
          <p:cNvPr id="13" name="Text 4"/>
          <p:cNvSpPr>
            <a:spLocks noGrp="1"/>
          </p:cNvSpPr>
          <p:nvPr>
            <p:ph type="body" sz="quarter" idx="16"/>
          </p:nvPr>
        </p:nvSpPr>
        <p:spPr bwMode="gray">
          <a:xfrm>
            <a:off x="6303600" y="3880800"/>
            <a:ext cx="5346000" cy="360000"/>
          </a:xfrm>
          <a:solidFill>
            <a:schemeClr val="bg1">
              <a:lumMod val="65000"/>
            </a:schemeClr>
          </a:solidFill>
        </p:spPr>
        <p:txBody>
          <a:bodyPr lIns="252000" rIns="144000" anchor="ctr"/>
          <a:lstStyle>
            <a:lvl1pPr marL="0" indent="0">
              <a:buNone/>
              <a:defRPr sz="2000" b="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 bearbeiten</a:t>
            </a:r>
          </a:p>
        </p:txBody>
      </p:sp>
      <p:sp>
        <p:nvSpPr>
          <p:cNvPr id="14" name="Content 4"/>
          <p:cNvSpPr>
            <a:spLocks noGrp="1"/>
          </p:cNvSpPr>
          <p:nvPr>
            <p:ph sz="quarter" idx="17"/>
          </p:nvPr>
        </p:nvSpPr>
        <p:spPr bwMode="gray">
          <a:xfrm>
            <a:off x="6303600" y="4240800"/>
            <a:ext cx="5346000" cy="1569600"/>
          </a:xfrm>
          <a:solidFill>
            <a:schemeClr val="bg1">
              <a:lumMod val="95000"/>
            </a:schemeClr>
          </a:solidFill>
        </p:spPr>
        <p:txBody>
          <a:bodyPr lIns="252000" tIns="252000" rIns="252000" bIns="252000"/>
          <a:lstStyle>
            <a:lvl1pPr>
              <a:defRPr sz="1600"/>
            </a:lvl1pPr>
            <a:lvl2pPr>
              <a:defRPr sz="1400"/>
            </a:lvl2pPr>
            <a:lvl3pPr>
              <a:defRPr sz="1200"/>
            </a:lvl3pPr>
            <a:lvl4pPr>
              <a:defRPr sz="1100"/>
            </a:lvl4pPr>
            <a:lvl5pPr>
              <a:defRPr sz="1100"/>
            </a:lvl5pPr>
            <a:lvl6pPr>
              <a:defRPr sz="1600"/>
            </a:lvl6pPr>
            <a:lvl7pPr>
              <a:defRPr sz="1600"/>
            </a:lvl7pPr>
            <a:lvl8pPr>
              <a:defRPr sz="1600"/>
            </a:lvl8pPr>
            <a:lvl9pPr>
              <a:defRPr sz="1600"/>
            </a:lvl9pPr>
          </a:lstStyle>
          <a:p>
            <a:pPr lvl="0"/>
            <a:r>
              <a:rPr lang="de-DE"/>
              <a:t>Textmasterformat bearbeiten</a:t>
            </a:r>
          </a:p>
          <a:p>
            <a:pPr lvl="1"/>
            <a:r>
              <a:rPr lang="de-DE"/>
              <a:t>Zweite Ebene</a:t>
            </a:r>
          </a:p>
          <a:p>
            <a:pPr lvl="2"/>
            <a:r>
              <a:rPr lang="de-DE"/>
              <a:t>Dritte Ebene</a:t>
            </a:r>
          </a:p>
          <a:p>
            <a:pPr lvl="3"/>
            <a:r>
              <a:rPr lang="de-DE"/>
              <a:t>Vierte Ebene</a:t>
            </a:r>
          </a:p>
        </p:txBody>
      </p:sp>
      <p:sp>
        <p:nvSpPr>
          <p:cNvPr id="7" name="Date"/>
          <p:cNvSpPr>
            <a:spLocks noGrp="1"/>
          </p:cNvSpPr>
          <p:nvPr>
            <p:ph type="dt" sz="half" idx="10"/>
          </p:nvPr>
        </p:nvSpPr>
        <p:spPr/>
        <p:txBody>
          <a:bodyPr/>
          <a:lstStyle/>
          <a:p>
            <a:fld id="{27FC3DAB-407D-4279-8EB6-232635B61438}" type="datetimeFigureOut">
              <a:rPr lang="en-US" smtClean="0"/>
              <a:t>7/13/2017</a:t>
            </a:fld>
            <a:endParaRPr lang="en-US" dirty="0"/>
          </a:p>
        </p:txBody>
      </p:sp>
      <p:sp>
        <p:nvSpPr>
          <p:cNvPr id="8" name="Footer"/>
          <p:cNvSpPr>
            <a:spLocks noGrp="1"/>
          </p:cNvSpPr>
          <p:nvPr>
            <p:ph type="ftr" sz="quarter" idx="11"/>
          </p:nvPr>
        </p:nvSpPr>
        <p:spPr/>
        <p:txBody>
          <a:bodyPr/>
          <a:lstStyle/>
          <a:p>
            <a:endParaRPr lang="en-US" dirty="0"/>
          </a:p>
        </p:txBody>
      </p:sp>
      <p:sp>
        <p:nvSpPr>
          <p:cNvPr id="9" name="Slide Number"/>
          <p:cNvSpPr>
            <a:spLocks noGrp="1"/>
          </p:cNvSpPr>
          <p:nvPr>
            <p:ph type="sldNum" sz="quarter" idx="12"/>
          </p:nvPr>
        </p:nvSpPr>
        <p:spPr>
          <a:xfrm>
            <a:off x="540000" y="6084000"/>
            <a:ext cx="900000" cy="360000"/>
          </a:xfrm>
        </p:spPr>
        <p:txBody>
          <a:bodyPr/>
          <a:lstStyle/>
          <a:p>
            <a:fld id="{02CEFE82-39F2-4F47-8A0C-D5AB3496FA5C}" type="slidenum">
              <a:rPr lang="en-US" smtClean="0"/>
              <a:t>‹Nr.›</a:t>
            </a:fld>
            <a:endParaRPr lang="en-US" dirty="0"/>
          </a:p>
        </p:txBody>
      </p:sp>
    </p:spTree>
    <p:extLst>
      <p:ext uri="{BB962C8B-B14F-4D97-AF65-F5344CB8AC3E}">
        <p14:creationId xmlns:p14="http://schemas.microsoft.com/office/powerpoint/2010/main" val="151719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TEXTBOXES">
    <p:spTree>
      <p:nvGrpSpPr>
        <p:cNvPr id="1" name=""/>
        <p:cNvGrpSpPr/>
        <p:nvPr/>
      </p:nvGrpSpPr>
      <p:grpSpPr>
        <a:xfrm>
          <a:off x="0" y="0"/>
          <a:ext cx="0" cy="0"/>
          <a:chOff x="0" y="0"/>
          <a:chExt cx="0" cy="0"/>
        </a:xfrm>
      </p:grpSpPr>
      <p:sp>
        <p:nvSpPr>
          <p:cNvPr id="2" name="Title"/>
          <p:cNvSpPr>
            <a:spLocks noGrp="1"/>
          </p:cNvSpPr>
          <p:nvPr>
            <p:ph type="title"/>
          </p:nvPr>
        </p:nvSpPr>
        <p:spPr>
          <a:xfrm>
            <a:off x="540000" y="432000"/>
            <a:ext cx="11109600" cy="1080000"/>
          </a:xfrm>
        </p:spPr>
        <p:txBody>
          <a:bodyPr/>
          <a:lstStyle>
            <a:lvl1pPr>
              <a:defRPr/>
            </a:lvl1pPr>
          </a:lstStyle>
          <a:p>
            <a:r>
              <a:rPr lang="de-DE"/>
              <a:t>Titelmasterformat durch Klicken bearbeiten</a:t>
            </a:r>
            <a:endParaRPr lang="en-US" dirty="0"/>
          </a:p>
        </p:txBody>
      </p:sp>
      <p:sp>
        <p:nvSpPr>
          <p:cNvPr id="10" name="Subline"/>
          <p:cNvSpPr>
            <a:spLocks noGrp="1"/>
          </p:cNvSpPr>
          <p:nvPr>
            <p:ph type="body" sz="quarter" idx="13" hasCustomPrompt="1"/>
          </p:nvPr>
        </p:nvSpPr>
        <p:spPr>
          <a:xfrm>
            <a:off x="540000" y="972000"/>
            <a:ext cx="11109600" cy="540000"/>
          </a:xfrm>
        </p:spPr>
        <p:txBody>
          <a:bodyPr/>
          <a:lstStyle>
            <a:lvl1pPr marL="0" indent="0">
              <a:buNone/>
              <a:defRPr baseline="0">
                <a:solidFill>
                  <a:srgbClr val="7F7F7F"/>
                </a:solidFill>
              </a:defRPr>
            </a:lvl1pPr>
          </a:lstStyle>
          <a:p>
            <a:pPr lvl="0"/>
            <a:r>
              <a:rPr lang="en-US" dirty="0"/>
              <a:t>Enter your subtitle here</a:t>
            </a:r>
          </a:p>
        </p:txBody>
      </p:sp>
      <p:sp>
        <p:nvSpPr>
          <p:cNvPr id="3" name="Text 1"/>
          <p:cNvSpPr>
            <a:spLocks noGrp="1"/>
          </p:cNvSpPr>
          <p:nvPr>
            <p:ph type="body" idx="1"/>
          </p:nvPr>
        </p:nvSpPr>
        <p:spPr bwMode="gray">
          <a:xfrm>
            <a:off x="540000" y="1512000"/>
            <a:ext cx="2664000" cy="360000"/>
          </a:xfrm>
          <a:solidFill>
            <a:schemeClr val="bg1">
              <a:lumMod val="65000"/>
            </a:schemeClr>
          </a:solidFill>
        </p:spPr>
        <p:txBody>
          <a:bodyPr lIns="252000" rIns="144000" anchor="ctr"/>
          <a:lstStyle>
            <a:lvl1pPr marL="0" indent="0">
              <a:buNone/>
              <a:defRPr sz="2000" b="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 bearbeiten</a:t>
            </a:r>
          </a:p>
        </p:txBody>
      </p:sp>
      <p:sp>
        <p:nvSpPr>
          <p:cNvPr id="4" name="Content 1"/>
          <p:cNvSpPr>
            <a:spLocks noGrp="1"/>
          </p:cNvSpPr>
          <p:nvPr>
            <p:ph sz="half" idx="2"/>
          </p:nvPr>
        </p:nvSpPr>
        <p:spPr bwMode="gray">
          <a:xfrm>
            <a:off x="540000" y="1872000"/>
            <a:ext cx="2664000" cy="3938400"/>
          </a:xfrm>
          <a:solidFill>
            <a:schemeClr val="bg1">
              <a:lumMod val="95000"/>
            </a:schemeClr>
          </a:solidFill>
        </p:spPr>
        <p:txBody>
          <a:bodyPr lIns="252000" tIns="252000" rIns="252000" bIns="252000"/>
          <a:lstStyle>
            <a:lvl1pPr>
              <a:defRPr sz="1600"/>
            </a:lvl1pPr>
            <a:lvl2pPr>
              <a:defRPr sz="1400"/>
            </a:lvl2pPr>
            <a:lvl3pPr>
              <a:defRPr sz="1200"/>
            </a:lvl3pPr>
            <a:lvl4pPr>
              <a:defRPr sz="1100"/>
            </a:lvl4pPr>
            <a:lvl5pPr>
              <a:defRPr sz="1100"/>
            </a:lvl5pPr>
            <a:lvl6pPr>
              <a:defRPr sz="1600"/>
            </a:lvl6pPr>
            <a:lvl7pPr>
              <a:defRPr sz="1600"/>
            </a:lvl7pPr>
            <a:lvl8pPr>
              <a:defRPr sz="1600"/>
            </a:lvl8pPr>
            <a:lvl9pPr>
              <a:defRPr sz="1600"/>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27" name="Text 2"/>
          <p:cNvSpPr>
            <a:spLocks noGrp="1"/>
          </p:cNvSpPr>
          <p:nvPr>
            <p:ph type="body" sz="quarter" idx="16"/>
          </p:nvPr>
        </p:nvSpPr>
        <p:spPr bwMode="gray">
          <a:xfrm>
            <a:off x="3355200" y="1512000"/>
            <a:ext cx="2664000" cy="360000"/>
          </a:xfrm>
          <a:solidFill>
            <a:schemeClr val="bg1">
              <a:lumMod val="65000"/>
            </a:schemeClr>
          </a:solidFill>
        </p:spPr>
        <p:txBody>
          <a:bodyPr lIns="252000" rIns="144000" anchor="ctr"/>
          <a:lstStyle>
            <a:lvl1pPr marL="0" indent="0">
              <a:buNone/>
              <a:defRPr sz="2000" b="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 bearbeiten</a:t>
            </a:r>
          </a:p>
        </p:txBody>
      </p:sp>
      <p:sp>
        <p:nvSpPr>
          <p:cNvPr id="28" name="Content 2"/>
          <p:cNvSpPr>
            <a:spLocks noGrp="1"/>
          </p:cNvSpPr>
          <p:nvPr>
            <p:ph sz="quarter" idx="17"/>
          </p:nvPr>
        </p:nvSpPr>
        <p:spPr bwMode="gray">
          <a:xfrm>
            <a:off x="3355200" y="1872000"/>
            <a:ext cx="2664000" cy="3938400"/>
          </a:xfrm>
          <a:solidFill>
            <a:schemeClr val="bg1">
              <a:lumMod val="95000"/>
            </a:schemeClr>
          </a:solidFill>
        </p:spPr>
        <p:txBody>
          <a:bodyPr lIns="252000" tIns="252000" rIns="252000" bIns="252000"/>
          <a:lstStyle>
            <a:lvl1pPr>
              <a:defRPr sz="1600"/>
            </a:lvl1pPr>
            <a:lvl2pPr>
              <a:defRPr sz="1400"/>
            </a:lvl2pPr>
            <a:lvl3pPr>
              <a:defRPr sz="1200"/>
            </a:lvl3pPr>
            <a:lvl4pPr>
              <a:defRPr sz="1100"/>
            </a:lvl4pPr>
            <a:lvl5pPr>
              <a:defRPr sz="1100"/>
            </a:lvl5pPr>
            <a:lvl6pPr>
              <a:defRPr sz="1600"/>
            </a:lvl6pPr>
            <a:lvl7pPr>
              <a:defRPr sz="1600"/>
            </a:lvl7pPr>
            <a:lvl8pPr>
              <a:defRPr sz="1600"/>
            </a:lvl8pPr>
            <a:lvl9pPr>
              <a:defRPr sz="1600"/>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25" name="Text 3"/>
          <p:cNvSpPr>
            <a:spLocks noGrp="1"/>
          </p:cNvSpPr>
          <p:nvPr>
            <p:ph type="body" sz="quarter" idx="14"/>
          </p:nvPr>
        </p:nvSpPr>
        <p:spPr bwMode="gray">
          <a:xfrm>
            <a:off x="6170400" y="1512000"/>
            <a:ext cx="2664000" cy="360000"/>
          </a:xfrm>
          <a:solidFill>
            <a:schemeClr val="bg1">
              <a:lumMod val="65000"/>
            </a:schemeClr>
          </a:solidFill>
        </p:spPr>
        <p:txBody>
          <a:bodyPr lIns="252000" rIns="144000" anchor="ctr"/>
          <a:lstStyle>
            <a:lvl1pPr marL="0" indent="0">
              <a:buNone/>
              <a:defRPr sz="2000" b="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 bearbeiten</a:t>
            </a:r>
          </a:p>
        </p:txBody>
      </p:sp>
      <p:sp>
        <p:nvSpPr>
          <p:cNvPr id="26" name="Content 3"/>
          <p:cNvSpPr>
            <a:spLocks noGrp="1"/>
          </p:cNvSpPr>
          <p:nvPr>
            <p:ph sz="quarter" idx="15"/>
          </p:nvPr>
        </p:nvSpPr>
        <p:spPr bwMode="gray">
          <a:xfrm>
            <a:off x="6170400" y="1872000"/>
            <a:ext cx="2664000" cy="3938400"/>
          </a:xfrm>
          <a:solidFill>
            <a:schemeClr val="bg1">
              <a:lumMod val="95000"/>
            </a:schemeClr>
          </a:solidFill>
        </p:spPr>
        <p:txBody>
          <a:bodyPr lIns="252000" tIns="252000" rIns="252000" bIns="252000"/>
          <a:lstStyle>
            <a:lvl1pPr>
              <a:defRPr sz="1600"/>
            </a:lvl1pPr>
            <a:lvl2pPr>
              <a:defRPr sz="1400"/>
            </a:lvl2pPr>
            <a:lvl3pPr>
              <a:defRPr sz="1200"/>
            </a:lvl3pPr>
            <a:lvl4pPr>
              <a:defRPr sz="1100"/>
            </a:lvl4pPr>
            <a:lvl5pPr>
              <a:defRPr sz="1100"/>
            </a:lvl5pPr>
            <a:lvl6pPr>
              <a:defRPr sz="1600"/>
            </a:lvl6pPr>
            <a:lvl7pPr>
              <a:defRPr sz="1600"/>
            </a:lvl7pPr>
            <a:lvl8pPr>
              <a:defRPr sz="1600"/>
            </a:lvl8pPr>
            <a:lvl9pPr>
              <a:defRPr sz="1600"/>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Text 4"/>
          <p:cNvSpPr>
            <a:spLocks noGrp="1"/>
          </p:cNvSpPr>
          <p:nvPr>
            <p:ph type="body" sz="quarter" idx="3"/>
          </p:nvPr>
        </p:nvSpPr>
        <p:spPr bwMode="gray">
          <a:xfrm>
            <a:off x="8985600" y="1512000"/>
            <a:ext cx="2664000" cy="360000"/>
          </a:xfrm>
          <a:solidFill>
            <a:schemeClr val="bg1">
              <a:lumMod val="65000"/>
            </a:schemeClr>
          </a:solidFill>
        </p:spPr>
        <p:txBody>
          <a:bodyPr lIns="252000" rIns="144000" anchor="ctr"/>
          <a:lstStyle>
            <a:lvl1pPr marL="0" indent="0">
              <a:buNone/>
              <a:defRPr sz="2000" b="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 bearbeiten</a:t>
            </a:r>
          </a:p>
        </p:txBody>
      </p:sp>
      <p:sp>
        <p:nvSpPr>
          <p:cNvPr id="6" name="Content 4"/>
          <p:cNvSpPr>
            <a:spLocks noGrp="1"/>
          </p:cNvSpPr>
          <p:nvPr>
            <p:ph sz="quarter" idx="4"/>
          </p:nvPr>
        </p:nvSpPr>
        <p:spPr bwMode="gray">
          <a:xfrm>
            <a:off x="8985600" y="1872000"/>
            <a:ext cx="2664000" cy="3938400"/>
          </a:xfrm>
          <a:solidFill>
            <a:schemeClr val="bg1">
              <a:lumMod val="95000"/>
            </a:schemeClr>
          </a:solidFill>
        </p:spPr>
        <p:txBody>
          <a:bodyPr lIns="252000" tIns="252000" rIns="252000" bIns="252000"/>
          <a:lstStyle>
            <a:lvl1pPr>
              <a:defRPr sz="1600"/>
            </a:lvl1pPr>
            <a:lvl2pPr>
              <a:defRPr sz="1400"/>
            </a:lvl2pPr>
            <a:lvl3pPr>
              <a:defRPr sz="1200"/>
            </a:lvl3pPr>
            <a:lvl4pPr>
              <a:defRPr sz="1100"/>
            </a:lvl4pPr>
            <a:lvl5pPr>
              <a:defRPr sz="1100"/>
            </a:lvl5pPr>
            <a:lvl6pPr>
              <a:defRPr sz="1600"/>
            </a:lvl6pPr>
            <a:lvl7pPr>
              <a:defRPr sz="1600"/>
            </a:lvl7pPr>
            <a:lvl8pPr>
              <a:defRPr sz="1600"/>
            </a:lvl8pPr>
            <a:lvl9pPr>
              <a:defRPr sz="1600"/>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7" name="Date"/>
          <p:cNvSpPr>
            <a:spLocks noGrp="1"/>
          </p:cNvSpPr>
          <p:nvPr>
            <p:ph type="dt" sz="half" idx="10"/>
          </p:nvPr>
        </p:nvSpPr>
        <p:spPr/>
        <p:txBody>
          <a:bodyPr/>
          <a:lstStyle/>
          <a:p>
            <a:fld id="{27FC3DAB-407D-4279-8EB6-232635B61438}" type="datetimeFigureOut">
              <a:rPr lang="en-US" smtClean="0"/>
              <a:t>7/13/2017</a:t>
            </a:fld>
            <a:endParaRPr lang="en-US" dirty="0"/>
          </a:p>
        </p:txBody>
      </p:sp>
      <p:sp>
        <p:nvSpPr>
          <p:cNvPr id="8" name="Footer"/>
          <p:cNvSpPr>
            <a:spLocks noGrp="1"/>
          </p:cNvSpPr>
          <p:nvPr>
            <p:ph type="ftr" sz="quarter" idx="11"/>
          </p:nvPr>
        </p:nvSpPr>
        <p:spPr/>
        <p:txBody>
          <a:bodyPr/>
          <a:lstStyle/>
          <a:p>
            <a:endParaRPr lang="en-US" dirty="0"/>
          </a:p>
        </p:txBody>
      </p:sp>
      <p:sp>
        <p:nvSpPr>
          <p:cNvPr id="9" name="Slide Number"/>
          <p:cNvSpPr>
            <a:spLocks noGrp="1"/>
          </p:cNvSpPr>
          <p:nvPr>
            <p:ph type="sldNum" sz="quarter" idx="12"/>
          </p:nvPr>
        </p:nvSpPr>
        <p:spPr>
          <a:xfrm>
            <a:off x="540000" y="6084000"/>
            <a:ext cx="900000" cy="360000"/>
          </a:xfrm>
        </p:spPr>
        <p:txBody>
          <a:bodyPr/>
          <a:lstStyle/>
          <a:p>
            <a:fld id="{02CEFE82-39F2-4F47-8A0C-D5AB3496FA5C}" type="slidenum">
              <a:rPr lang="en-US" smtClean="0"/>
              <a:t>‹Nr.›</a:t>
            </a:fld>
            <a:endParaRPr lang="en-US" dirty="0"/>
          </a:p>
        </p:txBody>
      </p:sp>
    </p:spTree>
    <p:extLst>
      <p:ext uri="{BB962C8B-B14F-4D97-AF65-F5344CB8AC3E}">
        <p14:creationId xmlns:p14="http://schemas.microsoft.com/office/powerpoint/2010/main" val="701807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gray">
      <p:bgRef idx="1001">
        <a:schemeClr val="bg1"/>
      </p:bgRef>
    </p:bg>
    <p:spTree>
      <p:nvGrpSpPr>
        <p:cNvPr id="1" name=""/>
        <p:cNvGrpSpPr/>
        <p:nvPr/>
      </p:nvGrpSpPr>
      <p:grpSpPr>
        <a:xfrm>
          <a:off x="0" y="0"/>
          <a:ext cx="0" cy="0"/>
          <a:chOff x="0" y="0"/>
          <a:chExt cx="0" cy="0"/>
        </a:xfrm>
      </p:grpSpPr>
      <p:sp>
        <p:nvSpPr>
          <p:cNvPr id="2" name="Title"/>
          <p:cNvSpPr>
            <a:spLocks noGrp="1"/>
          </p:cNvSpPr>
          <p:nvPr>
            <p:ph type="title"/>
          </p:nvPr>
        </p:nvSpPr>
        <p:spPr>
          <a:xfrm>
            <a:off x="540000" y="432000"/>
            <a:ext cx="11109600" cy="1080000"/>
          </a:xfrm>
          <a:prstGeom prst="rect">
            <a:avLst/>
          </a:prstGeom>
        </p:spPr>
        <p:txBody>
          <a:bodyPr vert="horz" lIns="0" tIns="0" rIns="0" bIns="0" rtlCol="0" anchor="t">
            <a:noAutofit/>
          </a:bodyPr>
          <a:lstStyle/>
          <a:p>
            <a:r>
              <a:rPr lang="de-DE"/>
              <a:t>Titelmasterformat durch Klicken bearbeiten</a:t>
            </a:r>
            <a:endParaRPr lang="en-US" dirty="0"/>
          </a:p>
        </p:txBody>
      </p:sp>
      <p:sp>
        <p:nvSpPr>
          <p:cNvPr id="3" name="Content"/>
          <p:cNvSpPr>
            <a:spLocks noGrp="1"/>
          </p:cNvSpPr>
          <p:nvPr>
            <p:ph type="body" idx="1"/>
          </p:nvPr>
        </p:nvSpPr>
        <p:spPr>
          <a:xfrm>
            <a:off x="540000" y="1512000"/>
            <a:ext cx="11109600" cy="4298400"/>
          </a:xfrm>
          <a:prstGeom prst="rect">
            <a:avLst/>
          </a:prstGeom>
        </p:spPr>
        <p:txBody>
          <a:bodyPr vert="horz" lIns="0" tIns="0" rIns="0" bIns="0" rtlCol="0">
            <a:noAutofit/>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cNvSpPr>
            <a:spLocks noGrp="1"/>
          </p:cNvSpPr>
          <p:nvPr>
            <p:ph type="dt" sz="half" idx="2"/>
          </p:nvPr>
        </p:nvSpPr>
        <p:spPr>
          <a:xfrm>
            <a:off x="10209600" y="6084000"/>
            <a:ext cx="1440000" cy="360000"/>
          </a:xfrm>
          <a:prstGeom prst="rect">
            <a:avLst/>
          </a:prstGeom>
        </p:spPr>
        <p:txBody>
          <a:bodyPr vert="horz" lIns="0" tIns="0" rIns="0" bIns="0" rtlCol="0" anchor="b"/>
          <a:lstStyle>
            <a:lvl1pPr algn="r">
              <a:defRPr sz="1200">
                <a:solidFill>
                  <a:schemeClr val="bg1">
                    <a:lumMod val="50000"/>
                  </a:schemeClr>
                </a:solidFill>
              </a:defRPr>
            </a:lvl1pPr>
          </a:lstStyle>
          <a:p>
            <a:fld id="{27FC3DAB-407D-4279-8EB6-232635B61438}" type="datetimeFigureOut">
              <a:rPr lang="en-US" smtClean="0"/>
              <a:pPr/>
              <a:t>7/13/2017</a:t>
            </a:fld>
            <a:endParaRPr lang="en-US" dirty="0"/>
          </a:p>
        </p:txBody>
      </p:sp>
      <p:sp>
        <p:nvSpPr>
          <p:cNvPr id="5" name="Footer"/>
          <p:cNvSpPr>
            <a:spLocks noGrp="1"/>
          </p:cNvSpPr>
          <p:nvPr>
            <p:ph type="ftr" sz="quarter" idx="3"/>
          </p:nvPr>
        </p:nvSpPr>
        <p:spPr>
          <a:xfrm>
            <a:off x="3934800" y="6084000"/>
            <a:ext cx="4320000" cy="360000"/>
          </a:xfrm>
          <a:prstGeom prst="rect">
            <a:avLst/>
          </a:prstGeom>
        </p:spPr>
        <p:txBody>
          <a:bodyPr vert="horz" lIns="0" tIns="0" rIns="0" bIns="0" rtlCol="0" anchor="b"/>
          <a:lstStyle>
            <a:lvl1pPr algn="ctr">
              <a:defRPr sz="1200">
                <a:solidFill>
                  <a:schemeClr val="bg1">
                    <a:lumMod val="50000"/>
                  </a:schemeClr>
                </a:solidFill>
              </a:defRPr>
            </a:lvl1pPr>
          </a:lstStyle>
          <a:p>
            <a:endParaRPr lang="en-US" dirty="0"/>
          </a:p>
        </p:txBody>
      </p:sp>
      <p:sp>
        <p:nvSpPr>
          <p:cNvPr id="6" name="Slide Number"/>
          <p:cNvSpPr>
            <a:spLocks noGrp="1"/>
          </p:cNvSpPr>
          <p:nvPr>
            <p:ph type="sldNum" sz="quarter" idx="4"/>
          </p:nvPr>
        </p:nvSpPr>
        <p:spPr>
          <a:xfrm>
            <a:off x="540000" y="6084000"/>
            <a:ext cx="900000" cy="360000"/>
          </a:xfrm>
          <a:prstGeom prst="rect">
            <a:avLst/>
          </a:prstGeom>
        </p:spPr>
        <p:txBody>
          <a:bodyPr vert="horz" lIns="0" tIns="0" rIns="0" bIns="0" rtlCol="0" anchor="b"/>
          <a:lstStyle>
            <a:lvl1pPr algn="l">
              <a:defRPr sz="1200">
                <a:solidFill>
                  <a:schemeClr val="bg1">
                    <a:lumMod val="50000"/>
                  </a:schemeClr>
                </a:solidFill>
              </a:defRPr>
            </a:lvl1pPr>
          </a:lstStyle>
          <a:p>
            <a:fld id="{02CEFE82-39F2-4F47-8A0C-D5AB3496FA5C}" type="slidenum">
              <a:rPr lang="en-US" smtClean="0"/>
              <a:pPr/>
              <a:t>‹Nr.›</a:t>
            </a:fld>
            <a:endParaRPr lang="en-US" dirty="0"/>
          </a:p>
        </p:txBody>
      </p:sp>
    </p:spTree>
    <p:extLst>
      <p:ext uri="{BB962C8B-B14F-4D97-AF65-F5344CB8AC3E}">
        <p14:creationId xmlns:p14="http://schemas.microsoft.com/office/powerpoint/2010/main" val="2615922609"/>
      </p:ext>
    </p:extLst>
  </p:cSld>
  <p:clrMap bg1="lt1" tx1="dk1" bg2="lt2" tx2="dk2" accent1="accent1" accent2="accent2" accent3="accent3" accent4="accent4" accent5="accent5" accent6="accent6" hlink="hlink" folHlink="folHlink"/>
  <p:sldLayoutIdLst>
    <p:sldLayoutId id="2147483649" r:id="rId1"/>
    <p:sldLayoutId id="2147483654" r:id="rId2"/>
    <p:sldLayoutId id="2147483655" r:id="rId3"/>
    <p:sldLayoutId id="2147483702" r:id="rId4"/>
    <p:sldLayoutId id="2147483729" r:id="rId5"/>
    <p:sldLayoutId id="2147483650" r:id="rId6"/>
    <p:sldLayoutId id="2147483653" r:id="rId7"/>
    <p:sldLayoutId id="2147483710" r:id="rId8"/>
    <p:sldLayoutId id="2147483711" r:id="rId9"/>
    <p:sldLayoutId id="2147483713" r:id="rId10"/>
    <p:sldLayoutId id="2147483671" r:id="rId11"/>
    <p:sldLayoutId id="2147483672" r:id="rId12"/>
    <p:sldLayoutId id="2147483663" r:id="rId13"/>
    <p:sldLayoutId id="2147483656" r:id="rId14"/>
    <p:sldLayoutId id="2147483668" r:id="rId15"/>
    <p:sldLayoutId id="2147483721" r:id="rId16"/>
    <p:sldLayoutId id="2147483734" r:id="rId17"/>
    <p:sldLayoutId id="2147483722" r:id="rId18"/>
    <p:sldLayoutId id="2147483705" r:id="rId19"/>
    <p:sldLayoutId id="2147483682" r:id="rId20"/>
    <p:sldLayoutId id="2147483683" r:id="rId21"/>
    <p:sldLayoutId id="2147483691" r:id="rId22"/>
    <p:sldLayoutId id="2147483731" r:id="rId23"/>
    <p:sldLayoutId id="2147483708" r:id="rId24"/>
    <p:sldLayoutId id="2147483675" r:id="rId25"/>
    <p:sldLayoutId id="2147483733" r:id="rId2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70000" indent="-270000" algn="l" defTabSz="914400" rtl="0" eaLnBrk="1" latinLnBrk="0" hangingPunct="1">
        <a:lnSpc>
          <a:spcPct val="90000"/>
        </a:lnSpc>
        <a:spcBef>
          <a:spcPts val="0"/>
        </a:spcBef>
        <a:spcAft>
          <a:spcPts val="1000"/>
        </a:spcAft>
        <a:buFont typeface="Wingdings" panose="05000000000000000000" pitchFamily="2" charset="2"/>
        <a:buChar char="§"/>
        <a:defRPr sz="2200" kern="1200">
          <a:solidFill>
            <a:schemeClr val="tx1"/>
          </a:solidFill>
          <a:latin typeface="+mn-lt"/>
          <a:ea typeface="+mn-ea"/>
          <a:cs typeface="+mn-cs"/>
        </a:defRPr>
      </a:lvl1pPr>
      <a:lvl2pPr marL="720000" indent="-270000" algn="l" defTabSz="914400" rtl="0" eaLnBrk="1" latinLnBrk="0" hangingPunct="1">
        <a:lnSpc>
          <a:spcPct val="90000"/>
        </a:lnSpc>
        <a:spcBef>
          <a:spcPts val="0"/>
        </a:spcBef>
        <a:spcAft>
          <a:spcPts val="1000"/>
        </a:spcAft>
        <a:buFont typeface="Calibri Light" panose="020F0302020204030204" pitchFamily="34" charset="0"/>
        <a:buChar char="–"/>
        <a:defRPr sz="2000" kern="1200">
          <a:solidFill>
            <a:schemeClr val="tx1"/>
          </a:solidFill>
          <a:latin typeface="+mn-lt"/>
          <a:ea typeface="+mn-ea"/>
          <a:cs typeface="+mn-cs"/>
        </a:defRPr>
      </a:lvl2pPr>
      <a:lvl3pPr marL="1080000" indent="-270000" algn="l" defTabSz="914400" rtl="0" eaLnBrk="1" latinLnBrk="0" hangingPunct="1">
        <a:lnSpc>
          <a:spcPct val="90000"/>
        </a:lnSpc>
        <a:spcBef>
          <a:spcPts val="0"/>
        </a:spcBef>
        <a:spcAft>
          <a:spcPts val="1000"/>
        </a:spcAft>
        <a:buFont typeface="Calibri Light" panose="020F0302020204030204" pitchFamily="34" charset="0"/>
        <a:buChar char="–"/>
        <a:defRPr sz="1800" kern="1200">
          <a:solidFill>
            <a:schemeClr val="tx1"/>
          </a:solidFill>
          <a:latin typeface="+mn-lt"/>
          <a:ea typeface="+mn-ea"/>
          <a:cs typeface="+mn-cs"/>
        </a:defRPr>
      </a:lvl3pPr>
      <a:lvl4pPr marL="144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4pPr>
      <a:lvl5pPr marL="180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2.png"/><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9.xml"/><Relationship Id="rId5" Type="http://schemas.openxmlformats.org/officeDocument/2006/relationships/image" Target="../media/image13.jpeg"/><Relationship Id="rId4" Type="http://schemas.openxmlformats.org/officeDocument/2006/relationships/image" Target="../media/image12.jpe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jp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5.png"/><Relationship Id="rId1" Type="http://schemas.openxmlformats.org/officeDocument/2006/relationships/slideLayout" Target="../slideLayouts/slideLayout20.xml"/><Relationship Id="rId4" Type="http://schemas.openxmlformats.org/officeDocument/2006/relationships/image" Target="../media/image16.jpeg"/></Relationships>
</file>

<file path=ppt/slides/_rels/slide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chart" Target="../charts/chart1.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g"/><Relationship Id="rId1" Type="http://schemas.openxmlformats.org/officeDocument/2006/relationships/slideLayout" Target="../slideLayouts/slideLayout21.xml"/><Relationship Id="rId5" Type="http://schemas.openxmlformats.org/officeDocument/2006/relationships/image" Target="../media/image21.jpeg"/><Relationship Id="rId4" Type="http://schemas.openxmlformats.org/officeDocument/2006/relationships/image" Target="../media/image2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2.jp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7.jpeg"/><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4.jp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6.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8.jpeg"/><Relationship Id="rId1" Type="http://schemas.openxmlformats.org/officeDocument/2006/relationships/slideLayout" Target="../slideLayouts/slideLayout19.xml"/></Relationships>
</file>

<file path=ppt/slides/_rels/slide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9.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1.png"/><Relationship Id="rId1" Type="http://schemas.openxmlformats.org/officeDocument/2006/relationships/slideLayout" Target="../slideLayouts/slideLayout2.xml"/><Relationship Id="rId5" Type="http://schemas.microsoft.com/office/2007/relationships/hdphoto" Target="../media/hdphoto3.wdp"/><Relationship Id="rId4" Type="http://schemas.openxmlformats.org/officeDocument/2006/relationships/image" Target="../media/image32.png"/></Relationships>
</file>

<file path=ppt/slides/_rels/slide4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3.jpe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36.jpeg"/></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7.jp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g"/><Relationship Id="rId1" Type="http://schemas.openxmlformats.org/officeDocument/2006/relationships/slideLayout" Target="../slideLayouts/slideLayout2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39.png"/><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0.jpeg"/><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image" Target="../media/image41.jpeg"/><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chart" Target="../charts/chart3.xml"/><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2.jpeg"/><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15.xml"/></Relationships>
</file>

<file path=ppt/slides/_rels/slide66.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15.xml"/></Relationships>
</file>

<file path=ppt/slides/_rels/slide6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5.jpeg"/><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6.jpeg"/><Relationship Id="rId1" Type="http://schemas.openxmlformats.org/officeDocument/2006/relationships/slideLayout" Target="../slideLayouts/slideLayout20.xml"/><Relationship Id="rId5" Type="http://schemas.microsoft.com/office/2007/relationships/hdphoto" Target="../media/hdphoto5.wdp"/><Relationship Id="rId4" Type="http://schemas.openxmlformats.org/officeDocument/2006/relationships/image" Target="../media/image48.png"/></Relationships>
</file>

<file path=ppt/slides/_rels/slide69.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24.xml"/></Relationships>
</file>

<file path=ppt/slides/_rels/slide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6.xml"/></Relationships>
</file>

<file path=ppt/slides/_rels/slide70.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12.xml"/></Relationships>
</file>

<file path=ppt/slides/_rels/slide72.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12.xml"/></Relationships>
</file>

<file path=ppt/slides/_rels/slide7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52.png"/><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0.xml"/></Relationships>
</file>

<file path=ppt/slides/_rels/slide76.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53.jpeg"/><Relationship Id="rId1" Type="http://schemas.openxmlformats.org/officeDocument/2006/relationships/slideLayout" Target="../slideLayouts/slideLayout6.xml"/><Relationship Id="rId6" Type="http://schemas.openxmlformats.org/officeDocument/2006/relationships/image" Target="../media/image57.jpeg"/><Relationship Id="rId5" Type="http://schemas.openxmlformats.org/officeDocument/2006/relationships/image" Target="../media/image56.jpeg"/><Relationship Id="rId4" Type="http://schemas.openxmlformats.org/officeDocument/2006/relationships/image" Target="../media/image55.png"/></Relationships>
</file>

<file path=ppt/slides/_rels/slide77.xml.rels><?xml version="1.0" encoding="UTF-8" standalone="yes"?>
<Relationships xmlns="http://schemas.openxmlformats.org/package/2006/relationships"><Relationship Id="rId3" Type="http://schemas.openxmlformats.org/officeDocument/2006/relationships/image" Target="../media/image59.jpeg"/><Relationship Id="rId7" Type="http://schemas.openxmlformats.org/officeDocument/2006/relationships/image" Target="../media/image2.png"/><Relationship Id="rId2" Type="http://schemas.openxmlformats.org/officeDocument/2006/relationships/image" Target="../media/image58.jpeg"/><Relationship Id="rId1" Type="http://schemas.openxmlformats.org/officeDocument/2006/relationships/slideLayout" Target="../slideLayouts/slideLayout6.xml"/><Relationship Id="rId6" Type="http://schemas.openxmlformats.org/officeDocument/2006/relationships/image" Target="../media/image62.jpeg"/><Relationship Id="rId5" Type="http://schemas.openxmlformats.org/officeDocument/2006/relationships/image" Target="../media/image61.jpeg"/><Relationship Id="rId4" Type="http://schemas.openxmlformats.org/officeDocument/2006/relationships/image" Target="../media/image60.jpeg"/></Relationships>
</file>

<file path=ppt/slides/_rels/slide7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3.jpg"/><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6.xml"/></Relationships>
</file>

<file path=ppt/slides/_rels/slide80.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12.xml"/></Relationships>
</file>

<file path=ppt/slides/_rels/slide8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8.jpg"/><Relationship Id="rId1" Type="http://schemas.openxmlformats.org/officeDocument/2006/relationships/slideLayout" Target="../slideLayouts/slideLayout11.xml"/></Relationships>
</file>

<file path=ppt/slides/_rels/slide82.xml.rels><?xml version="1.0" encoding="UTF-8" standalone="yes"?>
<Relationships xmlns="http://schemas.openxmlformats.org/package/2006/relationships"><Relationship Id="rId2" Type="http://schemas.openxmlformats.org/officeDocument/2006/relationships/image" Target="../media/image65.jpg"/><Relationship Id="rId1" Type="http://schemas.openxmlformats.org/officeDocument/2006/relationships/slideLayout" Target="../slideLayouts/slideLayout11.xml"/></Relationships>
</file>

<file path=ppt/slides/_rels/slide8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1.xml"/></Relationships>
</file>

<file path=ppt/slides/_rels/slide84.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11.xml"/></Relationships>
</file>

<file path=ppt/slides/_rels/slide8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8.jpg"/><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2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4.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0.png"/><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3.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fik 6"/>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gray">
          <a:xfrm>
            <a:off x="0" y="0"/>
            <a:ext cx="12186444" cy="5810250"/>
          </a:xfrm>
          <a:prstGeom prst="rect">
            <a:avLst/>
          </a:prstGeom>
        </p:spPr>
      </p:pic>
      <p:sp>
        <p:nvSpPr>
          <p:cNvPr id="58" name="Rectangle"/>
          <p:cNvSpPr/>
          <p:nvPr/>
        </p:nvSpPr>
        <p:spPr bwMode="gray">
          <a:xfrm>
            <a:off x="0" y="0"/>
            <a:ext cx="12192000" cy="5813999"/>
          </a:xfrm>
          <a:prstGeom prst="rect">
            <a:avLst/>
          </a:prstGeom>
          <a:solidFill>
            <a:schemeClr val="tx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tle"/>
          <p:cNvSpPr>
            <a:spLocks noGrp="1"/>
          </p:cNvSpPr>
          <p:nvPr>
            <p:ph type="ctrTitle"/>
          </p:nvPr>
        </p:nvSpPr>
        <p:spPr bwMode="gray"/>
        <p:txBody>
          <a:bodyPr/>
          <a:lstStyle/>
          <a:p>
            <a:r>
              <a:rPr lang="en-US" dirty="0" smtClean="0"/>
              <a:t>E-BUSINESS / E-COMMERCE</a:t>
            </a:r>
            <a:endParaRPr lang="en-US" dirty="0"/>
          </a:p>
        </p:txBody>
      </p:sp>
      <p:sp>
        <p:nvSpPr>
          <p:cNvPr id="2" name="Untertitel 1"/>
          <p:cNvSpPr>
            <a:spLocks noGrp="1"/>
          </p:cNvSpPr>
          <p:nvPr>
            <p:ph type="subTitle" idx="1"/>
          </p:nvPr>
        </p:nvSpPr>
        <p:spPr bwMode="gray"/>
        <p:txBody>
          <a:bodyPr/>
          <a:lstStyle/>
          <a:p>
            <a:r>
              <a:rPr lang="en-US" dirty="0" smtClean="0"/>
              <a:t>POWERPOINT TEMPLATE</a:t>
            </a:r>
          </a:p>
          <a:p>
            <a:endParaRPr lang="en-US" dirty="0"/>
          </a:p>
        </p:txBody>
      </p:sp>
      <p:pic>
        <p:nvPicPr>
          <p:cNvPr id="8" name="Logo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gray">
          <a:xfrm>
            <a:off x="9036548" y="6120307"/>
            <a:ext cx="2700000" cy="4923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7977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p:cNvSpPr>
            <a:spLocks noGrp="1"/>
          </p:cNvSpPr>
          <p:nvPr>
            <p:ph type="title"/>
          </p:nvPr>
        </p:nvSpPr>
        <p:spPr bwMode="gray"/>
        <p:txBody>
          <a:bodyPr/>
          <a:lstStyle/>
          <a:p>
            <a:r>
              <a:rPr lang="en-US" dirty="0" smtClean="0"/>
              <a:t>BASICS</a:t>
            </a:r>
            <a:endParaRPr lang="en-US" dirty="0"/>
          </a:p>
        </p:txBody>
      </p:sp>
      <p:sp>
        <p:nvSpPr>
          <p:cNvPr id="2" name="Textplatzhalter 1"/>
          <p:cNvSpPr>
            <a:spLocks noGrp="1"/>
          </p:cNvSpPr>
          <p:nvPr>
            <p:ph type="body" sz="quarter" idx="13"/>
          </p:nvPr>
        </p:nvSpPr>
        <p:spPr/>
        <p:txBody>
          <a:bodyPr/>
          <a:lstStyle/>
          <a:p>
            <a:r>
              <a:rPr lang="en-US" dirty="0" smtClean="0"/>
              <a:t>Sources of E-Business</a:t>
            </a:r>
            <a:endParaRPr lang="en-US" dirty="0"/>
          </a:p>
        </p:txBody>
      </p:sp>
      <p:grpSp>
        <p:nvGrpSpPr>
          <p:cNvPr id="42" name="Gruppieren 41"/>
          <p:cNvGrpSpPr/>
          <p:nvPr/>
        </p:nvGrpSpPr>
        <p:grpSpPr>
          <a:xfrm>
            <a:off x="3289375" y="1537878"/>
            <a:ext cx="5345878" cy="4277136"/>
            <a:chOff x="3289375" y="1537878"/>
            <a:chExt cx="5345878" cy="4277136"/>
          </a:xfrm>
        </p:grpSpPr>
        <p:sp>
          <p:nvSpPr>
            <p:cNvPr id="56" name="Freihandform 55"/>
            <p:cNvSpPr/>
            <p:nvPr/>
          </p:nvSpPr>
          <p:spPr bwMode="gray">
            <a:xfrm rot="18161503" flipV="1">
              <a:off x="5576330" y="3117010"/>
              <a:ext cx="698953" cy="343303"/>
            </a:xfrm>
            <a:custGeom>
              <a:avLst/>
              <a:gdLst>
                <a:gd name="connsiteX0" fmla="*/ 0 w 748372"/>
                <a:gd name="connsiteY0" fmla="*/ 326231 h 343303"/>
                <a:gd name="connsiteX1" fmla="*/ 169069 w 748372"/>
                <a:gd name="connsiteY1" fmla="*/ 314325 h 343303"/>
                <a:gd name="connsiteX2" fmla="*/ 676275 w 748372"/>
                <a:gd name="connsiteY2" fmla="*/ 57150 h 343303"/>
                <a:gd name="connsiteX3" fmla="*/ 733425 w 748372"/>
                <a:gd name="connsiteY3" fmla="*/ 0 h 343303"/>
              </a:gdLst>
              <a:ahLst/>
              <a:cxnLst>
                <a:cxn ang="0">
                  <a:pos x="connsiteX0" y="connsiteY0"/>
                </a:cxn>
                <a:cxn ang="0">
                  <a:pos x="connsiteX1" y="connsiteY1"/>
                </a:cxn>
                <a:cxn ang="0">
                  <a:pos x="connsiteX2" y="connsiteY2"/>
                </a:cxn>
                <a:cxn ang="0">
                  <a:pos x="connsiteX3" y="connsiteY3"/>
                </a:cxn>
              </a:cxnLst>
              <a:rect l="l" t="t" r="r" b="b"/>
              <a:pathLst>
                <a:path w="748372" h="343303">
                  <a:moveTo>
                    <a:pt x="0" y="326231"/>
                  </a:moveTo>
                  <a:cubicBezTo>
                    <a:pt x="28178" y="342701"/>
                    <a:pt x="56357" y="359172"/>
                    <a:pt x="169069" y="314325"/>
                  </a:cubicBezTo>
                  <a:cubicBezTo>
                    <a:pt x="281782" y="269478"/>
                    <a:pt x="582216" y="109537"/>
                    <a:pt x="676275" y="57150"/>
                  </a:cubicBezTo>
                  <a:cubicBezTo>
                    <a:pt x="770334" y="4762"/>
                    <a:pt x="751879" y="2381"/>
                    <a:pt x="733425" y="0"/>
                  </a:cubicBezTo>
                </a:path>
              </a:pathLst>
            </a:custGeom>
            <a:no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Richtungspfeil 56"/>
            <p:cNvSpPr/>
            <p:nvPr/>
          </p:nvSpPr>
          <p:spPr bwMode="gray">
            <a:xfrm rot="19778613">
              <a:off x="3588020" y="3440476"/>
              <a:ext cx="2460051" cy="1071636"/>
            </a:xfrm>
            <a:prstGeom prst="homePlat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36000" rIns="36000" bIns="36000" rtlCol="0" anchor="ctr"/>
            <a:lstStyle/>
            <a:p>
              <a:pPr algn="ctr">
                <a:lnSpc>
                  <a:spcPct val="90000"/>
                </a:lnSpc>
              </a:pPr>
              <a:endParaRPr lang="en-US" sz="1400" dirty="0">
                <a:latin typeface="+mj-lt"/>
              </a:endParaRPr>
            </a:p>
          </p:txBody>
        </p:sp>
        <p:sp>
          <p:nvSpPr>
            <p:cNvPr id="58" name="Abgerundetes Rechteck 57"/>
            <p:cNvSpPr/>
            <p:nvPr/>
          </p:nvSpPr>
          <p:spPr bwMode="gray">
            <a:xfrm>
              <a:off x="3289375" y="1537878"/>
              <a:ext cx="5345878" cy="756747"/>
            </a:xfrm>
            <a:prstGeom prst="roundRect">
              <a:avLst>
                <a:gd name="adj" fmla="val 0"/>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04000" tIns="36000" rIns="36000" bIns="36000" rtlCol="0" anchor="ctr"/>
            <a:lstStyle/>
            <a:p>
              <a:pPr algn="ctr">
                <a:lnSpc>
                  <a:spcPct val="90000"/>
                </a:lnSpc>
                <a:spcAft>
                  <a:spcPts val="1000"/>
                </a:spcAft>
              </a:pPr>
              <a:r>
                <a:rPr lang="en-US" sz="2800" dirty="0" smtClean="0">
                  <a:solidFill>
                    <a:prstClr val="white"/>
                  </a:solidFill>
                  <a:latin typeface="Bebas Neue" panose="020B0506020202020201" pitchFamily="34" charset="0"/>
                </a:rPr>
                <a:t>Sources of e-Business Activity</a:t>
              </a:r>
              <a:endParaRPr lang="en-US" sz="2800" dirty="0">
                <a:solidFill>
                  <a:prstClr val="white"/>
                </a:solidFill>
                <a:latin typeface="Bebas Neue" panose="020B0506020202020201" pitchFamily="34" charset="0"/>
              </a:endParaRPr>
            </a:p>
          </p:txBody>
        </p:sp>
        <p:grpSp>
          <p:nvGrpSpPr>
            <p:cNvPr id="59" name="Gruppieren 58"/>
            <p:cNvGrpSpPr/>
            <p:nvPr/>
          </p:nvGrpSpPr>
          <p:grpSpPr bwMode="gray">
            <a:xfrm>
              <a:off x="3485868" y="1686352"/>
              <a:ext cx="743238" cy="468772"/>
              <a:chOff x="2529414" y="2245696"/>
              <a:chExt cx="1232400" cy="777294"/>
            </a:xfrm>
          </p:grpSpPr>
          <p:sp>
            <p:nvSpPr>
              <p:cNvPr id="90" name="LINE ICON - person"/>
              <p:cNvSpPr>
                <a:spLocks noChangeAspect="1" noEditPoints="1"/>
              </p:cNvSpPr>
              <p:nvPr/>
            </p:nvSpPr>
            <p:spPr bwMode="gray">
              <a:xfrm>
                <a:off x="3062534" y="2245696"/>
                <a:ext cx="699280" cy="777294"/>
              </a:xfrm>
              <a:custGeom>
                <a:avLst/>
                <a:gdLst>
                  <a:gd name="T0" fmla="*/ 19 w 209"/>
                  <a:gd name="T1" fmla="*/ 232 h 232"/>
                  <a:gd name="T2" fmla="*/ 3 w 209"/>
                  <a:gd name="T3" fmla="*/ 193 h 232"/>
                  <a:gd name="T4" fmla="*/ 72 w 209"/>
                  <a:gd name="T5" fmla="*/ 158 h 232"/>
                  <a:gd name="T6" fmla="*/ 70 w 209"/>
                  <a:gd name="T7" fmla="*/ 126 h 232"/>
                  <a:gd name="T8" fmla="*/ 60 w 209"/>
                  <a:gd name="T9" fmla="*/ 109 h 232"/>
                  <a:gd name="T10" fmla="*/ 48 w 209"/>
                  <a:gd name="T11" fmla="*/ 74 h 232"/>
                  <a:gd name="T12" fmla="*/ 67 w 209"/>
                  <a:gd name="T13" fmla="*/ 26 h 232"/>
                  <a:gd name="T14" fmla="*/ 83 w 209"/>
                  <a:gd name="T15" fmla="*/ 12 h 232"/>
                  <a:gd name="T16" fmla="*/ 92 w 209"/>
                  <a:gd name="T17" fmla="*/ 0 h 232"/>
                  <a:gd name="T18" fmla="*/ 97 w 209"/>
                  <a:gd name="T19" fmla="*/ 3 h 232"/>
                  <a:gd name="T20" fmla="*/ 123 w 209"/>
                  <a:gd name="T21" fmla="*/ 14 h 232"/>
                  <a:gd name="T22" fmla="*/ 160 w 209"/>
                  <a:gd name="T23" fmla="*/ 74 h 232"/>
                  <a:gd name="T24" fmla="*/ 149 w 209"/>
                  <a:gd name="T25" fmla="*/ 108 h 232"/>
                  <a:gd name="T26" fmla="*/ 138 w 209"/>
                  <a:gd name="T27" fmla="*/ 127 h 232"/>
                  <a:gd name="T28" fmla="*/ 137 w 209"/>
                  <a:gd name="T29" fmla="*/ 158 h 232"/>
                  <a:gd name="T30" fmla="*/ 205 w 209"/>
                  <a:gd name="T31" fmla="*/ 193 h 232"/>
                  <a:gd name="T32" fmla="*/ 190 w 209"/>
                  <a:gd name="T33" fmla="*/ 232 h 232"/>
                  <a:gd name="T34" fmla="*/ 55 w 209"/>
                  <a:gd name="T35" fmla="*/ 76 h 232"/>
                  <a:gd name="T36" fmla="*/ 63 w 209"/>
                  <a:gd name="T37" fmla="*/ 101 h 232"/>
                  <a:gd name="T38" fmla="*/ 74 w 209"/>
                  <a:gd name="T39" fmla="*/ 118 h 232"/>
                  <a:gd name="T40" fmla="*/ 85 w 209"/>
                  <a:gd name="T41" fmla="*/ 132 h 232"/>
                  <a:gd name="T42" fmla="*/ 75 w 209"/>
                  <a:gd name="T43" fmla="*/ 165 h 232"/>
                  <a:gd name="T44" fmla="*/ 11 w 209"/>
                  <a:gd name="T45" fmla="*/ 195 h 232"/>
                  <a:gd name="T46" fmla="*/ 19 w 209"/>
                  <a:gd name="T47" fmla="*/ 224 h 232"/>
                  <a:gd name="T48" fmla="*/ 201 w 209"/>
                  <a:gd name="T49" fmla="*/ 213 h 232"/>
                  <a:gd name="T50" fmla="*/ 154 w 209"/>
                  <a:gd name="T51" fmla="*/ 172 h 232"/>
                  <a:gd name="T52" fmla="*/ 123 w 209"/>
                  <a:gd name="T53" fmla="*/ 135 h 232"/>
                  <a:gd name="T54" fmla="*/ 132 w 209"/>
                  <a:gd name="T55" fmla="*/ 123 h 232"/>
                  <a:gd name="T56" fmla="*/ 142 w 209"/>
                  <a:gd name="T57" fmla="*/ 104 h 232"/>
                  <a:gd name="T58" fmla="*/ 147 w 209"/>
                  <a:gd name="T59" fmla="*/ 99 h 232"/>
                  <a:gd name="T60" fmla="*/ 151 w 209"/>
                  <a:gd name="T61" fmla="*/ 76 h 232"/>
                  <a:gd name="T62" fmla="*/ 147 w 209"/>
                  <a:gd name="T63" fmla="*/ 72 h 232"/>
                  <a:gd name="T64" fmla="*/ 101 w 209"/>
                  <a:gd name="T65" fmla="*/ 14 h 232"/>
                  <a:gd name="T66" fmla="*/ 91 w 209"/>
                  <a:gd name="T67" fmla="*/ 13 h 232"/>
                  <a:gd name="T68" fmla="*/ 91 w 209"/>
                  <a:gd name="T69" fmla="*/ 18 h 232"/>
                  <a:gd name="T70" fmla="*/ 87 w 209"/>
                  <a:gd name="T71" fmla="*/ 20 h 232"/>
                  <a:gd name="T72" fmla="*/ 78 w 209"/>
                  <a:gd name="T73" fmla="*/ 23 h 232"/>
                  <a:gd name="T74" fmla="*/ 61 w 209"/>
                  <a:gd name="T75" fmla="*/ 72 h 232"/>
                  <a:gd name="T76" fmla="*/ 57 w 209"/>
                  <a:gd name="T77" fmla="*/ 76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09" h="232">
                    <a:moveTo>
                      <a:pt x="190" y="232"/>
                    </a:moveTo>
                    <a:cubicBezTo>
                      <a:pt x="19" y="232"/>
                      <a:pt x="19" y="232"/>
                      <a:pt x="19" y="232"/>
                    </a:cubicBezTo>
                    <a:cubicBezTo>
                      <a:pt x="8" y="232"/>
                      <a:pt x="0" y="223"/>
                      <a:pt x="0" y="213"/>
                    </a:cubicBezTo>
                    <a:cubicBezTo>
                      <a:pt x="0" y="212"/>
                      <a:pt x="0" y="205"/>
                      <a:pt x="3" y="193"/>
                    </a:cubicBezTo>
                    <a:cubicBezTo>
                      <a:pt x="7" y="178"/>
                      <a:pt x="38" y="167"/>
                      <a:pt x="68" y="159"/>
                    </a:cubicBezTo>
                    <a:cubicBezTo>
                      <a:pt x="72" y="158"/>
                      <a:pt x="72" y="158"/>
                      <a:pt x="72" y="158"/>
                    </a:cubicBezTo>
                    <a:cubicBezTo>
                      <a:pt x="75" y="157"/>
                      <a:pt x="78" y="149"/>
                      <a:pt x="78" y="137"/>
                    </a:cubicBezTo>
                    <a:cubicBezTo>
                      <a:pt x="75" y="134"/>
                      <a:pt x="72" y="131"/>
                      <a:pt x="70" y="126"/>
                    </a:cubicBezTo>
                    <a:cubicBezTo>
                      <a:pt x="69" y="125"/>
                      <a:pt x="68" y="124"/>
                      <a:pt x="67" y="123"/>
                    </a:cubicBezTo>
                    <a:cubicBezTo>
                      <a:pt x="65" y="118"/>
                      <a:pt x="62" y="114"/>
                      <a:pt x="60" y="109"/>
                    </a:cubicBezTo>
                    <a:cubicBezTo>
                      <a:pt x="57" y="108"/>
                      <a:pt x="55" y="106"/>
                      <a:pt x="53" y="103"/>
                    </a:cubicBezTo>
                    <a:cubicBezTo>
                      <a:pt x="48" y="94"/>
                      <a:pt x="46" y="80"/>
                      <a:pt x="48" y="74"/>
                    </a:cubicBezTo>
                    <a:cubicBezTo>
                      <a:pt x="49" y="71"/>
                      <a:pt x="50" y="70"/>
                      <a:pt x="53" y="69"/>
                    </a:cubicBezTo>
                    <a:cubicBezTo>
                      <a:pt x="53" y="48"/>
                      <a:pt x="60" y="34"/>
                      <a:pt x="67" y="26"/>
                    </a:cubicBezTo>
                    <a:cubicBezTo>
                      <a:pt x="67" y="25"/>
                      <a:pt x="67" y="24"/>
                      <a:pt x="68" y="24"/>
                    </a:cubicBezTo>
                    <a:cubicBezTo>
                      <a:pt x="70" y="17"/>
                      <a:pt x="76" y="13"/>
                      <a:pt x="83" y="12"/>
                    </a:cubicBezTo>
                    <a:cubicBezTo>
                      <a:pt x="83" y="11"/>
                      <a:pt x="84" y="10"/>
                      <a:pt x="84" y="8"/>
                    </a:cubicBezTo>
                    <a:cubicBezTo>
                      <a:pt x="85" y="5"/>
                      <a:pt x="89" y="0"/>
                      <a:pt x="92" y="0"/>
                    </a:cubicBezTo>
                    <a:cubicBezTo>
                      <a:pt x="93" y="0"/>
                      <a:pt x="94" y="0"/>
                      <a:pt x="95" y="0"/>
                    </a:cubicBezTo>
                    <a:cubicBezTo>
                      <a:pt x="96" y="1"/>
                      <a:pt x="97" y="2"/>
                      <a:pt x="97" y="3"/>
                    </a:cubicBezTo>
                    <a:cubicBezTo>
                      <a:pt x="97" y="4"/>
                      <a:pt x="100" y="5"/>
                      <a:pt x="103" y="7"/>
                    </a:cubicBezTo>
                    <a:cubicBezTo>
                      <a:pt x="113" y="9"/>
                      <a:pt x="119" y="12"/>
                      <a:pt x="123" y="14"/>
                    </a:cubicBezTo>
                    <a:cubicBezTo>
                      <a:pt x="144" y="22"/>
                      <a:pt x="155" y="42"/>
                      <a:pt x="155" y="69"/>
                    </a:cubicBezTo>
                    <a:cubicBezTo>
                      <a:pt x="158" y="70"/>
                      <a:pt x="159" y="72"/>
                      <a:pt x="160" y="74"/>
                    </a:cubicBezTo>
                    <a:cubicBezTo>
                      <a:pt x="162" y="80"/>
                      <a:pt x="159" y="94"/>
                      <a:pt x="154" y="103"/>
                    </a:cubicBezTo>
                    <a:cubicBezTo>
                      <a:pt x="153" y="105"/>
                      <a:pt x="151" y="107"/>
                      <a:pt x="149" y="108"/>
                    </a:cubicBezTo>
                    <a:cubicBezTo>
                      <a:pt x="146" y="114"/>
                      <a:pt x="144" y="119"/>
                      <a:pt x="141" y="123"/>
                    </a:cubicBezTo>
                    <a:cubicBezTo>
                      <a:pt x="140" y="124"/>
                      <a:pt x="139" y="125"/>
                      <a:pt x="138" y="127"/>
                    </a:cubicBezTo>
                    <a:cubicBezTo>
                      <a:pt x="136" y="131"/>
                      <a:pt x="133" y="134"/>
                      <a:pt x="131" y="137"/>
                    </a:cubicBezTo>
                    <a:cubicBezTo>
                      <a:pt x="131" y="147"/>
                      <a:pt x="133" y="156"/>
                      <a:pt x="137" y="158"/>
                    </a:cubicBezTo>
                    <a:cubicBezTo>
                      <a:pt x="142" y="160"/>
                      <a:pt x="149" y="162"/>
                      <a:pt x="156" y="164"/>
                    </a:cubicBezTo>
                    <a:cubicBezTo>
                      <a:pt x="178" y="171"/>
                      <a:pt x="201" y="178"/>
                      <a:pt x="205" y="193"/>
                    </a:cubicBezTo>
                    <a:cubicBezTo>
                      <a:pt x="208" y="205"/>
                      <a:pt x="209" y="208"/>
                      <a:pt x="209" y="213"/>
                    </a:cubicBezTo>
                    <a:cubicBezTo>
                      <a:pt x="209" y="223"/>
                      <a:pt x="200" y="232"/>
                      <a:pt x="190" y="232"/>
                    </a:cubicBezTo>
                    <a:close/>
                    <a:moveTo>
                      <a:pt x="57" y="76"/>
                    </a:moveTo>
                    <a:cubicBezTo>
                      <a:pt x="56" y="76"/>
                      <a:pt x="55" y="76"/>
                      <a:pt x="55" y="76"/>
                    </a:cubicBezTo>
                    <a:cubicBezTo>
                      <a:pt x="54" y="79"/>
                      <a:pt x="56" y="91"/>
                      <a:pt x="60" y="99"/>
                    </a:cubicBezTo>
                    <a:cubicBezTo>
                      <a:pt x="61" y="100"/>
                      <a:pt x="62" y="101"/>
                      <a:pt x="63" y="101"/>
                    </a:cubicBezTo>
                    <a:cubicBezTo>
                      <a:pt x="64" y="101"/>
                      <a:pt x="66" y="102"/>
                      <a:pt x="66" y="104"/>
                    </a:cubicBezTo>
                    <a:cubicBezTo>
                      <a:pt x="69" y="110"/>
                      <a:pt x="71" y="114"/>
                      <a:pt x="74" y="118"/>
                    </a:cubicBezTo>
                    <a:cubicBezTo>
                      <a:pt x="75" y="120"/>
                      <a:pt x="76" y="121"/>
                      <a:pt x="76" y="122"/>
                    </a:cubicBezTo>
                    <a:cubicBezTo>
                      <a:pt x="79" y="127"/>
                      <a:pt x="82" y="130"/>
                      <a:pt x="85" y="132"/>
                    </a:cubicBezTo>
                    <a:cubicBezTo>
                      <a:pt x="86" y="133"/>
                      <a:pt x="86" y="134"/>
                      <a:pt x="86" y="135"/>
                    </a:cubicBezTo>
                    <a:cubicBezTo>
                      <a:pt x="86" y="143"/>
                      <a:pt x="85" y="162"/>
                      <a:pt x="75" y="165"/>
                    </a:cubicBezTo>
                    <a:cubicBezTo>
                      <a:pt x="70" y="166"/>
                      <a:pt x="70" y="166"/>
                      <a:pt x="70" y="166"/>
                    </a:cubicBezTo>
                    <a:cubicBezTo>
                      <a:pt x="33" y="177"/>
                      <a:pt x="13" y="187"/>
                      <a:pt x="11" y="195"/>
                    </a:cubicBezTo>
                    <a:cubicBezTo>
                      <a:pt x="8" y="206"/>
                      <a:pt x="8" y="213"/>
                      <a:pt x="8" y="213"/>
                    </a:cubicBezTo>
                    <a:cubicBezTo>
                      <a:pt x="8" y="219"/>
                      <a:pt x="13" y="224"/>
                      <a:pt x="19" y="224"/>
                    </a:cubicBezTo>
                    <a:cubicBezTo>
                      <a:pt x="190" y="224"/>
                      <a:pt x="190" y="224"/>
                      <a:pt x="190" y="224"/>
                    </a:cubicBezTo>
                    <a:cubicBezTo>
                      <a:pt x="196" y="224"/>
                      <a:pt x="201" y="219"/>
                      <a:pt x="201" y="213"/>
                    </a:cubicBezTo>
                    <a:cubicBezTo>
                      <a:pt x="201" y="209"/>
                      <a:pt x="200" y="207"/>
                      <a:pt x="197" y="195"/>
                    </a:cubicBezTo>
                    <a:cubicBezTo>
                      <a:pt x="195" y="184"/>
                      <a:pt x="172" y="178"/>
                      <a:pt x="154" y="172"/>
                    </a:cubicBezTo>
                    <a:cubicBezTo>
                      <a:pt x="146" y="170"/>
                      <a:pt x="139" y="167"/>
                      <a:pt x="134" y="165"/>
                    </a:cubicBezTo>
                    <a:cubicBezTo>
                      <a:pt x="124" y="161"/>
                      <a:pt x="123" y="144"/>
                      <a:pt x="123" y="135"/>
                    </a:cubicBezTo>
                    <a:cubicBezTo>
                      <a:pt x="123" y="133"/>
                      <a:pt x="123" y="132"/>
                      <a:pt x="124" y="132"/>
                    </a:cubicBezTo>
                    <a:cubicBezTo>
                      <a:pt x="127" y="130"/>
                      <a:pt x="129" y="127"/>
                      <a:pt x="132" y="123"/>
                    </a:cubicBezTo>
                    <a:cubicBezTo>
                      <a:pt x="133" y="121"/>
                      <a:pt x="133" y="120"/>
                      <a:pt x="134" y="118"/>
                    </a:cubicBezTo>
                    <a:cubicBezTo>
                      <a:pt x="137" y="114"/>
                      <a:pt x="140" y="110"/>
                      <a:pt x="142" y="104"/>
                    </a:cubicBezTo>
                    <a:cubicBezTo>
                      <a:pt x="142" y="102"/>
                      <a:pt x="144" y="101"/>
                      <a:pt x="145" y="101"/>
                    </a:cubicBezTo>
                    <a:cubicBezTo>
                      <a:pt x="146" y="101"/>
                      <a:pt x="147" y="100"/>
                      <a:pt x="147" y="99"/>
                    </a:cubicBezTo>
                    <a:cubicBezTo>
                      <a:pt x="152" y="91"/>
                      <a:pt x="154" y="79"/>
                      <a:pt x="153" y="77"/>
                    </a:cubicBezTo>
                    <a:cubicBezTo>
                      <a:pt x="153" y="76"/>
                      <a:pt x="152" y="76"/>
                      <a:pt x="151" y="76"/>
                    </a:cubicBezTo>
                    <a:cubicBezTo>
                      <a:pt x="150" y="76"/>
                      <a:pt x="149" y="76"/>
                      <a:pt x="148" y="75"/>
                    </a:cubicBezTo>
                    <a:cubicBezTo>
                      <a:pt x="148" y="74"/>
                      <a:pt x="147" y="73"/>
                      <a:pt x="147" y="72"/>
                    </a:cubicBezTo>
                    <a:cubicBezTo>
                      <a:pt x="148" y="47"/>
                      <a:pt x="138" y="28"/>
                      <a:pt x="120" y="21"/>
                    </a:cubicBezTo>
                    <a:cubicBezTo>
                      <a:pt x="116" y="19"/>
                      <a:pt x="110" y="17"/>
                      <a:pt x="101" y="14"/>
                    </a:cubicBezTo>
                    <a:cubicBezTo>
                      <a:pt x="98" y="13"/>
                      <a:pt x="95" y="12"/>
                      <a:pt x="92" y="10"/>
                    </a:cubicBezTo>
                    <a:cubicBezTo>
                      <a:pt x="92" y="11"/>
                      <a:pt x="91" y="12"/>
                      <a:pt x="91" y="13"/>
                    </a:cubicBezTo>
                    <a:cubicBezTo>
                      <a:pt x="91" y="14"/>
                      <a:pt x="91" y="14"/>
                      <a:pt x="91" y="14"/>
                    </a:cubicBezTo>
                    <a:cubicBezTo>
                      <a:pt x="92" y="15"/>
                      <a:pt x="92" y="17"/>
                      <a:pt x="91" y="18"/>
                    </a:cubicBezTo>
                    <a:cubicBezTo>
                      <a:pt x="91" y="20"/>
                      <a:pt x="89" y="20"/>
                      <a:pt x="88" y="20"/>
                    </a:cubicBezTo>
                    <a:cubicBezTo>
                      <a:pt x="87" y="20"/>
                      <a:pt x="87" y="20"/>
                      <a:pt x="87" y="20"/>
                    </a:cubicBezTo>
                    <a:cubicBezTo>
                      <a:pt x="86" y="20"/>
                      <a:pt x="81" y="20"/>
                      <a:pt x="78" y="23"/>
                    </a:cubicBezTo>
                    <a:cubicBezTo>
                      <a:pt x="78" y="23"/>
                      <a:pt x="78" y="23"/>
                      <a:pt x="78" y="23"/>
                    </a:cubicBezTo>
                    <a:cubicBezTo>
                      <a:pt x="79" y="25"/>
                      <a:pt x="78" y="27"/>
                      <a:pt x="77" y="28"/>
                    </a:cubicBezTo>
                    <a:cubicBezTo>
                      <a:pt x="69" y="35"/>
                      <a:pt x="60" y="48"/>
                      <a:pt x="61" y="72"/>
                    </a:cubicBezTo>
                    <a:cubicBezTo>
                      <a:pt x="61" y="73"/>
                      <a:pt x="61" y="74"/>
                      <a:pt x="60" y="75"/>
                    </a:cubicBezTo>
                    <a:cubicBezTo>
                      <a:pt x="59" y="76"/>
                      <a:pt x="58" y="76"/>
                      <a:pt x="57" y="76"/>
                    </a:cubicBezTo>
                    <a:cubicBezTo>
                      <a:pt x="57" y="76"/>
                      <a:pt x="57" y="76"/>
                      <a:pt x="57" y="76"/>
                    </a:cubicBezTo>
                    <a:close/>
                  </a:path>
                </a:pathLst>
              </a:custGeom>
              <a:solidFill>
                <a:schemeClr val="bg1"/>
              </a:solidFill>
              <a:ln>
                <a:noFill/>
              </a:ln>
              <a:extLst/>
            </p:spPr>
            <p:txBody>
              <a:bodyPr vert="horz" wrap="square" lIns="0" tIns="0" rIns="0" bIns="0" numCol="1" anchor="t" anchorCtr="0" compatLnSpc="1">
                <a:prstTxWarp prst="textNoShape">
                  <a:avLst/>
                </a:prstTxWarp>
              </a:bodyPr>
              <a:lstStyle/>
              <a:p>
                <a:endParaRPr lang="en-US" dirty="0"/>
              </a:p>
            </p:txBody>
          </p:sp>
          <p:sp>
            <p:nvSpPr>
              <p:cNvPr id="91" name="LINE ICON - cloud 1"/>
              <p:cNvSpPr>
                <a:spLocks noChangeAspect="1" noEditPoints="1"/>
              </p:cNvSpPr>
              <p:nvPr/>
            </p:nvSpPr>
            <p:spPr bwMode="gray">
              <a:xfrm>
                <a:off x="3320778" y="2354580"/>
                <a:ext cx="182792" cy="125730"/>
              </a:xfrm>
              <a:custGeom>
                <a:avLst/>
                <a:gdLst>
                  <a:gd name="T0" fmla="*/ 189 w 240"/>
                  <a:gd name="T1" fmla="*/ 165 h 165"/>
                  <a:gd name="T2" fmla="*/ 47 w 240"/>
                  <a:gd name="T3" fmla="*/ 165 h 165"/>
                  <a:gd name="T4" fmla="*/ 0 w 240"/>
                  <a:gd name="T5" fmla="*/ 118 h 165"/>
                  <a:gd name="T6" fmla="*/ 35 w 240"/>
                  <a:gd name="T7" fmla="*/ 72 h 165"/>
                  <a:gd name="T8" fmla="*/ 75 w 240"/>
                  <a:gd name="T9" fmla="*/ 35 h 165"/>
                  <a:gd name="T10" fmla="*/ 86 w 240"/>
                  <a:gd name="T11" fmla="*/ 37 h 165"/>
                  <a:gd name="T12" fmla="*/ 140 w 240"/>
                  <a:gd name="T13" fmla="*/ 0 h 165"/>
                  <a:gd name="T14" fmla="*/ 197 w 240"/>
                  <a:gd name="T15" fmla="*/ 53 h 165"/>
                  <a:gd name="T16" fmla="*/ 240 w 240"/>
                  <a:gd name="T17" fmla="*/ 108 h 165"/>
                  <a:gd name="T18" fmla="*/ 193 w 240"/>
                  <a:gd name="T19" fmla="*/ 165 h 165"/>
                  <a:gd name="T20" fmla="*/ 193 w 240"/>
                  <a:gd name="T21" fmla="*/ 165 h 165"/>
                  <a:gd name="T22" fmla="*/ 189 w 240"/>
                  <a:gd name="T23" fmla="*/ 165 h 165"/>
                  <a:gd name="T24" fmla="*/ 75 w 240"/>
                  <a:gd name="T25" fmla="*/ 43 h 165"/>
                  <a:gd name="T26" fmla="*/ 43 w 240"/>
                  <a:gd name="T27" fmla="*/ 74 h 165"/>
                  <a:gd name="T28" fmla="*/ 44 w 240"/>
                  <a:gd name="T29" fmla="*/ 79 h 165"/>
                  <a:gd name="T30" fmla="*/ 40 w 240"/>
                  <a:gd name="T31" fmla="*/ 79 h 165"/>
                  <a:gd name="T32" fmla="*/ 8 w 240"/>
                  <a:gd name="T33" fmla="*/ 118 h 165"/>
                  <a:gd name="T34" fmla="*/ 47 w 240"/>
                  <a:gd name="T35" fmla="*/ 157 h 165"/>
                  <a:gd name="T36" fmla="*/ 185 w 240"/>
                  <a:gd name="T37" fmla="*/ 157 h 165"/>
                  <a:gd name="T38" fmla="*/ 188 w 240"/>
                  <a:gd name="T39" fmla="*/ 157 h 165"/>
                  <a:gd name="T40" fmla="*/ 232 w 240"/>
                  <a:gd name="T41" fmla="*/ 108 h 165"/>
                  <a:gd name="T42" fmla="*/ 192 w 240"/>
                  <a:gd name="T43" fmla="*/ 60 h 165"/>
                  <a:gd name="T44" fmla="*/ 189 w 240"/>
                  <a:gd name="T45" fmla="*/ 59 h 165"/>
                  <a:gd name="T46" fmla="*/ 189 w 240"/>
                  <a:gd name="T47" fmla="*/ 56 h 165"/>
                  <a:gd name="T48" fmla="*/ 140 w 240"/>
                  <a:gd name="T49" fmla="*/ 8 h 165"/>
                  <a:gd name="T50" fmla="*/ 93 w 240"/>
                  <a:gd name="T51" fmla="*/ 43 h 165"/>
                  <a:gd name="T52" fmla="*/ 91 w 240"/>
                  <a:gd name="T53" fmla="*/ 47 h 165"/>
                  <a:gd name="T54" fmla="*/ 87 w 240"/>
                  <a:gd name="T55" fmla="*/ 46 h 165"/>
                  <a:gd name="T56" fmla="*/ 75 w 240"/>
                  <a:gd name="T57" fmla="*/ 43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40" h="165">
                    <a:moveTo>
                      <a:pt x="189" y="165"/>
                    </a:moveTo>
                    <a:cubicBezTo>
                      <a:pt x="47" y="165"/>
                      <a:pt x="47" y="165"/>
                      <a:pt x="47" y="165"/>
                    </a:cubicBezTo>
                    <a:cubicBezTo>
                      <a:pt x="21" y="165"/>
                      <a:pt x="0" y="144"/>
                      <a:pt x="0" y="118"/>
                    </a:cubicBezTo>
                    <a:cubicBezTo>
                      <a:pt x="0" y="96"/>
                      <a:pt x="15" y="77"/>
                      <a:pt x="35" y="72"/>
                    </a:cubicBezTo>
                    <a:cubicBezTo>
                      <a:pt x="37" y="51"/>
                      <a:pt x="54" y="35"/>
                      <a:pt x="75" y="35"/>
                    </a:cubicBezTo>
                    <a:cubicBezTo>
                      <a:pt x="79" y="35"/>
                      <a:pt x="83" y="36"/>
                      <a:pt x="86" y="37"/>
                    </a:cubicBezTo>
                    <a:cubicBezTo>
                      <a:pt x="94" y="15"/>
                      <a:pt x="116" y="0"/>
                      <a:pt x="140" y="0"/>
                    </a:cubicBezTo>
                    <a:cubicBezTo>
                      <a:pt x="169" y="0"/>
                      <a:pt x="194" y="23"/>
                      <a:pt x="197" y="53"/>
                    </a:cubicBezTo>
                    <a:cubicBezTo>
                      <a:pt x="222" y="59"/>
                      <a:pt x="240" y="82"/>
                      <a:pt x="240" y="108"/>
                    </a:cubicBezTo>
                    <a:cubicBezTo>
                      <a:pt x="240" y="136"/>
                      <a:pt x="220" y="160"/>
                      <a:pt x="193" y="165"/>
                    </a:cubicBezTo>
                    <a:cubicBezTo>
                      <a:pt x="193" y="165"/>
                      <a:pt x="193" y="165"/>
                      <a:pt x="193" y="165"/>
                    </a:cubicBezTo>
                    <a:lnTo>
                      <a:pt x="189" y="165"/>
                    </a:lnTo>
                    <a:close/>
                    <a:moveTo>
                      <a:pt x="75" y="43"/>
                    </a:moveTo>
                    <a:cubicBezTo>
                      <a:pt x="57" y="43"/>
                      <a:pt x="43" y="57"/>
                      <a:pt x="43" y="74"/>
                    </a:cubicBezTo>
                    <a:cubicBezTo>
                      <a:pt x="44" y="79"/>
                      <a:pt x="44" y="79"/>
                      <a:pt x="44" y="79"/>
                    </a:cubicBezTo>
                    <a:cubicBezTo>
                      <a:pt x="40" y="79"/>
                      <a:pt x="40" y="79"/>
                      <a:pt x="40" y="79"/>
                    </a:cubicBezTo>
                    <a:cubicBezTo>
                      <a:pt x="22" y="83"/>
                      <a:pt x="8" y="99"/>
                      <a:pt x="8" y="118"/>
                    </a:cubicBezTo>
                    <a:cubicBezTo>
                      <a:pt x="8" y="139"/>
                      <a:pt x="26" y="157"/>
                      <a:pt x="47" y="157"/>
                    </a:cubicBezTo>
                    <a:cubicBezTo>
                      <a:pt x="185" y="157"/>
                      <a:pt x="185" y="157"/>
                      <a:pt x="185" y="157"/>
                    </a:cubicBezTo>
                    <a:cubicBezTo>
                      <a:pt x="188" y="157"/>
                      <a:pt x="188" y="157"/>
                      <a:pt x="188" y="157"/>
                    </a:cubicBezTo>
                    <a:cubicBezTo>
                      <a:pt x="213" y="154"/>
                      <a:pt x="232" y="133"/>
                      <a:pt x="232" y="108"/>
                    </a:cubicBezTo>
                    <a:cubicBezTo>
                      <a:pt x="232" y="84"/>
                      <a:pt x="215" y="64"/>
                      <a:pt x="192" y="60"/>
                    </a:cubicBezTo>
                    <a:cubicBezTo>
                      <a:pt x="189" y="59"/>
                      <a:pt x="189" y="59"/>
                      <a:pt x="189" y="59"/>
                    </a:cubicBezTo>
                    <a:cubicBezTo>
                      <a:pt x="189" y="56"/>
                      <a:pt x="189" y="56"/>
                      <a:pt x="189" y="56"/>
                    </a:cubicBezTo>
                    <a:cubicBezTo>
                      <a:pt x="188" y="29"/>
                      <a:pt x="166" y="8"/>
                      <a:pt x="140" y="8"/>
                    </a:cubicBezTo>
                    <a:cubicBezTo>
                      <a:pt x="118" y="8"/>
                      <a:pt x="99" y="22"/>
                      <a:pt x="93" y="43"/>
                    </a:cubicBezTo>
                    <a:cubicBezTo>
                      <a:pt x="91" y="47"/>
                      <a:pt x="91" y="47"/>
                      <a:pt x="91" y="47"/>
                    </a:cubicBezTo>
                    <a:cubicBezTo>
                      <a:pt x="87" y="46"/>
                      <a:pt x="87" y="46"/>
                      <a:pt x="87" y="46"/>
                    </a:cubicBezTo>
                    <a:cubicBezTo>
                      <a:pt x="83" y="44"/>
                      <a:pt x="79" y="43"/>
                      <a:pt x="75" y="43"/>
                    </a:cubicBezTo>
                    <a:close/>
                  </a:path>
                </a:pathLst>
              </a:custGeom>
              <a:solidFill>
                <a:schemeClr val="bg1"/>
              </a:solidFill>
              <a:ln>
                <a:solidFill>
                  <a:schemeClr val="bg2"/>
                </a:solidFill>
              </a:ln>
              <a:extLst/>
            </p:spPr>
            <p:txBody>
              <a:bodyPr vert="horz" wrap="square" lIns="0" tIns="0" rIns="0" bIns="0" numCol="1" anchor="t" anchorCtr="0" compatLnSpc="1">
                <a:prstTxWarp prst="textNoShape">
                  <a:avLst/>
                </a:prstTxWarp>
              </a:bodyPr>
              <a:lstStyle/>
              <a:p>
                <a:endParaRPr lang="en-US" dirty="0"/>
              </a:p>
            </p:txBody>
          </p:sp>
          <p:sp>
            <p:nvSpPr>
              <p:cNvPr id="92" name="LINE ICON - shop"/>
              <p:cNvSpPr>
                <a:spLocks noChangeAspect="1" noEditPoints="1"/>
              </p:cNvSpPr>
              <p:nvPr/>
            </p:nvSpPr>
            <p:spPr bwMode="gray">
              <a:xfrm>
                <a:off x="2529414" y="2273723"/>
                <a:ext cx="360472" cy="402320"/>
              </a:xfrm>
              <a:custGeom>
                <a:avLst/>
                <a:gdLst>
                  <a:gd name="T0" fmla="*/ 196 w 208"/>
                  <a:gd name="T1" fmla="*/ 48 h 232"/>
                  <a:gd name="T2" fmla="*/ 152 w 208"/>
                  <a:gd name="T3" fmla="*/ 48 h 232"/>
                  <a:gd name="T4" fmla="*/ 152 w 208"/>
                  <a:gd name="T5" fmla="*/ 46 h 232"/>
                  <a:gd name="T6" fmla="*/ 102 w 208"/>
                  <a:gd name="T7" fmla="*/ 0 h 232"/>
                  <a:gd name="T8" fmla="*/ 52 w 208"/>
                  <a:gd name="T9" fmla="*/ 46 h 232"/>
                  <a:gd name="T10" fmla="*/ 52 w 208"/>
                  <a:gd name="T11" fmla="*/ 48 h 232"/>
                  <a:gd name="T12" fmla="*/ 12 w 208"/>
                  <a:gd name="T13" fmla="*/ 48 h 232"/>
                  <a:gd name="T14" fmla="*/ 0 w 208"/>
                  <a:gd name="T15" fmla="*/ 232 h 232"/>
                  <a:gd name="T16" fmla="*/ 208 w 208"/>
                  <a:gd name="T17" fmla="*/ 232 h 232"/>
                  <a:gd name="T18" fmla="*/ 196 w 208"/>
                  <a:gd name="T19" fmla="*/ 48 h 232"/>
                  <a:gd name="T20" fmla="*/ 60 w 208"/>
                  <a:gd name="T21" fmla="*/ 46 h 232"/>
                  <a:gd name="T22" fmla="*/ 102 w 208"/>
                  <a:gd name="T23" fmla="*/ 8 h 232"/>
                  <a:gd name="T24" fmla="*/ 144 w 208"/>
                  <a:gd name="T25" fmla="*/ 46 h 232"/>
                  <a:gd name="T26" fmla="*/ 144 w 208"/>
                  <a:gd name="T27" fmla="*/ 48 h 232"/>
                  <a:gd name="T28" fmla="*/ 60 w 208"/>
                  <a:gd name="T29" fmla="*/ 48 h 232"/>
                  <a:gd name="T30" fmla="*/ 60 w 208"/>
                  <a:gd name="T31" fmla="*/ 46 h 232"/>
                  <a:gd name="T32" fmla="*/ 20 w 208"/>
                  <a:gd name="T33" fmla="*/ 56 h 232"/>
                  <a:gd name="T34" fmla="*/ 52 w 208"/>
                  <a:gd name="T35" fmla="*/ 56 h 232"/>
                  <a:gd name="T36" fmla="*/ 52 w 208"/>
                  <a:gd name="T37" fmla="*/ 77 h 232"/>
                  <a:gd name="T38" fmla="*/ 44 w 208"/>
                  <a:gd name="T39" fmla="*/ 88 h 232"/>
                  <a:gd name="T40" fmla="*/ 56 w 208"/>
                  <a:gd name="T41" fmla="*/ 100 h 232"/>
                  <a:gd name="T42" fmla="*/ 68 w 208"/>
                  <a:gd name="T43" fmla="*/ 88 h 232"/>
                  <a:gd name="T44" fmla="*/ 60 w 208"/>
                  <a:gd name="T45" fmla="*/ 77 h 232"/>
                  <a:gd name="T46" fmla="*/ 60 w 208"/>
                  <a:gd name="T47" fmla="*/ 56 h 232"/>
                  <a:gd name="T48" fmla="*/ 144 w 208"/>
                  <a:gd name="T49" fmla="*/ 56 h 232"/>
                  <a:gd name="T50" fmla="*/ 144 w 208"/>
                  <a:gd name="T51" fmla="*/ 77 h 232"/>
                  <a:gd name="T52" fmla="*/ 136 w 208"/>
                  <a:gd name="T53" fmla="*/ 88 h 232"/>
                  <a:gd name="T54" fmla="*/ 148 w 208"/>
                  <a:gd name="T55" fmla="*/ 100 h 232"/>
                  <a:gd name="T56" fmla="*/ 160 w 208"/>
                  <a:gd name="T57" fmla="*/ 88 h 232"/>
                  <a:gd name="T58" fmla="*/ 152 w 208"/>
                  <a:gd name="T59" fmla="*/ 77 h 232"/>
                  <a:gd name="T60" fmla="*/ 152 w 208"/>
                  <a:gd name="T61" fmla="*/ 56 h 232"/>
                  <a:gd name="T62" fmla="*/ 188 w 208"/>
                  <a:gd name="T63" fmla="*/ 56 h 232"/>
                  <a:gd name="T64" fmla="*/ 200 w 208"/>
                  <a:gd name="T65" fmla="*/ 224 h 232"/>
                  <a:gd name="T66" fmla="*/ 8 w 208"/>
                  <a:gd name="T67" fmla="*/ 224 h 232"/>
                  <a:gd name="T68" fmla="*/ 20 w 208"/>
                  <a:gd name="T69" fmla="*/ 56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08" h="232">
                    <a:moveTo>
                      <a:pt x="196" y="48"/>
                    </a:moveTo>
                    <a:cubicBezTo>
                      <a:pt x="152" y="48"/>
                      <a:pt x="152" y="48"/>
                      <a:pt x="152" y="48"/>
                    </a:cubicBezTo>
                    <a:cubicBezTo>
                      <a:pt x="152" y="46"/>
                      <a:pt x="152" y="46"/>
                      <a:pt x="152" y="46"/>
                    </a:cubicBezTo>
                    <a:cubicBezTo>
                      <a:pt x="152" y="21"/>
                      <a:pt x="130" y="0"/>
                      <a:pt x="102" y="0"/>
                    </a:cubicBezTo>
                    <a:cubicBezTo>
                      <a:pt x="74" y="0"/>
                      <a:pt x="52" y="21"/>
                      <a:pt x="52" y="46"/>
                    </a:cubicBezTo>
                    <a:cubicBezTo>
                      <a:pt x="52" y="48"/>
                      <a:pt x="52" y="48"/>
                      <a:pt x="52" y="48"/>
                    </a:cubicBezTo>
                    <a:cubicBezTo>
                      <a:pt x="12" y="48"/>
                      <a:pt x="12" y="48"/>
                      <a:pt x="12" y="48"/>
                    </a:cubicBezTo>
                    <a:cubicBezTo>
                      <a:pt x="0" y="232"/>
                      <a:pt x="0" y="232"/>
                      <a:pt x="0" y="232"/>
                    </a:cubicBezTo>
                    <a:cubicBezTo>
                      <a:pt x="208" y="232"/>
                      <a:pt x="208" y="232"/>
                      <a:pt x="208" y="232"/>
                    </a:cubicBezTo>
                    <a:lnTo>
                      <a:pt x="196" y="48"/>
                    </a:lnTo>
                    <a:close/>
                    <a:moveTo>
                      <a:pt x="60" y="46"/>
                    </a:moveTo>
                    <a:cubicBezTo>
                      <a:pt x="60" y="25"/>
                      <a:pt x="79" y="8"/>
                      <a:pt x="102" y="8"/>
                    </a:cubicBezTo>
                    <a:cubicBezTo>
                      <a:pt x="125" y="8"/>
                      <a:pt x="144" y="25"/>
                      <a:pt x="144" y="46"/>
                    </a:cubicBezTo>
                    <a:cubicBezTo>
                      <a:pt x="144" y="48"/>
                      <a:pt x="144" y="48"/>
                      <a:pt x="144" y="48"/>
                    </a:cubicBezTo>
                    <a:cubicBezTo>
                      <a:pt x="60" y="48"/>
                      <a:pt x="60" y="48"/>
                      <a:pt x="60" y="48"/>
                    </a:cubicBezTo>
                    <a:lnTo>
                      <a:pt x="60" y="46"/>
                    </a:lnTo>
                    <a:close/>
                    <a:moveTo>
                      <a:pt x="20" y="56"/>
                    </a:moveTo>
                    <a:cubicBezTo>
                      <a:pt x="52" y="56"/>
                      <a:pt x="52" y="56"/>
                      <a:pt x="52" y="56"/>
                    </a:cubicBezTo>
                    <a:cubicBezTo>
                      <a:pt x="52" y="77"/>
                      <a:pt x="52" y="77"/>
                      <a:pt x="52" y="77"/>
                    </a:cubicBezTo>
                    <a:cubicBezTo>
                      <a:pt x="47" y="78"/>
                      <a:pt x="44" y="83"/>
                      <a:pt x="44" y="88"/>
                    </a:cubicBezTo>
                    <a:cubicBezTo>
                      <a:pt x="44" y="95"/>
                      <a:pt x="49" y="100"/>
                      <a:pt x="56" y="100"/>
                    </a:cubicBezTo>
                    <a:cubicBezTo>
                      <a:pt x="63" y="100"/>
                      <a:pt x="68" y="95"/>
                      <a:pt x="68" y="88"/>
                    </a:cubicBezTo>
                    <a:cubicBezTo>
                      <a:pt x="68" y="83"/>
                      <a:pt x="65" y="78"/>
                      <a:pt x="60" y="77"/>
                    </a:cubicBezTo>
                    <a:cubicBezTo>
                      <a:pt x="60" y="56"/>
                      <a:pt x="60" y="56"/>
                      <a:pt x="60" y="56"/>
                    </a:cubicBezTo>
                    <a:cubicBezTo>
                      <a:pt x="144" y="56"/>
                      <a:pt x="144" y="56"/>
                      <a:pt x="144" y="56"/>
                    </a:cubicBezTo>
                    <a:cubicBezTo>
                      <a:pt x="144" y="77"/>
                      <a:pt x="144" y="77"/>
                      <a:pt x="144" y="77"/>
                    </a:cubicBezTo>
                    <a:cubicBezTo>
                      <a:pt x="139" y="78"/>
                      <a:pt x="136" y="83"/>
                      <a:pt x="136" y="88"/>
                    </a:cubicBezTo>
                    <a:cubicBezTo>
                      <a:pt x="136" y="95"/>
                      <a:pt x="141" y="100"/>
                      <a:pt x="148" y="100"/>
                    </a:cubicBezTo>
                    <a:cubicBezTo>
                      <a:pt x="155" y="100"/>
                      <a:pt x="160" y="95"/>
                      <a:pt x="160" y="88"/>
                    </a:cubicBezTo>
                    <a:cubicBezTo>
                      <a:pt x="160" y="83"/>
                      <a:pt x="157" y="78"/>
                      <a:pt x="152" y="77"/>
                    </a:cubicBezTo>
                    <a:cubicBezTo>
                      <a:pt x="152" y="56"/>
                      <a:pt x="152" y="56"/>
                      <a:pt x="152" y="56"/>
                    </a:cubicBezTo>
                    <a:cubicBezTo>
                      <a:pt x="188" y="56"/>
                      <a:pt x="188" y="56"/>
                      <a:pt x="188" y="56"/>
                    </a:cubicBezTo>
                    <a:cubicBezTo>
                      <a:pt x="200" y="224"/>
                      <a:pt x="200" y="224"/>
                      <a:pt x="200" y="224"/>
                    </a:cubicBezTo>
                    <a:cubicBezTo>
                      <a:pt x="8" y="224"/>
                      <a:pt x="8" y="224"/>
                      <a:pt x="8" y="224"/>
                    </a:cubicBezTo>
                    <a:lnTo>
                      <a:pt x="20" y="56"/>
                    </a:lnTo>
                    <a:close/>
                  </a:path>
                </a:pathLst>
              </a:custGeom>
              <a:solidFill>
                <a:schemeClr val="bg1"/>
              </a:solidFill>
              <a:ln>
                <a:noFill/>
              </a:ln>
              <a:extLst/>
            </p:spPr>
            <p:txBody>
              <a:bodyPr vert="horz" wrap="square" lIns="0" tIns="0" rIns="0" bIns="0" numCol="1" anchor="t" anchorCtr="0" compatLnSpc="1">
                <a:prstTxWarp prst="textNoShape">
                  <a:avLst/>
                </a:prstTxWarp>
              </a:bodyPr>
              <a:lstStyle/>
              <a:p>
                <a:endParaRPr lang="en-US" dirty="0"/>
              </a:p>
            </p:txBody>
          </p:sp>
          <p:cxnSp>
            <p:nvCxnSpPr>
              <p:cNvPr id="93" name="Gerade Verbindung 92"/>
              <p:cNvCxnSpPr/>
              <p:nvPr/>
            </p:nvCxnSpPr>
            <p:spPr bwMode="gray">
              <a:xfrm>
                <a:off x="2940050" y="2273723"/>
                <a:ext cx="269875" cy="114193"/>
              </a:xfrm>
              <a:prstGeom prst="line">
                <a:avLst/>
              </a:prstGeom>
              <a:ln w="19050">
                <a:solidFill>
                  <a:schemeClr val="bg2"/>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94" name="Gerade Verbindung 93"/>
              <p:cNvCxnSpPr/>
              <p:nvPr/>
            </p:nvCxnSpPr>
            <p:spPr bwMode="gray">
              <a:xfrm flipV="1">
                <a:off x="2938462" y="2591794"/>
                <a:ext cx="269875" cy="114193"/>
              </a:xfrm>
              <a:prstGeom prst="line">
                <a:avLst/>
              </a:prstGeom>
              <a:ln w="19050">
                <a:solidFill>
                  <a:schemeClr val="bg2"/>
                </a:solidFill>
                <a:prstDash val="dash"/>
                <a:tailEnd type="none"/>
              </a:ln>
            </p:spPr>
            <p:style>
              <a:lnRef idx="1">
                <a:schemeClr val="accent1"/>
              </a:lnRef>
              <a:fillRef idx="0">
                <a:schemeClr val="accent1"/>
              </a:fillRef>
              <a:effectRef idx="0">
                <a:schemeClr val="accent1"/>
              </a:effectRef>
              <a:fontRef idx="minor">
                <a:schemeClr val="tx1"/>
              </a:fontRef>
            </p:style>
          </p:cxnSp>
        </p:grpSp>
        <p:grpSp>
          <p:nvGrpSpPr>
            <p:cNvPr id="60" name="Gruppieren 59"/>
            <p:cNvGrpSpPr/>
            <p:nvPr/>
          </p:nvGrpSpPr>
          <p:grpSpPr bwMode="gray">
            <a:xfrm>
              <a:off x="6060042" y="3013855"/>
              <a:ext cx="2575211" cy="2801159"/>
              <a:chOff x="908217" y="2807293"/>
              <a:chExt cx="2575211" cy="2999217"/>
            </a:xfrm>
          </p:grpSpPr>
          <p:sp>
            <p:nvSpPr>
              <p:cNvPr id="74" name="Rechteck 73"/>
              <p:cNvSpPr/>
              <p:nvPr/>
            </p:nvSpPr>
            <p:spPr bwMode="gray">
              <a:xfrm>
                <a:off x="978214" y="2807293"/>
                <a:ext cx="2434656" cy="216117"/>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a:p>
            </p:txBody>
          </p:sp>
          <p:grpSp>
            <p:nvGrpSpPr>
              <p:cNvPr id="75" name="Gruppieren 74"/>
              <p:cNvGrpSpPr/>
              <p:nvPr/>
            </p:nvGrpSpPr>
            <p:grpSpPr bwMode="gray">
              <a:xfrm rot="10800000">
                <a:off x="2089305" y="3936793"/>
                <a:ext cx="207357" cy="33590"/>
                <a:chOff x="3773389" y="2644917"/>
                <a:chExt cx="270703" cy="43852"/>
              </a:xfrm>
            </p:grpSpPr>
            <p:sp>
              <p:nvSpPr>
                <p:cNvPr id="88" name="Freeform 16"/>
                <p:cNvSpPr>
                  <a:spLocks/>
                </p:cNvSpPr>
                <p:nvPr/>
              </p:nvSpPr>
              <p:spPr bwMode="gray">
                <a:xfrm>
                  <a:off x="3773389" y="2644917"/>
                  <a:ext cx="45539" cy="43852"/>
                </a:xfrm>
                <a:custGeom>
                  <a:avLst/>
                  <a:gdLst>
                    <a:gd name="T0" fmla="*/ 8 w 23"/>
                    <a:gd name="T1" fmla="*/ 0 h 22"/>
                    <a:gd name="T2" fmla="*/ 3 w 23"/>
                    <a:gd name="T3" fmla="*/ 3 h 22"/>
                    <a:gd name="T4" fmla="*/ 1 w 23"/>
                    <a:gd name="T5" fmla="*/ 5 h 22"/>
                    <a:gd name="T6" fmla="*/ 0 w 23"/>
                    <a:gd name="T7" fmla="*/ 14 h 22"/>
                    <a:gd name="T8" fmla="*/ 3 w 23"/>
                    <a:gd name="T9" fmla="*/ 19 h 22"/>
                    <a:gd name="T10" fmla="*/ 8 w 23"/>
                    <a:gd name="T11" fmla="*/ 21 h 22"/>
                    <a:gd name="T12" fmla="*/ 15 w 23"/>
                    <a:gd name="T13" fmla="*/ 21 h 22"/>
                    <a:gd name="T14" fmla="*/ 19 w 23"/>
                    <a:gd name="T15" fmla="*/ 19 h 22"/>
                    <a:gd name="T16" fmla="*/ 22 w 23"/>
                    <a:gd name="T17" fmla="*/ 14 h 22"/>
                    <a:gd name="T18" fmla="*/ 21 w 23"/>
                    <a:gd name="T19" fmla="*/ 5 h 22"/>
                    <a:gd name="T20" fmla="*/ 19 w 23"/>
                    <a:gd name="T21" fmla="*/ 3 h 22"/>
                    <a:gd name="T22" fmla="*/ 15 w 23"/>
                    <a:gd name="T23" fmla="*/ 0 h 22"/>
                    <a:gd name="T24" fmla="*/ 11 w 23"/>
                    <a:gd name="T25" fmla="*/ 0 h 22"/>
                    <a:gd name="T26" fmla="*/ 8 w 23"/>
                    <a:gd name="T27"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 h="22">
                      <a:moveTo>
                        <a:pt x="8" y="0"/>
                      </a:moveTo>
                      <a:cubicBezTo>
                        <a:pt x="6" y="1"/>
                        <a:pt x="4" y="2"/>
                        <a:pt x="3" y="3"/>
                      </a:cubicBezTo>
                      <a:cubicBezTo>
                        <a:pt x="2" y="4"/>
                        <a:pt x="2" y="5"/>
                        <a:pt x="1" y="5"/>
                      </a:cubicBezTo>
                      <a:cubicBezTo>
                        <a:pt x="0" y="8"/>
                        <a:pt x="0" y="11"/>
                        <a:pt x="0" y="14"/>
                      </a:cubicBezTo>
                      <a:cubicBezTo>
                        <a:pt x="1" y="16"/>
                        <a:pt x="2" y="17"/>
                        <a:pt x="3" y="19"/>
                      </a:cubicBezTo>
                      <a:cubicBezTo>
                        <a:pt x="4" y="20"/>
                        <a:pt x="6" y="21"/>
                        <a:pt x="8" y="21"/>
                      </a:cubicBezTo>
                      <a:cubicBezTo>
                        <a:pt x="10" y="22"/>
                        <a:pt x="13" y="22"/>
                        <a:pt x="15" y="21"/>
                      </a:cubicBezTo>
                      <a:cubicBezTo>
                        <a:pt x="16" y="21"/>
                        <a:pt x="18" y="20"/>
                        <a:pt x="19" y="19"/>
                      </a:cubicBezTo>
                      <a:cubicBezTo>
                        <a:pt x="20" y="17"/>
                        <a:pt x="21" y="16"/>
                        <a:pt x="22" y="14"/>
                      </a:cubicBezTo>
                      <a:cubicBezTo>
                        <a:pt x="23" y="11"/>
                        <a:pt x="22" y="8"/>
                        <a:pt x="21" y="5"/>
                      </a:cubicBezTo>
                      <a:cubicBezTo>
                        <a:pt x="20" y="5"/>
                        <a:pt x="20" y="4"/>
                        <a:pt x="19" y="3"/>
                      </a:cubicBezTo>
                      <a:cubicBezTo>
                        <a:pt x="18" y="2"/>
                        <a:pt x="16" y="1"/>
                        <a:pt x="15" y="0"/>
                      </a:cubicBezTo>
                      <a:cubicBezTo>
                        <a:pt x="14" y="0"/>
                        <a:pt x="12" y="0"/>
                        <a:pt x="11" y="0"/>
                      </a:cubicBezTo>
                      <a:cubicBezTo>
                        <a:pt x="10" y="0"/>
                        <a:pt x="9" y="0"/>
                        <a:pt x="8" y="0"/>
                      </a:cubicBezTo>
                    </a:path>
                  </a:pathLst>
                </a:custGeom>
                <a:solidFill>
                  <a:srgbClr val="0D0D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9" name="Freeform 19"/>
                <p:cNvSpPr>
                  <a:spLocks/>
                </p:cNvSpPr>
                <p:nvPr/>
              </p:nvSpPr>
              <p:spPr bwMode="gray">
                <a:xfrm>
                  <a:off x="3861093" y="2656723"/>
                  <a:ext cx="182999" cy="20239"/>
                </a:xfrm>
                <a:custGeom>
                  <a:avLst/>
                  <a:gdLst>
                    <a:gd name="T0" fmla="*/ 92 w 92"/>
                    <a:gd name="T1" fmla="*/ 5 h 10"/>
                    <a:gd name="T2" fmla="*/ 87 w 92"/>
                    <a:gd name="T3" fmla="*/ 10 h 10"/>
                    <a:gd name="T4" fmla="*/ 5 w 92"/>
                    <a:gd name="T5" fmla="*/ 10 h 10"/>
                    <a:gd name="T6" fmla="*/ 0 w 92"/>
                    <a:gd name="T7" fmla="*/ 5 h 10"/>
                    <a:gd name="T8" fmla="*/ 0 w 92"/>
                    <a:gd name="T9" fmla="*/ 5 h 10"/>
                    <a:gd name="T10" fmla="*/ 5 w 92"/>
                    <a:gd name="T11" fmla="*/ 0 h 10"/>
                    <a:gd name="T12" fmla="*/ 87 w 92"/>
                    <a:gd name="T13" fmla="*/ 0 h 10"/>
                    <a:gd name="T14" fmla="*/ 92 w 92"/>
                    <a:gd name="T15" fmla="*/ 5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2" h="10">
                      <a:moveTo>
                        <a:pt x="92" y="5"/>
                      </a:moveTo>
                      <a:cubicBezTo>
                        <a:pt x="92" y="8"/>
                        <a:pt x="90" y="10"/>
                        <a:pt x="87" y="10"/>
                      </a:cubicBezTo>
                      <a:cubicBezTo>
                        <a:pt x="5" y="10"/>
                        <a:pt x="5" y="10"/>
                        <a:pt x="5" y="10"/>
                      </a:cubicBezTo>
                      <a:cubicBezTo>
                        <a:pt x="2" y="10"/>
                        <a:pt x="0" y="8"/>
                        <a:pt x="0" y="5"/>
                      </a:cubicBezTo>
                      <a:cubicBezTo>
                        <a:pt x="0" y="5"/>
                        <a:pt x="0" y="5"/>
                        <a:pt x="0" y="5"/>
                      </a:cubicBezTo>
                      <a:cubicBezTo>
                        <a:pt x="0" y="2"/>
                        <a:pt x="2" y="0"/>
                        <a:pt x="5" y="0"/>
                      </a:cubicBezTo>
                      <a:cubicBezTo>
                        <a:pt x="87" y="0"/>
                        <a:pt x="87" y="0"/>
                        <a:pt x="87" y="0"/>
                      </a:cubicBezTo>
                      <a:cubicBezTo>
                        <a:pt x="90" y="0"/>
                        <a:pt x="92" y="2"/>
                        <a:pt x="92" y="5"/>
                      </a:cubicBezTo>
                      <a:close/>
                    </a:path>
                  </a:pathLst>
                </a:custGeom>
                <a:solidFill>
                  <a:srgbClr val="0D0D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76" name="Rechteck 75"/>
              <p:cNvSpPr/>
              <p:nvPr/>
            </p:nvSpPr>
            <p:spPr bwMode="gray">
              <a:xfrm>
                <a:off x="908217" y="3023407"/>
                <a:ext cx="2575211" cy="2783103"/>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252000" rtlCol="0" anchor="b"/>
              <a:lstStyle/>
              <a:p>
                <a:pPr algn="ctr">
                  <a:lnSpc>
                    <a:spcPct val="90000"/>
                  </a:lnSpc>
                  <a:spcAft>
                    <a:spcPts val="1000"/>
                  </a:spcAft>
                </a:pPr>
                <a:r>
                  <a:rPr lang="en-US" sz="1400" dirty="0" smtClean="0">
                    <a:solidFill>
                      <a:schemeClr val="tx1"/>
                    </a:solidFill>
                  </a:rPr>
                  <a:t>Previously established </a:t>
                </a:r>
                <a:br>
                  <a:rPr lang="en-US" sz="1400" dirty="0" smtClean="0">
                    <a:solidFill>
                      <a:schemeClr val="tx1"/>
                    </a:solidFill>
                  </a:rPr>
                </a:br>
                <a:r>
                  <a:rPr lang="en-US" sz="1400" dirty="0" smtClean="0">
                    <a:solidFill>
                      <a:schemeClr val="tx1"/>
                    </a:solidFill>
                  </a:rPr>
                  <a:t>companies that develop an </a:t>
                </a:r>
                <a:br>
                  <a:rPr lang="en-US" sz="1400" dirty="0" smtClean="0">
                    <a:solidFill>
                      <a:schemeClr val="tx1"/>
                    </a:solidFill>
                  </a:rPr>
                </a:br>
                <a:r>
                  <a:rPr lang="en-US" sz="1400" dirty="0" smtClean="0">
                    <a:solidFill>
                      <a:schemeClr val="tx1"/>
                    </a:solidFill>
                  </a:rPr>
                  <a:t>online presence in addition to their current business activities</a:t>
                </a:r>
                <a:endParaRPr lang="en-US" sz="1400" dirty="0">
                  <a:solidFill>
                    <a:schemeClr val="tx1"/>
                  </a:solidFill>
                </a:endParaRPr>
              </a:p>
            </p:txBody>
          </p:sp>
          <p:sp>
            <p:nvSpPr>
              <p:cNvPr id="77" name="Rechtwinkliges Dreieck 76"/>
              <p:cNvSpPr/>
              <p:nvPr/>
            </p:nvSpPr>
            <p:spPr bwMode="gray">
              <a:xfrm flipH="1">
                <a:off x="908217" y="2903079"/>
                <a:ext cx="227166" cy="120327"/>
              </a:xfrm>
              <a:prstGeom prst="r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a:p>
            </p:txBody>
          </p:sp>
          <p:sp>
            <p:nvSpPr>
              <p:cNvPr id="78" name="Rechtwinkliges Dreieck 77"/>
              <p:cNvSpPr/>
              <p:nvPr/>
            </p:nvSpPr>
            <p:spPr bwMode="gray">
              <a:xfrm>
                <a:off x="3256262" y="2903079"/>
                <a:ext cx="227166" cy="120327"/>
              </a:xfrm>
              <a:prstGeom prst="r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a:p>
            </p:txBody>
          </p:sp>
          <p:sp>
            <p:nvSpPr>
              <p:cNvPr id="79" name="Gleichschenkliges Dreieck 78"/>
              <p:cNvSpPr/>
              <p:nvPr/>
            </p:nvSpPr>
            <p:spPr bwMode="gray">
              <a:xfrm rot="5400000">
                <a:off x="965686" y="2820229"/>
                <a:ext cx="181665" cy="156608"/>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a:p>
            </p:txBody>
          </p:sp>
          <p:sp>
            <p:nvSpPr>
              <p:cNvPr id="80" name="Gleichschenkliges Dreieck 79"/>
              <p:cNvSpPr/>
              <p:nvPr/>
            </p:nvSpPr>
            <p:spPr bwMode="gray">
              <a:xfrm rot="16200000">
                <a:off x="3246115" y="2820430"/>
                <a:ext cx="181665" cy="156608"/>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a:p>
            </p:txBody>
          </p:sp>
          <p:sp>
            <p:nvSpPr>
              <p:cNvPr id="81" name="Ellipse 80"/>
              <p:cNvSpPr/>
              <p:nvPr/>
            </p:nvSpPr>
            <p:spPr bwMode="gray">
              <a:xfrm>
                <a:off x="1470639" y="3231426"/>
                <a:ext cx="114773" cy="114773"/>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a:p>
            </p:txBody>
          </p:sp>
          <p:sp>
            <p:nvSpPr>
              <p:cNvPr id="82" name="Ellipse 81"/>
              <p:cNvSpPr/>
              <p:nvPr/>
            </p:nvSpPr>
            <p:spPr bwMode="gray">
              <a:xfrm>
                <a:off x="2758034" y="3231426"/>
                <a:ext cx="114773" cy="114773"/>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a:p>
            </p:txBody>
          </p:sp>
          <p:sp>
            <p:nvSpPr>
              <p:cNvPr id="83" name="Ellipse 82"/>
              <p:cNvSpPr/>
              <p:nvPr/>
            </p:nvSpPr>
            <p:spPr bwMode="gray">
              <a:xfrm>
                <a:off x="1481289" y="3244839"/>
                <a:ext cx="93961" cy="939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a:p>
            </p:txBody>
          </p:sp>
          <p:sp>
            <p:nvSpPr>
              <p:cNvPr id="84" name="Ellipse 83"/>
              <p:cNvSpPr/>
              <p:nvPr/>
            </p:nvSpPr>
            <p:spPr bwMode="gray">
              <a:xfrm>
                <a:off x="2765642" y="3244840"/>
                <a:ext cx="93961" cy="939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a:p>
            </p:txBody>
          </p:sp>
          <p:sp>
            <p:nvSpPr>
              <p:cNvPr id="85" name="Rechteck 84"/>
              <p:cNvSpPr/>
              <p:nvPr/>
            </p:nvSpPr>
            <p:spPr bwMode="gray">
              <a:xfrm>
                <a:off x="1481289" y="3302019"/>
                <a:ext cx="93961" cy="3699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a:p>
            </p:txBody>
          </p:sp>
          <p:sp>
            <p:nvSpPr>
              <p:cNvPr id="86" name="Rechteck 85"/>
              <p:cNvSpPr/>
              <p:nvPr/>
            </p:nvSpPr>
            <p:spPr bwMode="gray">
              <a:xfrm>
                <a:off x="2765642" y="3294411"/>
                <a:ext cx="93961" cy="3699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a:p>
            </p:txBody>
          </p:sp>
          <p:sp>
            <p:nvSpPr>
              <p:cNvPr id="87" name="Halbbogen 86"/>
              <p:cNvSpPr/>
              <p:nvPr/>
            </p:nvSpPr>
            <p:spPr bwMode="gray">
              <a:xfrm flipV="1">
                <a:off x="1481290" y="3140961"/>
                <a:ext cx="1378313" cy="986835"/>
              </a:xfrm>
              <a:prstGeom prst="blockArc">
                <a:avLst>
                  <a:gd name="adj1" fmla="val 10800000"/>
                  <a:gd name="adj2" fmla="val 21491633"/>
                  <a:gd name="adj3" fmla="val 967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a:solidFill>
                    <a:schemeClr val="tx1"/>
                  </a:solidFill>
                </a:endParaRPr>
              </a:p>
            </p:txBody>
          </p:sp>
        </p:grpSp>
        <p:grpSp>
          <p:nvGrpSpPr>
            <p:cNvPr id="61" name="Gruppieren 60"/>
            <p:cNvGrpSpPr/>
            <p:nvPr/>
          </p:nvGrpSpPr>
          <p:grpSpPr bwMode="gray">
            <a:xfrm rot="8100000">
              <a:off x="3633610" y="3485322"/>
              <a:ext cx="2358497" cy="984421"/>
              <a:chOff x="3504350" y="2724961"/>
              <a:chExt cx="1627250" cy="727226"/>
            </a:xfrm>
          </p:grpSpPr>
          <p:sp>
            <p:nvSpPr>
              <p:cNvPr id="67" name="Richtungspfeil 66"/>
              <p:cNvSpPr/>
              <p:nvPr/>
            </p:nvSpPr>
            <p:spPr bwMode="gray">
              <a:xfrm rot="11678613">
                <a:off x="3504350" y="2724961"/>
                <a:ext cx="1627250" cy="727226"/>
              </a:xfrm>
              <a:prstGeom prst="homePlat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36000" rIns="36000" bIns="36000" rtlCol="0" anchor="ctr"/>
              <a:lstStyle/>
              <a:p>
                <a:pPr algn="ctr">
                  <a:lnSpc>
                    <a:spcPct val="90000"/>
                  </a:lnSpc>
                  <a:spcAft>
                    <a:spcPts val="1000"/>
                  </a:spcAft>
                </a:pPr>
                <a:r>
                  <a:rPr lang="en-US" sz="1400" dirty="0" smtClean="0">
                    <a:solidFill>
                      <a:prstClr val="white"/>
                    </a:solidFill>
                  </a:rPr>
                  <a:t>New companies, whose key activities are made possible by the Internet</a:t>
                </a:r>
                <a:endParaRPr lang="en-US" sz="1400" dirty="0">
                  <a:solidFill>
                    <a:prstClr val="white"/>
                  </a:solidFill>
                </a:endParaRPr>
              </a:p>
            </p:txBody>
          </p:sp>
          <p:grpSp>
            <p:nvGrpSpPr>
              <p:cNvPr id="68" name="Gruppieren 67"/>
              <p:cNvGrpSpPr/>
              <p:nvPr/>
            </p:nvGrpSpPr>
            <p:grpSpPr bwMode="gray">
              <a:xfrm>
                <a:off x="3624904" y="2924688"/>
                <a:ext cx="93961" cy="93961"/>
                <a:chOff x="3774282" y="2898534"/>
                <a:chExt cx="93961" cy="93961"/>
              </a:xfrm>
            </p:grpSpPr>
            <p:sp>
              <p:nvSpPr>
                <p:cNvPr id="72" name="Ellipse 71"/>
                <p:cNvSpPr/>
                <p:nvPr/>
              </p:nvSpPr>
              <p:spPr bwMode="gray">
                <a:xfrm>
                  <a:off x="3774282" y="2898534"/>
                  <a:ext cx="93961" cy="93961"/>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a:p>
              </p:txBody>
            </p:sp>
            <p:sp>
              <p:nvSpPr>
                <p:cNvPr id="73" name="Ellipse 72"/>
                <p:cNvSpPr/>
                <p:nvPr/>
              </p:nvSpPr>
              <p:spPr bwMode="gray">
                <a:xfrm>
                  <a:off x="3788366" y="2912617"/>
                  <a:ext cx="65792" cy="6579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a:p>
              </p:txBody>
            </p:sp>
          </p:grpSp>
        </p:grpSp>
        <p:sp>
          <p:nvSpPr>
            <p:cNvPr id="64" name="Freihandform 63"/>
            <p:cNvSpPr/>
            <p:nvPr/>
          </p:nvSpPr>
          <p:spPr bwMode="gray">
            <a:xfrm>
              <a:off x="5541480" y="3150914"/>
              <a:ext cx="748372" cy="320633"/>
            </a:xfrm>
            <a:custGeom>
              <a:avLst/>
              <a:gdLst>
                <a:gd name="connsiteX0" fmla="*/ 0 w 748372"/>
                <a:gd name="connsiteY0" fmla="*/ 326231 h 343303"/>
                <a:gd name="connsiteX1" fmla="*/ 169069 w 748372"/>
                <a:gd name="connsiteY1" fmla="*/ 314325 h 343303"/>
                <a:gd name="connsiteX2" fmla="*/ 676275 w 748372"/>
                <a:gd name="connsiteY2" fmla="*/ 57150 h 343303"/>
                <a:gd name="connsiteX3" fmla="*/ 733425 w 748372"/>
                <a:gd name="connsiteY3" fmla="*/ 0 h 343303"/>
              </a:gdLst>
              <a:ahLst/>
              <a:cxnLst>
                <a:cxn ang="0">
                  <a:pos x="connsiteX0" y="connsiteY0"/>
                </a:cxn>
                <a:cxn ang="0">
                  <a:pos x="connsiteX1" y="connsiteY1"/>
                </a:cxn>
                <a:cxn ang="0">
                  <a:pos x="connsiteX2" y="connsiteY2"/>
                </a:cxn>
                <a:cxn ang="0">
                  <a:pos x="connsiteX3" y="connsiteY3"/>
                </a:cxn>
              </a:cxnLst>
              <a:rect l="l" t="t" r="r" b="b"/>
              <a:pathLst>
                <a:path w="748372" h="343303">
                  <a:moveTo>
                    <a:pt x="0" y="326231"/>
                  </a:moveTo>
                  <a:cubicBezTo>
                    <a:pt x="28178" y="342701"/>
                    <a:pt x="56357" y="359172"/>
                    <a:pt x="169069" y="314325"/>
                  </a:cubicBezTo>
                  <a:cubicBezTo>
                    <a:pt x="281782" y="269478"/>
                    <a:pt x="582216" y="109537"/>
                    <a:pt x="676275" y="57150"/>
                  </a:cubicBezTo>
                  <a:cubicBezTo>
                    <a:pt x="770334" y="4762"/>
                    <a:pt x="751879" y="2381"/>
                    <a:pt x="733425" y="0"/>
                  </a:cubicBezTo>
                </a:path>
              </a:pathLst>
            </a:custGeom>
            <a:no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Freeform 114"/>
            <p:cNvSpPr>
              <a:spLocks/>
            </p:cNvSpPr>
            <p:nvPr/>
          </p:nvSpPr>
          <p:spPr bwMode="gray">
            <a:xfrm rot="11078103" flipH="1" flipV="1">
              <a:off x="7070586" y="2497979"/>
              <a:ext cx="351848" cy="893264"/>
            </a:xfrm>
            <a:custGeom>
              <a:avLst/>
              <a:gdLst>
                <a:gd name="T0" fmla="*/ 35 w 61"/>
                <a:gd name="T1" fmla="*/ 153 h 153"/>
                <a:gd name="T2" fmla="*/ 28 w 61"/>
                <a:gd name="T3" fmla="*/ 21 h 153"/>
                <a:gd name="T4" fmla="*/ 0 w 61"/>
                <a:gd name="T5" fmla="*/ 65 h 153"/>
                <a:gd name="T6" fmla="*/ 22 w 61"/>
                <a:gd name="T7" fmla="*/ 0 h 153"/>
                <a:gd name="T8" fmla="*/ 61 w 61"/>
                <a:gd name="T9" fmla="*/ 47 h 153"/>
                <a:gd name="T10" fmla="*/ 26 w 61"/>
                <a:gd name="T11" fmla="*/ 0 h 153"/>
                <a:gd name="T12" fmla="*/ 61 w 61"/>
                <a:gd name="T13" fmla="*/ 47 h 153"/>
                <a:gd name="T14" fmla="*/ 22 w 61"/>
                <a:gd name="T15" fmla="*/ 6 h 153"/>
                <a:gd name="T16" fmla="*/ 7 w 61"/>
                <a:gd name="T17" fmla="*/ 47 h 153"/>
                <a:gd name="T18" fmla="*/ 15 w 61"/>
                <a:gd name="T19" fmla="*/ 24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 h="153">
                  <a:moveTo>
                    <a:pt x="35" y="153"/>
                  </a:moveTo>
                  <a:cubicBezTo>
                    <a:pt x="46" y="114"/>
                    <a:pt x="37" y="65"/>
                    <a:pt x="28" y="21"/>
                  </a:cubicBezTo>
                  <a:cubicBezTo>
                    <a:pt x="18" y="36"/>
                    <a:pt x="9" y="50"/>
                    <a:pt x="0" y="65"/>
                  </a:cubicBezTo>
                  <a:cubicBezTo>
                    <a:pt x="7" y="43"/>
                    <a:pt x="20" y="24"/>
                    <a:pt x="22" y="0"/>
                  </a:cubicBezTo>
                  <a:cubicBezTo>
                    <a:pt x="35" y="17"/>
                    <a:pt x="48" y="32"/>
                    <a:pt x="61" y="47"/>
                  </a:cubicBezTo>
                  <a:cubicBezTo>
                    <a:pt x="54" y="30"/>
                    <a:pt x="39" y="15"/>
                    <a:pt x="26" y="0"/>
                  </a:cubicBezTo>
                  <a:cubicBezTo>
                    <a:pt x="33" y="17"/>
                    <a:pt x="46" y="34"/>
                    <a:pt x="61" y="47"/>
                  </a:cubicBezTo>
                  <a:cubicBezTo>
                    <a:pt x="52" y="32"/>
                    <a:pt x="37" y="17"/>
                    <a:pt x="22" y="6"/>
                  </a:cubicBezTo>
                  <a:cubicBezTo>
                    <a:pt x="13" y="17"/>
                    <a:pt x="9" y="32"/>
                    <a:pt x="7" y="47"/>
                  </a:cubicBezTo>
                  <a:cubicBezTo>
                    <a:pt x="7" y="37"/>
                    <a:pt x="11" y="34"/>
                    <a:pt x="15" y="24"/>
                  </a:cubicBezTo>
                </a:path>
              </a:pathLst>
            </a:custGeom>
            <a:noFill/>
            <a:ln w="9525" cap="flat">
              <a:solidFill>
                <a:schemeClr val="tx1">
                  <a:lumMod val="85000"/>
                  <a:lumOff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0" tIns="0" rIns="0" bIns="0" numCol="1" anchor="t" anchorCtr="0" compatLnSpc="1">
              <a:prstTxWarp prst="textNoShape">
                <a:avLst/>
              </a:prstTxWarp>
            </a:bodyPr>
            <a:lstStyle/>
            <a:p>
              <a:endParaRPr lang="en-US" dirty="0"/>
            </a:p>
          </p:txBody>
        </p:sp>
        <p:sp>
          <p:nvSpPr>
            <p:cNvPr id="66" name="Freeform 114"/>
            <p:cNvSpPr>
              <a:spLocks/>
            </p:cNvSpPr>
            <p:nvPr/>
          </p:nvSpPr>
          <p:spPr bwMode="gray">
            <a:xfrm rot="11951737" flipH="1" flipV="1">
              <a:off x="5409664" y="2457431"/>
              <a:ext cx="274574" cy="697082"/>
            </a:xfrm>
            <a:custGeom>
              <a:avLst/>
              <a:gdLst>
                <a:gd name="T0" fmla="*/ 35 w 61"/>
                <a:gd name="T1" fmla="*/ 153 h 153"/>
                <a:gd name="T2" fmla="*/ 28 w 61"/>
                <a:gd name="T3" fmla="*/ 21 h 153"/>
                <a:gd name="T4" fmla="*/ 0 w 61"/>
                <a:gd name="T5" fmla="*/ 65 h 153"/>
                <a:gd name="T6" fmla="*/ 22 w 61"/>
                <a:gd name="T7" fmla="*/ 0 h 153"/>
                <a:gd name="T8" fmla="*/ 61 w 61"/>
                <a:gd name="T9" fmla="*/ 47 h 153"/>
                <a:gd name="T10" fmla="*/ 26 w 61"/>
                <a:gd name="T11" fmla="*/ 0 h 153"/>
                <a:gd name="T12" fmla="*/ 61 w 61"/>
                <a:gd name="T13" fmla="*/ 47 h 153"/>
                <a:gd name="T14" fmla="*/ 22 w 61"/>
                <a:gd name="T15" fmla="*/ 6 h 153"/>
                <a:gd name="T16" fmla="*/ 7 w 61"/>
                <a:gd name="T17" fmla="*/ 47 h 153"/>
                <a:gd name="T18" fmla="*/ 15 w 61"/>
                <a:gd name="T19" fmla="*/ 24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 h="153">
                  <a:moveTo>
                    <a:pt x="35" y="153"/>
                  </a:moveTo>
                  <a:cubicBezTo>
                    <a:pt x="46" y="114"/>
                    <a:pt x="37" y="65"/>
                    <a:pt x="28" y="21"/>
                  </a:cubicBezTo>
                  <a:cubicBezTo>
                    <a:pt x="18" y="36"/>
                    <a:pt x="9" y="50"/>
                    <a:pt x="0" y="65"/>
                  </a:cubicBezTo>
                  <a:cubicBezTo>
                    <a:pt x="7" y="43"/>
                    <a:pt x="20" y="24"/>
                    <a:pt x="22" y="0"/>
                  </a:cubicBezTo>
                  <a:cubicBezTo>
                    <a:pt x="35" y="17"/>
                    <a:pt x="48" y="32"/>
                    <a:pt x="61" y="47"/>
                  </a:cubicBezTo>
                  <a:cubicBezTo>
                    <a:pt x="54" y="30"/>
                    <a:pt x="39" y="15"/>
                    <a:pt x="26" y="0"/>
                  </a:cubicBezTo>
                  <a:cubicBezTo>
                    <a:pt x="33" y="17"/>
                    <a:pt x="46" y="34"/>
                    <a:pt x="61" y="47"/>
                  </a:cubicBezTo>
                  <a:cubicBezTo>
                    <a:pt x="52" y="32"/>
                    <a:pt x="37" y="17"/>
                    <a:pt x="22" y="6"/>
                  </a:cubicBezTo>
                  <a:cubicBezTo>
                    <a:pt x="13" y="17"/>
                    <a:pt x="9" y="32"/>
                    <a:pt x="7" y="47"/>
                  </a:cubicBezTo>
                  <a:cubicBezTo>
                    <a:pt x="7" y="37"/>
                    <a:pt x="11" y="34"/>
                    <a:pt x="15" y="24"/>
                  </a:cubicBezTo>
                </a:path>
              </a:pathLst>
            </a:custGeom>
            <a:noFill/>
            <a:ln w="9525" cap="flat">
              <a:solidFill>
                <a:schemeClr val="tx1">
                  <a:lumMod val="85000"/>
                  <a:lumOff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0" tIns="0" rIns="0" bIns="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2403842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bwMode="gray">
      <p:bgPr>
        <a:solidFill>
          <a:schemeClr val="bg1">
            <a:lumMod val="85000"/>
          </a:schemeClr>
        </a:solidFill>
        <a:effectLst/>
      </p:bgPr>
    </p:bg>
    <p:spTree>
      <p:nvGrpSpPr>
        <p:cNvPr id="1" name=""/>
        <p:cNvGrpSpPr/>
        <p:nvPr/>
      </p:nvGrpSpPr>
      <p:grpSpPr>
        <a:xfrm>
          <a:off x="0" y="0"/>
          <a:ext cx="0" cy="0"/>
          <a:chOff x="0" y="0"/>
          <a:chExt cx="0" cy="0"/>
        </a:xfrm>
      </p:grpSpPr>
      <p:sp>
        <p:nvSpPr>
          <p:cNvPr id="98" name="Eingekerbter Richtungspfeil 97"/>
          <p:cNvSpPr/>
          <p:nvPr/>
        </p:nvSpPr>
        <p:spPr bwMode="gray">
          <a:xfrm>
            <a:off x="9542881" y="2803190"/>
            <a:ext cx="2106719" cy="583909"/>
          </a:xfrm>
          <a:prstGeom prst="chevron">
            <a:avLst>
              <a:gd name="adj" fmla="val 25205"/>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a:latin typeface="+mj-lt"/>
            </a:endParaRPr>
          </a:p>
        </p:txBody>
      </p:sp>
      <p:sp>
        <p:nvSpPr>
          <p:cNvPr id="97" name="Eingekerbter Richtungspfeil 96"/>
          <p:cNvSpPr/>
          <p:nvPr/>
        </p:nvSpPr>
        <p:spPr bwMode="gray">
          <a:xfrm>
            <a:off x="7292158" y="2803190"/>
            <a:ext cx="2246773" cy="583909"/>
          </a:xfrm>
          <a:prstGeom prst="chevron">
            <a:avLst>
              <a:gd name="adj" fmla="val 25531"/>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a:latin typeface="+mj-lt"/>
            </a:endParaRPr>
          </a:p>
        </p:txBody>
      </p:sp>
      <p:sp>
        <p:nvSpPr>
          <p:cNvPr id="96" name="Richtungspfeil 95"/>
          <p:cNvSpPr/>
          <p:nvPr/>
        </p:nvSpPr>
        <p:spPr bwMode="gray">
          <a:xfrm>
            <a:off x="540000" y="2803190"/>
            <a:ext cx="6752158" cy="583909"/>
          </a:xfrm>
          <a:prstGeom prst="homePlate">
            <a:avLst>
              <a:gd name="adj" fmla="val 24716"/>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a:latin typeface="+mj-lt"/>
            </a:endParaRPr>
          </a:p>
        </p:txBody>
      </p:sp>
      <p:sp>
        <p:nvSpPr>
          <p:cNvPr id="2" name="Title"/>
          <p:cNvSpPr>
            <a:spLocks noGrp="1"/>
          </p:cNvSpPr>
          <p:nvPr>
            <p:ph type="title"/>
          </p:nvPr>
        </p:nvSpPr>
        <p:spPr bwMode="gray"/>
        <p:txBody>
          <a:bodyPr/>
          <a:lstStyle/>
          <a:p>
            <a:r>
              <a:rPr lang="en-US" dirty="0" smtClean="0"/>
              <a:t>BASICS</a:t>
            </a:r>
            <a:endParaRPr lang="en-US" noProof="1"/>
          </a:p>
        </p:txBody>
      </p:sp>
      <p:sp>
        <p:nvSpPr>
          <p:cNvPr id="4" name="Subtitle"/>
          <p:cNvSpPr>
            <a:spLocks noGrp="1"/>
          </p:cNvSpPr>
          <p:nvPr>
            <p:ph type="body" sz="quarter" idx="13"/>
          </p:nvPr>
        </p:nvSpPr>
        <p:spPr bwMode="gray"/>
        <p:txBody>
          <a:bodyPr/>
          <a:lstStyle/>
          <a:p>
            <a:r>
              <a:rPr lang="en-US" dirty="0" smtClean="0"/>
              <a:t>Value Creation in E-Business</a:t>
            </a:r>
            <a:endParaRPr lang="en-US" dirty="0"/>
          </a:p>
        </p:txBody>
      </p:sp>
      <p:sp>
        <p:nvSpPr>
          <p:cNvPr id="12" name="Rechteck 11"/>
          <p:cNvSpPr/>
          <p:nvPr/>
        </p:nvSpPr>
        <p:spPr bwMode="gray">
          <a:xfrm>
            <a:off x="552451" y="1516062"/>
            <a:ext cx="6595460" cy="5810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pPr>
            <a:r>
              <a:rPr lang="en-US" sz="1600" b="1" dirty="0" smtClean="0">
                <a:solidFill>
                  <a:schemeClr val="tx1"/>
                </a:solidFill>
                <a:latin typeface="+mj-lt"/>
              </a:rPr>
              <a:t>E-BUSINESS IMPROVES </a:t>
            </a:r>
            <a:br>
              <a:rPr lang="en-US" sz="1600" b="1" dirty="0" smtClean="0">
                <a:solidFill>
                  <a:schemeClr val="tx1"/>
                </a:solidFill>
                <a:latin typeface="+mj-lt"/>
              </a:rPr>
            </a:br>
            <a:r>
              <a:rPr lang="en-US" sz="1600" b="1" dirty="0" smtClean="0">
                <a:solidFill>
                  <a:schemeClr val="tx1"/>
                </a:solidFill>
                <a:latin typeface="+mj-lt"/>
              </a:rPr>
              <a:t>VALUE CREATION</a:t>
            </a:r>
            <a:endParaRPr lang="en-US" sz="1600" b="1" dirty="0">
              <a:solidFill>
                <a:schemeClr val="tx1"/>
              </a:solidFill>
              <a:latin typeface="+mj-lt"/>
            </a:endParaRPr>
          </a:p>
        </p:txBody>
      </p:sp>
      <p:sp>
        <p:nvSpPr>
          <p:cNvPr id="7" name="Rechteck 6"/>
          <p:cNvSpPr/>
          <p:nvPr/>
        </p:nvSpPr>
        <p:spPr bwMode="gray">
          <a:xfrm>
            <a:off x="540000" y="5226490"/>
            <a:ext cx="6608161" cy="583909"/>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en-US" dirty="0" smtClean="0">
                <a:latin typeface="+mj-lt"/>
              </a:rPr>
              <a:t>FOLLOWER</a:t>
            </a:r>
            <a:endParaRPr lang="en-US" dirty="0">
              <a:latin typeface="+mj-lt"/>
            </a:endParaRPr>
          </a:p>
        </p:txBody>
      </p:sp>
      <p:sp>
        <p:nvSpPr>
          <p:cNvPr id="13" name="Rechteck 12"/>
          <p:cNvSpPr/>
          <p:nvPr/>
        </p:nvSpPr>
        <p:spPr bwMode="gray">
          <a:xfrm>
            <a:off x="7292160" y="5226490"/>
            <a:ext cx="4349543" cy="58390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en-US" dirty="0" smtClean="0">
                <a:latin typeface="+mj-lt"/>
              </a:rPr>
              <a:t>MARKET MAKER</a:t>
            </a:r>
            <a:endParaRPr lang="en-US" dirty="0">
              <a:latin typeface="+mj-lt"/>
            </a:endParaRPr>
          </a:p>
        </p:txBody>
      </p:sp>
      <p:sp>
        <p:nvSpPr>
          <p:cNvPr id="17" name="Rechteck 16"/>
          <p:cNvSpPr/>
          <p:nvPr/>
        </p:nvSpPr>
        <p:spPr bwMode="gray">
          <a:xfrm>
            <a:off x="7292159" y="1503363"/>
            <a:ext cx="2106721" cy="5810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80000"/>
              </a:lnSpc>
            </a:pPr>
            <a:r>
              <a:rPr lang="en-US" sz="1600" b="1" dirty="0" smtClean="0">
                <a:solidFill>
                  <a:schemeClr val="tx1"/>
                </a:solidFill>
                <a:latin typeface="+mj-lt"/>
              </a:rPr>
              <a:t>E-BUSINESS PROVIDES VALUE CREATION</a:t>
            </a:r>
            <a:endParaRPr lang="en-US" sz="1600" b="1" dirty="0">
              <a:solidFill>
                <a:schemeClr val="tx1"/>
              </a:solidFill>
              <a:latin typeface="+mj-lt"/>
            </a:endParaRPr>
          </a:p>
        </p:txBody>
      </p:sp>
      <p:sp>
        <p:nvSpPr>
          <p:cNvPr id="18" name="Rechteck 17"/>
          <p:cNvSpPr/>
          <p:nvPr/>
        </p:nvSpPr>
        <p:spPr bwMode="gray">
          <a:xfrm>
            <a:off x="9542881" y="1512000"/>
            <a:ext cx="2106720" cy="5850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80000"/>
              </a:lnSpc>
            </a:pPr>
            <a:r>
              <a:rPr lang="en-US" sz="1600" b="1" dirty="0" smtClean="0">
                <a:solidFill>
                  <a:schemeClr val="tx1"/>
                </a:solidFill>
                <a:latin typeface="+mj-lt"/>
              </a:rPr>
              <a:t>E-BUSINESS IS VALUE CREATION</a:t>
            </a:r>
            <a:endParaRPr lang="en-US" sz="1600" b="1" dirty="0">
              <a:solidFill>
                <a:schemeClr val="tx1"/>
              </a:solidFill>
              <a:latin typeface="+mj-lt"/>
            </a:endParaRPr>
          </a:p>
        </p:txBody>
      </p:sp>
      <p:sp>
        <p:nvSpPr>
          <p:cNvPr id="19" name="Rechteck 18"/>
          <p:cNvSpPr/>
          <p:nvPr/>
        </p:nvSpPr>
        <p:spPr bwMode="gray">
          <a:xfrm>
            <a:off x="552451" y="4099870"/>
            <a:ext cx="2094270" cy="9708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lstStyle/>
          <a:p>
            <a:pPr algn="ctr">
              <a:lnSpc>
                <a:spcPct val="90000"/>
              </a:lnSpc>
              <a:spcAft>
                <a:spcPts val="1000"/>
              </a:spcAft>
            </a:pPr>
            <a:r>
              <a:rPr lang="en-US" sz="1600" noProof="1" smtClean="0">
                <a:solidFill>
                  <a:schemeClr val="tx1"/>
                </a:solidFill>
              </a:rPr>
              <a:t>Processes are </a:t>
            </a:r>
            <a:br>
              <a:rPr lang="en-US" sz="1600" noProof="1" smtClean="0">
                <a:solidFill>
                  <a:schemeClr val="tx1"/>
                </a:solidFill>
              </a:rPr>
            </a:br>
            <a:r>
              <a:rPr lang="en-US" sz="1600" noProof="1" smtClean="0">
                <a:solidFill>
                  <a:schemeClr val="tx1"/>
                </a:solidFill>
              </a:rPr>
              <a:t>supported</a:t>
            </a:r>
            <a:endParaRPr lang="en-US" sz="1600" noProof="1">
              <a:solidFill>
                <a:schemeClr val="tx1"/>
              </a:solidFill>
            </a:endParaRPr>
          </a:p>
        </p:txBody>
      </p:sp>
      <p:sp>
        <p:nvSpPr>
          <p:cNvPr id="20" name="Rechteck 19"/>
          <p:cNvSpPr/>
          <p:nvPr/>
        </p:nvSpPr>
        <p:spPr bwMode="gray">
          <a:xfrm>
            <a:off x="2790721" y="4099872"/>
            <a:ext cx="2106720" cy="97085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lstStyle/>
          <a:p>
            <a:pPr algn="ctr">
              <a:lnSpc>
                <a:spcPct val="90000"/>
              </a:lnSpc>
              <a:spcAft>
                <a:spcPts val="1000"/>
              </a:spcAft>
            </a:pPr>
            <a:r>
              <a:rPr lang="en-US" sz="1600" dirty="0" smtClean="0">
                <a:solidFill>
                  <a:schemeClr val="tx1"/>
                </a:solidFill>
              </a:rPr>
              <a:t>Optimizing primary processes and increasing efficiency</a:t>
            </a:r>
            <a:endParaRPr lang="en-US" sz="1600" dirty="0">
              <a:solidFill>
                <a:schemeClr val="tx1"/>
              </a:solidFill>
            </a:endParaRPr>
          </a:p>
        </p:txBody>
      </p:sp>
      <p:sp>
        <p:nvSpPr>
          <p:cNvPr id="21" name="Rechteck 20"/>
          <p:cNvSpPr/>
          <p:nvPr/>
        </p:nvSpPr>
        <p:spPr bwMode="gray">
          <a:xfrm>
            <a:off x="5041440" y="4099872"/>
            <a:ext cx="2106471" cy="9708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lstStyle/>
          <a:p>
            <a:pPr algn="ctr">
              <a:lnSpc>
                <a:spcPct val="90000"/>
              </a:lnSpc>
              <a:spcAft>
                <a:spcPts val="1000"/>
              </a:spcAft>
            </a:pPr>
            <a:r>
              <a:rPr lang="en-US" sz="1600" dirty="0" smtClean="0">
                <a:solidFill>
                  <a:schemeClr val="tx1"/>
                </a:solidFill>
              </a:rPr>
              <a:t>Expansion in </a:t>
            </a:r>
            <a:br>
              <a:rPr lang="en-US" sz="1600" dirty="0" smtClean="0">
                <a:solidFill>
                  <a:schemeClr val="tx1"/>
                </a:solidFill>
              </a:rPr>
            </a:br>
            <a:r>
              <a:rPr lang="en-US" sz="1600" dirty="0" smtClean="0">
                <a:solidFill>
                  <a:schemeClr val="tx1"/>
                </a:solidFill>
              </a:rPr>
              <a:t>the existing market</a:t>
            </a:r>
            <a:endParaRPr lang="en-US" sz="1600" dirty="0">
              <a:solidFill>
                <a:schemeClr val="tx1"/>
              </a:solidFill>
            </a:endParaRPr>
          </a:p>
        </p:txBody>
      </p:sp>
      <p:sp>
        <p:nvSpPr>
          <p:cNvPr id="22" name="Rechteck 21"/>
          <p:cNvSpPr/>
          <p:nvPr/>
        </p:nvSpPr>
        <p:spPr bwMode="gray">
          <a:xfrm>
            <a:off x="7292160" y="4099874"/>
            <a:ext cx="2106721" cy="9708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lstStyle/>
          <a:p>
            <a:pPr algn="ctr">
              <a:lnSpc>
                <a:spcPct val="90000"/>
              </a:lnSpc>
              <a:spcAft>
                <a:spcPts val="1000"/>
              </a:spcAft>
            </a:pPr>
            <a:r>
              <a:rPr lang="en-US" sz="1600" dirty="0" smtClean="0">
                <a:solidFill>
                  <a:schemeClr val="tx1"/>
                </a:solidFill>
              </a:rPr>
              <a:t>Horizontal and vertical diversification of value creation</a:t>
            </a:r>
            <a:endParaRPr lang="en-US" sz="1600" dirty="0">
              <a:solidFill>
                <a:schemeClr val="tx1"/>
              </a:solidFill>
            </a:endParaRPr>
          </a:p>
        </p:txBody>
      </p:sp>
      <p:sp>
        <p:nvSpPr>
          <p:cNvPr id="23" name="Rechteck 22"/>
          <p:cNvSpPr/>
          <p:nvPr/>
        </p:nvSpPr>
        <p:spPr bwMode="gray">
          <a:xfrm>
            <a:off x="9542881" y="4098948"/>
            <a:ext cx="2106720" cy="9560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lstStyle/>
          <a:p>
            <a:pPr algn="ctr">
              <a:lnSpc>
                <a:spcPct val="90000"/>
              </a:lnSpc>
              <a:spcAft>
                <a:spcPts val="1000"/>
              </a:spcAft>
            </a:pPr>
            <a:r>
              <a:rPr lang="en-US" sz="1600" dirty="0" smtClean="0">
                <a:solidFill>
                  <a:schemeClr val="tx1"/>
                </a:solidFill>
              </a:rPr>
              <a:t>Developing new business models by using digital possibilities</a:t>
            </a:r>
            <a:endParaRPr lang="en-US" sz="1600" dirty="0">
              <a:solidFill>
                <a:schemeClr val="tx1"/>
              </a:solidFill>
            </a:endParaRPr>
          </a:p>
        </p:txBody>
      </p:sp>
      <p:sp>
        <p:nvSpPr>
          <p:cNvPr id="24" name="Ellipse 23"/>
          <p:cNvSpPr/>
          <p:nvPr/>
        </p:nvSpPr>
        <p:spPr bwMode="gray">
          <a:xfrm>
            <a:off x="745526" y="2241087"/>
            <a:ext cx="1708120" cy="1708118"/>
          </a:xfrm>
          <a:prstGeom prst="ellipse">
            <a:avLst/>
          </a:prstGeom>
          <a:solidFill>
            <a:schemeClr val="bg1">
              <a:lumMod val="8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80000"/>
              </a:lnSpc>
              <a:spcAft>
                <a:spcPts val="1000"/>
              </a:spcAft>
            </a:pPr>
            <a:r>
              <a:rPr lang="en-US" sz="1600" dirty="0" smtClean="0">
                <a:solidFill>
                  <a:schemeClr val="tx1"/>
                </a:solidFill>
                <a:latin typeface="Bebas Neue" panose="020B0506020202020201" pitchFamily="34" charset="0"/>
              </a:rPr>
              <a:t>Support</a:t>
            </a:r>
            <a:endParaRPr lang="en-US" sz="1600" dirty="0">
              <a:solidFill>
                <a:schemeClr val="tx1"/>
              </a:solidFill>
              <a:latin typeface="Bebas Neue" panose="020B0506020202020201" pitchFamily="34" charset="0"/>
            </a:endParaRPr>
          </a:p>
        </p:txBody>
      </p:sp>
      <p:sp>
        <p:nvSpPr>
          <p:cNvPr id="25" name="Ellipse 24"/>
          <p:cNvSpPr/>
          <p:nvPr/>
        </p:nvSpPr>
        <p:spPr bwMode="gray">
          <a:xfrm>
            <a:off x="2990021" y="2241086"/>
            <a:ext cx="1708120" cy="1708118"/>
          </a:xfrm>
          <a:prstGeom prst="ellipse">
            <a:avLst/>
          </a:prstGeom>
          <a:solidFill>
            <a:schemeClr val="bg1">
              <a:lumMod val="8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80000"/>
              </a:lnSpc>
              <a:spcAft>
                <a:spcPts val="1000"/>
              </a:spcAft>
            </a:pPr>
            <a:r>
              <a:rPr lang="en-US" sz="1600" dirty="0" smtClean="0">
                <a:solidFill>
                  <a:schemeClr val="tx1"/>
                </a:solidFill>
                <a:latin typeface="Bebas Neue" panose="020B0506020202020201" pitchFamily="34" charset="0"/>
              </a:rPr>
              <a:t>Process automation</a:t>
            </a:r>
            <a:endParaRPr lang="en-US" sz="1600" dirty="0">
              <a:solidFill>
                <a:schemeClr val="tx1"/>
              </a:solidFill>
              <a:latin typeface="Bebas Neue" panose="020B0506020202020201" pitchFamily="34" charset="0"/>
            </a:endParaRPr>
          </a:p>
        </p:txBody>
      </p:sp>
      <p:sp>
        <p:nvSpPr>
          <p:cNvPr id="26" name="Ellipse 25"/>
          <p:cNvSpPr/>
          <p:nvPr/>
        </p:nvSpPr>
        <p:spPr bwMode="gray">
          <a:xfrm>
            <a:off x="5240615" y="2241086"/>
            <a:ext cx="1708120" cy="1708118"/>
          </a:xfrm>
          <a:prstGeom prst="ellipse">
            <a:avLst/>
          </a:prstGeom>
          <a:solidFill>
            <a:schemeClr val="bg1">
              <a:lumMod val="8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80000"/>
              </a:lnSpc>
              <a:spcAft>
                <a:spcPts val="1000"/>
              </a:spcAft>
            </a:pPr>
            <a:r>
              <a:rPr lang="en-US" sz="1600" dirty="0" smtClean="0">
                <a:solidFill>
                  <a:schemeClr val="tx1"/>
                </a:solidFill>
                <a:latin typeface="Bebas Neue" panose="020B0506020202020201" pitchFamily="34" charset="0"/>
              </a:rPr>
              <a:t>Business expansion</a:t>
            </a:r>
            <a:endParaRPr lang="en-US" sz="1600" dirty="0">
              <a:solidFill>
                <a:schemeClr val="tx1"/>
              </a:solidFill>
              <a:latin typeface="Bebas Neue" panose="020B0506020202020201" pitchFamily="34" charset="0"/>
            </a:endParaRPr>
          </a:p>
        </p:txBody>
      </p:sp>
      <p:sp>
        <p:nvSpPr>
          <p:cNvPr id="28" name="Ellipse 27"/>
          <p:cNvSpPr/>
          <p:nvPr/>
        </p:nvSpPr>
        <p:spPr bwMode="gray">
          <a:xfrm>
            <a:off x="7491460" y="2241087"/>
            <a:ext cx="1708120" cy="1708118"/>
          </a:xfrm>
          <a:prstGeom prst="ellipse">
            <a:avLst/>
          </a:prstGeom>
          <a:solidFill>
            <a:schemeClr val="bg1">
              <a:lumMod val="8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80000"/>
              </a:lnSpc>
              <a:spcAft>
                <a:spcPts val="1000"/>
              </a:spcAft>
            </a:pPr>
            <a:r>
              <a:rPr lang="en-US" sz="1600" dirty="0" smtClean="0">
                <a:solidFill>
                  <a:schemeClr val="tx1"/>
                </a:solidFill>
                <a:latin typeface="Bebas Neue" panose="020B0506020202020201" pitchFamily="34" charset="0"/>
              </a:rPr>
              <a:t>Diversification</a:t>
            </a:r>
            <a:endParaRPr lang="en-US" sz="1600" dirty="0">
              <a:solidFill>
                <a:schemeClr val="tx1"/>
              </a:solidFill>
              <a:latin typeface="Bebas Neue" panose="020B0506020202020201" pitchFamily="34" charset="0"/>
            </a:endParaRPr>
          </a:p>
        </p:txBody>
      </p:sp>
      <p:sp>
        <p:nvSpPr>
          <p:cNvPr id="29" name="Ellipse 28"/>
          <p:cNvSpPr/>
          <p:nvPr/>
        </p:nvSpPr>
        <p:spPr bwMode="gray">
          <a:xfrm>
            <a:off x="9742181" y="2241087"/>
            <a:ext cx="1708120" cy="1708118"/>
          </a:xfrm>
          <a:prstGeom prst="ellipse">
            <a:avLst/>
          </a:prstGeom>
          <a:solidFill>
            <a:schemeClr val="bg1">
              <a:lumMod val="8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80000"/>
              </a:lnSpc>
              <a:spcAft>
                <a:spcPts val="1000"/>
              </a:spcAft>
            </a:pPr>
            <a:r>
              <a:rPr lang="en-US" sz="1600" dirty="0" smtClean="0">
                <a:solidFill>
                  <a:schemeClr val="tx1"/>
                </a:solidFill>
                <a:latin typeface="Bebas Neue" panose="020B0506020202020201" pitchFamily="34" charset="0"/>
              </a:rPr>
              <a:t>Innovation</a:t>
            </a:r>
            <a:endParaRPr lang="en-US" sz="1600" dirty="0">
              <a:solidFill>
                <a:schemeClr val="tx1"/>
              </a:solidFill>
              <a:latin typeface="Bebas Neue" panose="020B0506020202020201" pitchFamily="34" charset="0"/>
            </a:endParaRPr>
          </a:p>
        </p:txBody>
      </p:sp>
    </p:spTree>
    <p:extLst>
      <p:ext uri="{BB962C8B-B14F-4D97-AF65-F5344CB8AC3E}">
        <p14:creationId xmlns:p14="http://schemas.microsoft.com/office/powerpoint/2010/main" val="29454428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bwMode="gray">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bwMode="gray"/>
        <p:txBody>
          <a:bodyPr/>
          <a:lstStyle/>
          <a:p>
            <a:r>
              <a:rPr lang="en-US" dirty="0" smtClean="0">
                <a:solidFill>
                  <a:schemeClr val="bg1"/>
                </a:solidFill>
              </a:rPr>
              <a:t>BASICS</a:t>
            </a:r>
            <a:endParaRPr lang="en-US" dirty="0">
              <a:solidFill>
                <a:schemeClr val="bg1"/>
              </a:solidFill>
            </a:endParaRPr>
          </a:p>
        </p:txBody>
      </p:sp>
      <p:sp>
        <p:nvSpPr>
          <p:cNvPr id="4" name="Subtitle"/>
          <p:cNvSpPr>
            <a:spLocks noGrp="1"/>
          </p:cNvSpPr>
          <p:nvPr>
            <p:ph type="body" sz="quarter" idx="13"/>
          </p:nvPr>
        </p:nvSpPr>
        <p:spPr bwMode="gray"/>
        <p:txBody>
          <a:bodyPr/>
          <a:lstStyle/>
          <a:p>
            <a:r>
              <a:rPr lang="en-US" dirty="0" smtClean="0"/>
              <a:t>Value Chain</a:t>
            </a:r>
            <a:endParaRPr lang="en-US" dirty="0"/>
          </a:p>
        </p:txBody>
      </p:sp>
      <p:grpSp>
        <p:nvGrpSpPr>
          <p:cNvPr id="11" name="Gruppieren 10"/>
          <p:cNvGrpSpPr/>
          <p:nvPr/>
        </p:nvGrpSpPr>
        <p:grpSpPr bwMode="gray">
          <a:xfrm>
            <a:off x="540001" y="2622564"/>
            <a:ext cx="11098284" cy="2077124"/>
            <a:chOff x="540000" y="3669246"/>
            <a:chExt cx="13065859" cy="2162755"/>
          </a:xfrm>
        </p:grpSpPr>
        <p:sp>
          <p:nvSpPr>
            <p:cNvPr id="102" name="Eingekerbter Richtungspfeil 101"/>
            <p:cNvSpPr/>
            <p:nvPr/>
          </p:nvSpPr>
          <p:spPr bwMode="gray">
            <a:xfrm>
              <a:off x="4197600" y="3669246"/>
              <a:ext cx="2093060" cy="2162755"/>
            </a:xfrm>
            <a:prstGeom prst="chevron">
              <a:avLst>
                <a:gd name="adj" fmla="val 12121"/>
              </a:avLst>
            </a:prstGeom>
            <a:solidFill>
              <a:schemeClr val="bg1">
                <a:lumMod val="85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80000"/>
                </a:lnSpc>
                <a:spcAft>
                  <a:spcPts val="1000"/>
                </a:spcAft>
              </a:pPr>
              <a:r>
                <a:rPr lang="en-US" dirty="0" smtClean="0">
                  <a:solidFill>
                    <a:schemeClr val="tx1"/>
                  </a:solidFill>
                  <a:latin typeface="Bebas Neue" panose="020B0506020202020201" pitchFamily="34" charset="0"/>
                </a:rPr>
                <a:t>E-MARKETING</a:t>
              </a:r>
              <a:endParaRPr lang="en-US" dirty="0">
                <a:solidFill>
                  <a:schemeClr val="tx1"/>
                </a:solidFill>
                <a:latin typeface="Bebas Neue" panose="020B0506020202020201" pitchFamily="34" charset="0"/>
              </a:endParaRPr>
            </a:p>
          </p:txBody>
        </p:sp>
        <p:sp>
          <p:nvSpPr>
            <p:cNvPr id="95" name="Eingekerbter Richtungspfeil 94"/>
            <p:cNvSpPr/>
            <p:nvPr/>
          </p:nvSpPr>
          <p:spPr bwMode="gray">
            <a:xfrm>
              <a:off x="540000" y="3669246"/>
              <a:ext cx="2093060" cy="2162755"/>
            </a:xfrm>
            <a:prstGeom prst="chevron">
              <a:avLst>
                <a:gd name="adj" fmla="val 12121"/>
              </a:avLst>
            </a:prstGeom>
            <a:solidFill>
              <a:schemeClr val="accent6">
                <a:lumMod val="75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80000"/>
                </a:lnSpc>
                <a:spcAft>
                  <a:spcPts val="1000"/>
                </a:spcAft>
              </a:pPr>
              <a:r>
                <a:rPr lang="en-US" dirty="0" smtClean="0">
                  <a:latin typeface="Bebas Neue" panose="020B0506020202020201" pitchFamily="34" charset="0"/>
                </a:rPr>
                <a:t>E-PRODUCTS &amp; </a:t>
              </a:r>
              <a:br>
                <a:rPr lang="en-US" dirty="0" smtClean="0">
                  <a:latin typeface="Bebas Neue" panose="020B0506020202020201" pitchFamily="34" charset="0"/>
                </a:rPr>
              </a:br>
              <a:r>
                <a:rPr lang="en-US" dirty="0" smtClean="0">
                  <a:latin typeface="Bebas Neue" panose="020B0506020202020201" pitchFamily="34" charset="0"/>
                </a:rPr>
                <a:t>E-SERVICES</a:t>
              </a:r>
              <a:endParaRPr lang="en-US" dirty="0">
                <a:latin typeface="Bebas Neue" panose="020B0506020202020201" pitchFamily="34" charset="0"/>
              </a:endParaRPr>
            </a:p>
          </p:txBody>
        </p:sp>
        <p:sp>
          <p:nvSpPr>
            <p:cNvPr id="96" name="Eingekerbter Richtungspfeil 95"/>
            <p:cNvSpPr/>
            <p:nvPr/>
          </p:nvSpPr>
          <p:spPr bwMode="gray">
            <a:xfrm>
              <a:off x="2368800" y="3669246"/>
              <a:ext cx="2093060" cy="2162755"/>
            </a:xfrm>
            <a:prstGeom prst="chevron">
              <a:avLst>
                <a:gd name="adj" fmla="val 12121"/>
              </a:avLst>
            </a:prstGeom>
            <a:solidFill>
              <a:schemeClr val="bg1">
                <a:lumMod val="85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80000"/>
                </a:lnSpc>
                <a:spcAft>
                  <a:spcPts val="1000"/>
                </a:spcAft>
              </a:pPr>
              <a:r>
                <a:rPr lang="en-US" dirty="0" smtClean="0">
                  <a:solidFill>
                    <a:schemeClr val="tx1"/>
                  </a:solidFill>
                  <a:latin typeface="Bebas Neue" panose="020B0506020202020201" pitchFamily="34" charset="0"/>
                </a:rPr>
                <a:t>E-PROCUREMENT</a:t>
              </a:r>
              <a:endParaRPr lang="en-US" dirty="0">
                <a:solidFill>
                  <a:schemeClr val="tx1"/>
                </a:solidFill>
                <a:latin typeface="Bebas Neue" panose="020B0506020202020201" pitchFamily="34" charset="0"/>
              </a:endParaRPr>
            </a:p>
          </p:txBody>
        </p:sp>
        <p:sp>
          <p:nvSpPr>
            <p:cNvPr id="97" name="Eingekerbter Richtungspfeil 96"/>
            <p:cNvSpPr/>
            <p:nvPr/>
          </p:nvSpPr>
          <p:spPr bwMode="gray">
            <a:xfrm>
              <a:off x="6026400" y="3669246"/>
              <a:ext cx="2093060" cy="2162755"/>
            </a:xfrm>
            <a:prstGeom prst="chevron">
              <a:avLst>
                <a:gd name="adj" fmla="val 12121"/>
              </a:avLst>
            </a:prstGeom>
            <a:solidFill>
              <a:schemeClr val="bg1">
                <a:lumMod val="85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80000"/>
                </a:lnSpc>
                <a:spcAft>
                  <a:spcPts val="1000"/>
                </a:spcAft>
              </a:pPr>
              <a:r>
                <a:rPr lang="en-US" dirty="0" smtClean="0">
                  <a:solidFill>
                    <a:schemeClr val="tx1"/>
                  </a:solidFill>
                  <a:latin typeface="Bebas Neue" panose="020B0506020202020201" pitchFamily="34" charset="0"/>
                </a:rPr>
                <a:t>E-CONTRACTING</a:t>
              </a:r>
              <a:endParaRPr lang="en-US" dirty="0">
                <a:solidFill>
                  <a:schemeClr val="tx1"/>
                </a:solidFill>
                <a:latin typeface="Bebas Neue" panose="020B0506020202020201" pitchFamily="34" charset="0"/>
              </a:endParaRPr>
            </a:p>
          </p:txBody>
        </p:sp>
        <p:sp>
          <p:nvSpPr>
            <p:cNvPr id="98" name="Eingekerbter Richtungspfeil 97"/>
            <p:cNvSpPr/>
            <p:nvPr/>
          </p:nvSpPr>
          <p:spPr bwMode="gray">
            <a:xfrm>
              <a:off x="7855200" y="3669246"/>
              <a:ext cx="2093060" cy="2162755"/>
            </a:xfrm>
            <a:prstGeom prst="chevron">
              <a:avLst>
                <a:gd name="adj" fmla="val 12121"/>
              </a:avLst>
            </a:prstGeom>
            <a:solidFill>
              <a:schemeClr val="bg1">
                <a:lumMod val="85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80000"/>
                </a:lnSpc>
                <a:spcAft>
                  <a:spcPts val="1000"/>
                </a:spcAft>
              </a:pPr>
              <a:r>
                <a:rPr lang="en-US" dirty="0" smtClean="0">
                  <a:solidFill>
                    <a:schemeClr val="tx1"/>
                  </a:solidFill>
                  <a:latin typeface="Bebas Neue" panose="020B0506020202020201" pitchFamily="34" charset="0"/>
                </a:rPr>
                <a:t>E-DISTRIBUTION</a:t>
              </a:r>
              <a:endParaRPr lang="en-US" dirty="0">
                <a:solidFill>
                  <a:schemeClr val="tx1"/>
                </a:solidFill>
                <a:latin typeface="Bebas Neue" panose="020B0506020202020201" pitchFamily="34" charset="0"/>
              </a:endParaRPr>
            </a:p>
          </p:txBody>
        </p:sp>
        <p:sp>
          <p:nvSpPr>
            <p:cNvPr id="99" name="Eingekerbter Richtungspfeil 98"/>
            <p:cNvSpPr/>
            <p:nvPr/>
          </p:nvSpPr>
          <p:spPr bwMode="gray">
            <a:xfrm>
              <a:off x="9683999" y="3669246"/>
              <a:ext cx="2093060" cy="2162755"/>
            </a:xfrm>
            <a:prstGeom prst="chevron">
              <a:avLst>
                <a:gd name="adj" fmla="val 12121"/>
              </a:avLst>
            </a:prstGeom>
            <a:solidFill>
              <a:schemeClr val="bg1">
                <a:lumMod val="85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80000"/>
                </a:lnSpc>
                <a:spcAft>
                  <a:spcPts val="1000"/>
                </a:spcAft>
              </a:pPr>
              <a:r>
                <a:rPr lang="en-US" dirty="0" smtClean="0">
                  <a:solidFill>
                    <a:schemeClr val="tx1"/>
                  </a:solidFill>
                  <a:latin typeface="Bebas Neue" panose="020B0506020202020201" pitchFamily="34" charset="0"/>
                </a:rPr>
                <a:t>E-PAYMENT</a:t>
              </a:r>
              <a:endParaRPr lang="en-US" dirty="0">
                <a:solidFill>
                  <a:schemeClr val="tx1"/>
                </a:solidFill>
                <a:latin typeface="Bebas Neue" panose="020B0506020202020201" pitchFamily="34" charset="0"/>
              </a:endParaRPr>
            </a:p>
          </p:txBody>
        </p:sp>
        <p:sp>
          <p:nvSpPr>
            <p:cNvPr id="100" name="Eingekerbter Richtungspfeil 99"/>
            <p:cNvSpPr/>
            <p:nvPr/>
          </p:nvSpPr>
          <p:spPr bwMode="gray">
            <a:xfrm>
              <a:off x="11512799" y="3669246"/>
              <a:ext cx="2093060" cy="2162755"/>
            </a:xfrm>
            <a:prstGeom prst="chevron">
              <a:avLst>
                <a:gd name="adj" fmla="val 12121"/>
              </a:avLst>
            </a:prstGeom>
            <a:solidFill>
              <a:schemeClr val="accent6">
                <a:lumMod val="50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80000"/>
                </a:lnSpc>
                <a:spcAft>
                  <a:spcPts val="1000"/>
                </a:spcAft>
              </a:pPr>
              <a:r>
                <a:rPr lang="en-US" dirty="0" smtClean="0">
                  <a:solidFill>
                    <a:schemeClr val="bg1"/>
                  </a:solidFill>
                  <a:latin typeface="Bebas Neue" panose="020B0506020202020201" pitchFamily="34" charset="0"/>
                </a:rPr>
                <a:t>E-CUSTOMER RELATIONSHIP </a:t>
              </a:r>
            </a:p>
            <a:p>
              <a:pPr algn="ctr">
                <a:lnSpc>
                  <a:spcPct val="80000"/>
                </a:lnSpc>
                <a:spcAft>
                  <a:spcPts val="1000"/>
                </a:spcAft>
              </a:pPr>
              <a:r>
                <a:rPr lang="en-US" dirty="0" smtClean="0">
                  <a:solidFill>
                    <a:schemeClr val="bg1"/>
                  </a:solidFill>
                  <a:latin typeface="Bebas Neue" panose="020B0506020202020201" pitchFamily="34" charset="0"/>
                </a:rPr>
                <a:t>MANAGEMENT</a:t>
              </a:r>
              <a:endParaRPr lang="en-US" dirty="0">
                <a:solidFill>
                  <a:schemeClr val="bg1"/>
                </a:solidFill>
                <a:latin typeface="Bebas Neue" panose="020B0506020202020201" pitchFamily="34" charset="0"/>
              </a:endParaRPr>
            </a:p>
          </p:txBody>
        </p:sp>
      </p:grpSp>
    </p:spTree>
    <p:extLst>
      <p:ext uri="{BB962C8B-B14F-4D97-AF65-F5344CB8AC3E}">
        <p14:creationId xmlns:p14="http://schemas.microsoft.com/office/powerpoint/2010/main" val="38097553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p:cNvSpPr>
            <a:spLocks noGrp="1"/>
          </p:cNvSpPr>
          <p:nvPr>
            <p:ph type="title"/>
          </p:nvPr>
        </p:nvSpPr>
        <p:spPr bwMode="gray"/>
        <p:txBody>
          <a:bodyPr/>
          <a:lstStyle/>
          <a:p>
            <a:r>
              <a:rPr lang="en-US" dirty="0" smtClean="0"/>
              <a:t>BASICS</a:t>
            </a:r>
            <a:endParaRPr lang="en-US" dirty="0"/>
          </a:p>
        </p:txBody>
      </p:sp>
      <p:sp>
        <p:nvSpPr>
          <p:cNvPr id="21" name="Subtitle"/>
          <p:cNvSpPr>
            <a:spLocks noGrp="1"/>
          </p:cNvSpPr>
          <p:nvPr>
            <p:ph type="body" sz="quarter" idx="13"/>
          </p:nvPr>
        </p:nvSpPr>
        <p:spPr bwMode="gray"/>
        <p:txBody>
          <a:bodyPr/>
          <a:lstStyle/>
          <a:p>
            <a:r>
              <a:rPr lang="en-US" dirty="0" smtClean="0"/>
              <a:t>Value Creation Process in E-Business</a:t>
            </a:r>
            <a:endParaRPr lang="en-US" dirty="0"/>
          </a:p>
        </p:txBody>
      </p:sp>
      <p:sp>
        <p:nvSpPr>
          <p:cNvPr id="26" name="Text Placeholder 1"/>
          <p:cNvSpPr>
            <a:spLocks noGrp="1"/>
          </p:cNvSpPr>
          <p:nvPr>
            <p:ph type="body" idx="24"/>
          </p:nvPr>
        </p:nvSpPr>
        <p:spPr bwMode="gray">
          <a:xfrm>
            <a:off x="539999" y="1512000"/>
            <a:ext cx="3787451" cy="1185784"/>
          </a:xfrm>
          <a:solidFill>
            <a:schemeClr val="tx2">
              <a:lumMod val="75000"/>
            </a:schemeClr>
          </a:solidFill>
        </p:spPr>
        <p:txBody>
          <a:bodyPr/>
          <a:lstStyle/>
          <a:p>
            <a:r>
              <a:rPr lang="en-US" sz="2400" dirty="0" smtClean="0">
                <a:latin typeface="Bebas Neue" panose="020B0506020202020201" pitchFamily="34" charset="0"/>
              </a:rPr>
              <a:t>GATHERING INFORMATION </a:t>
            </a:r>
            <a:endParaRPr lang="en-US" sz="2400" dirty="0">
              <a:latin typeface="Bebas Neue" panose="020B0506020202020201" pitchFamily="34" charset="0"/>
            </a:endParaRPr>
          </a:p>
        </p:txBody>
      </p:sp>
      <p:sp>
        <p:nvSpPr>
          <p:cNvPr id="27" name="Content Placeholder 1"/>
          <p:cNvSpPr>
            <a:spLocks noGrp="1"/>
          </p:cNvSpPr>
          <p:nvPr>
            <p:ph sz="quarter" idx="25"/>
          </p:nvPr>
        </p:nvSpPr>
        <p:spPr bwMode="gray">
          <a:xfrm>
            <a:off x="4327450" y="1512000"/>
            <a:ext cx="7322150" cy="1187523"/>
          </a:xfrm>
        </p:spPr>
        <p:txBody>
          <a:bodyPr/>
          <a:lstStyle/>
          <a:p>
            <a:r>
              <a:rPr lang="en-US" sz="1400" dirty="0" smtClean="0"/>
              <a:t>central, automated and simplified collection of information</a:t>
            </a:r>
          </a:p>
          <a:p>
            <a:r>
              <a:rPr lang="en-US" sz="1400" dirty="0" smtClean="0"/>
              <a:t>all information in one place</a:t>
            </a:r>
            <a:endParaRPr lang="en-US" sz="1400" dirty="0"/>
          </a:p>
        </p:txBody>
      </p:sp>
      <p:sp>
        <p:nvSpPr>
          <p:cNvPr id="24" name="Text Placeholder 2"/>
          <p:cNvSpPr>
            <a:spLocks noGrp="1"/>
          </p:cNvSpPr>
          <p:nvPr>
            <p:ph type="body" idx="22"/>
          </p:nvPr>
        </p:nvSpPr>
        <p:spPr bwMode="gray">
          <a:xfrm>
            <a:off x="539999" y="2996175"/>
            <a:ext cx="3787451" cy="1185784"/>
          </a:xfrm>
          <a:solidFill>
            <a:schemeClr val="tx2"/>
          </a:solidFill>
        </p:spPr>
        <p:txBody>
          <a:bodyPr/>
          <a:lstStyle/>
          <a:p>
            <a:r>
              <a:rPr lang="en-US" sz="2400" dirty="0" smtClean="0">
                <a:latin typeface="Bebas Neue" panose="020B0506020202020201" pitchFamily="34" charset="0"/>
              </a:rPr>
              <a:t>PROCESSING INFORMATION</a:t>
            </a:r>
          </a:p>
          <a:p>
            <a:endParaRPr lang="en-US" sz="2400" dirty="0">
              <a:latin typeface="Bebas Neue" panose="020B0506020202020201" pitchFamily="34" charset="0"/>
            </a:endParaRPr>
          </a:p>
        </p:txBody>
      </p:sp>
      <p:sp>
        <p:nvSpPr>
          <p:cNvPr id="25" name="Content Placeholder 2"/>
          <p:cNvSpPr>
            <a:spLocks noGrp="1"/>
          </p:cNvSpPr>
          <p:nvPr>
            <p:ph sz="quarter" idx="23"/>
          </p:nvPr>
        </p:nvSpPr>
        <p:spPr bwMode="gray">
          <a:xfrm>
            <a:off x="4327450" y="2995200"/>
            <a:ext cx="7322150" cy="1187523"/>
          </a:xfrm>
        </p:spPr>
        <p:txBody>
          <a:bodyPr/>
          <a:lstStyle/>
          <a:p>
            <a:r>
              <a:rPr lang="en-US" sz="1400" dirty="0" smtClean="0"/>
              <a:t>research and information costs are reduced by know-how processing</a:t>
            </a:r>
          </a:p>
          <a:p>
            <a:r>
              <a:rPr lang="en-US" sz="1400" dirty="0" smtClean="0"/>
              <a:t>new recycling possibilities can be developed</a:t>
            </a:r>
            <a:endParaRPr lang="en-US" sz="1400" dirty="0"/>
          </a:p>
        </p:txBody>
      </p:sp>
      <p:sp>
        <p:nvSpPr>
          <p:cNvPr id="22" name="Text Placeholder 3"/>
          <p:cNvSpPr>
            <a:spLocks noGrp="1"/>
          </p:cNvSpPr>
          <p:nvPr>
            <p:ph type="body" idx="18"/>
          </p:nvPr>
        </p:nvSpPr>
        <p:spPr bwMode="gray">
          <a:xfrm>
            <a:off x="539999" y="4478399"/>
            <a:ext cx="3787451" cy="1342582"/>
          </a:xfrm>
          <a:solidFill>
            <a:schemeClr val="accent1">
              <a:lumMod val="50000"/>
            </a:schemeClr>
          </a:solidFill>
        </p:spPr>
        <p:txBody>
          <a:bodyPr/>
          <a:lstStyle/>
          <a:p>
            <a:r>
              <a:rPr lang="en-US" sz="2400" dirty="0" smtClean="0">
                <a:latin typeface="Bebas Neue" panose="020B0506020202020201" pitchFamily="34" charset="0"/>
              </a:rPr>
              <a:t>TRANSFERRING INFORMATION</a:t>
            </a:r>
            <a:endParaRPr lang="en-US" sz="2400" dirty="0">
              <a:latin typeface="Bebas Neue" panose="020B0506020202020201" pitchFamily="34" charset="0"/>
            </a:endParaRPr>
          </a:p>
        </p:txBody>
      </p:sp>
      <p:sp>
        <p:nvSpPr>
          <p:cNvPr id="23" name="Content Placeholder 3"/>
          <p:cNvSpPr>
            <a:spLocks noGrp="1"/>
          </p:cNvSpPr>
          <p:nvPr>
            <p:ph sz="quarter" idx="21"/>
          </p:nvPr>
        </p:nvSpPr>
        <p:spPr bwMode="gray">
          <a:xfrm>
            <a:off x="4327450" y="4478399"/>
            <a:ext cx="7322150" cy="1344551"/>
          </a:xfrm>
        </p:spPr>
        <p:txBody>
          <a:bodyPr/>
          <a:lstStyle/>
          <a:p>
            <a:r>
              <a:rPr lang="en-US" sz="1400" dirty="0" smtClean="0"/>
              <a:t>standard information transfer: value creation by supplying the product</a:t>
            </a:r>
          </a:p>
          <a:p>
            <a:r>
              <a:rPr lang="en-US" sz="1400" dirty="0" smtClean="0"/>
              <a:t>automated information transfer: value creation by an automated supply of information, which could lead to an advantageous view of the product</a:t>
            </a:r>
            <a:endParaRPr lang="en-US" sz="1400" dirty="0"/>
          </a:p>
        </p:txBody>
      </p:sp>
      <p:pic>
        <p:nvPicPr>
          <p:cNvPr id="11" name="Log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gray">
          <a:xfrm>
            <a:off x="9556768" y="6126998"/>
            <a:ext cx="2179779" cy="39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1916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bwMode="gray"/>
        <p:txBody>
          <a:bodyPr/>
          <a:lstStyle/>
          <a:p>
            <a:r>
              <a:rPr lang="en-US" dirty="0" smtClean="0"/>
              <a:t>BASICS</a:t>
            </a:r>
            <a:endParaRPr lang="en-US" dirty="0"/>
          </a:p>
        </p:txBody>
      </p:sp>
      <p:sp>
        <p:nvSpPr>
          <p:cNvPr id="4" name="Subtitle"/>
          <p:cNvSpPr>
            <a:spLocks noGrp="1"/>
          </p:cNvSpPr>
          <p:nvPr>
            <p:ph type="body" sz="quarter" idx="13"/>
          </p:nvPr>
        </p:nvSpPr>
        <p:spPr bwMode="gray"/>
        <p:txBody>
          <a:bodyPr/>
          <a:lstStyle/>
          <a:p>
            <a:r>
              <a:rPr lang="en-US" dirty="0" smtClean="0"/>
              <a:t>Value Creation Process in E-Business</a:t>
            </a:r>
            <a:endParaRPr lang="en-US" dirty="0"/>
          </a:p>
        </p:txBody>
      </p:sp>
      <p:graphicFrame>
        <p:nvGraphicFramePr>
          <p:cNvPr id="6" name="Tabelle 5"/>
          <p:cNvGraphicFramePr>
            <a:graphicFrameLocks noGrp="1"/>
          </p:cNvGraphicFramePr>
          <p:nvPr>
            <p:extLst>
              <p:ext uri="{D42A27DB-BD31-4B8C-83A1-F6EECF244321}">
                <p14:modId xmlns:p14="http://schemas.microsoft.com/office/powerpoint/2010/main" val="1860252306"/>
              </p:ext>
            </p:extLst>
          </p:nvPr>
        </p:nvGraphicFramePr>
        <p:xfrm>
          <a:off x="540001" y="1512000"/>
          <a:ext cx="11109601" cy="4306886"/>
        </p:xfrm>
        <a:graphic>
          <a:graphicData uri="http://schemas.openxmlformats.org/drawingml/2006/table">
            <a:tbl>
              <a:tblPr firstRow="1" bandRow="1">
                <a:tableStyleId>{5C22544A-7EE6-4342-B048-85BDC9FD1C3A}</a:tableStyleId>
              </a:tblPr>
              <a:tblGrid>
                <a:gridCol w="1155449">
                  <a:extLst>
                    <a:ext uri="{9D8B030D-6E8A-4147-A177-3AD203B41FA5}">
                      <a16:colId xmlns="" xmlns:a16="http://schemas.microsoft.com/office/drawing/2014/main" val="20000"/>
                    </a:ext>
                  </a:extLst>
                </a:gridCol>
                <a:gridCol w="2488538">
                  <a:extLst>
                    <a:ext uri="{9D8B030D-6E8A-4147-A177-3AD203B41FA5}">
                      <a16:colId xmlns="" xmlns:a16="http://schemas.microsoft.com/office/drawing/2014/main" val="20001"/>
                    </a:ext>
                  </a:extLst>
                </a:gridCol>
                <a:gridCol w="2488538">
                  <a:extLst>
                    <a:ext uri="{9D8B030D-6E8A-4147-A177-3AD203B41FA5}">
                      <a16:colId xmlns="" xmlns:a16="http://schemas.microsoft.com/office/drawing/2014/main" val="20002"/>
                    </a:ext>
                  </a:extLst>
                </a:gridCol>
                <a:gridCol w="2488538">
                  <a:extLst>
                    <a:ext uri="{9D8B030D-6E8A-4147-A177-3AD203B41FA5}">
                      <a16:colId xmlns="" xmlns:a16="http://schemas.microsoft.com/office/drawing/2014/main" val="20003"/>
                    </a:ext>
                  </a:extLst>
                </a:gridCol>
                <a:gridCol w="2488538">
                  <a:extLst>
                    <a:ext uri="{9D8B030D-6E8A-4147-A177-3AD203B41FA5}">
                      <a16:colId xmlns="" xmlns:a16="http://schemas.microsoft.com/office/drawing/2014/main" val="20004"/>
                    </a:ext>
                  </a:extLst>
                </a:gridCol>
              </a:tblGrid>
              <a:tr h="568791">
                <a:tc>
                  <a:txBody>
                    <a:bodyPr/>
                    <a:lstStyle/>
                    <a:p>
                      <a:pPr>
                        <a:lnSpc>
                          <a:spcPct val="80000"/>
                        </a:lnSpc>
                      </a:pPr>
                      <a:endParaRPr lang="en-US"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80000"/>
                        </a:lnSpc>
                        <a:spcBef>
                          <a:spcPts val="0"/>
                        </a:spcBef>
                        <a:spcAft>
                          <a:spcPts val="0"/>
                        </a:spcAft>
                        <a:buClrTx/>
                        <a:buSzTx/>
                        <a:buFontTx/>
                        <a:buNone/>
                        <a:tabLst/>
                        <a:defRPr/>
                      </a:pPr>
                      <a:r>
                        <a:rPr lang="en-US" sz="2000" b="0" kern="1200" dirty="0" smtClean="0">
                          <a:solidFill>
                            <a:schemeClr val="lt1"/>
                          </a:solidFill>
                          <a:latin typeface="Bebas Neue" panose="020B0506020202020201" pitchFamily="34" charset="0"/>
                          <a:ea typeface="+mn-ea"/>
                          <a:cs typeface="+mn-cs"/>
                        </a:rPr>
                        <a:t>Gathering Information </a:t>
                      </a:r>
                      <a:endParaRPr lang="en-US" sz="2000" b="0" kern="1200" dirty="0" smtClean="0">
                        <a:solidFill>
                          <a:schemeClr val="lt1"/>
                        </a:solidFill>
                        <a:latin typeface="Bebas Neue" panose="020B0506020202020201" pitchFamily="34" charset="0"/>
                        <a:ea typeface="+mn-ea"/>
                        <a:cs typeface="+mn-cs"/>
                      </a:endParaRPr>
                    </a:p>
                  </a:txBody>
                  <a:tcPr marL="108000" marT="3600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2">
                        <a:lumMod val="75000"/>
                      </a:schemeClr>
                    </a:solidFill>
                  </a:tcPr>
                </a:tc>
                <a:tc>
                  <a:txBody>
                    <a:bodyPr/>
                    <a:lstStyle/>
                    <a:p>
                      <a:pPr marL="0" algn="l" defTabSz="914400" rtl="0" eaLnBrk="1" latinLnBrk="0" hangingPunct="1">
                        <a:lnSpc>
                          <a:spcPct val="80000"/>
                        </a:lnSpc>
                      </a:pPr>
                      <a:r>
                        <a:rPr lang="en-US" sz="2000" b="0" kern="1200" dirty="0" smtClean="0">
                          <a:solidFill>
                            <a:schemeClr val="lt1"/>
                          </a:solidFill>
                          <a:latin typeface="Bebas Neue" panose="020B0506020202020201" pitchFamily="34" charset="0"/>
                          <a:ea typeface="+mn-ea"/>
                          <a:cs typeface="+mn-cs"/>
                        </a:rPr>
                        <a:t>Processing Information </a:t>
                      </a:r>
                      <a:endParaRPr lang="en-US" sz="2000" b="0" kern="1200" dirty="0">
                        <a:solidFill>
                          <a:schemeClr val="lt1"/>
                        </a:solidFill>
                        <a:latin typeface="Bebas Neue" panose="020B0506020202020201" pitchFamily="34" charset="0"/>
                        <a:ea typeface="+mn-ea"/>
                        <a:cs typeface="+mn-cs"/>
                      </a:endParaRPr>
                    </a:p>
                  </a:txBody>
                  <a:tcPr marL="10800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2">
                        <a:lumMod val="75000"/>
                      </a:schemeClr>
                    </a:solidFill>
                  </a:tcPr>
                </a:tc>
                <a:tc>
                  <a:txBody>
                    <a:bodyPr/>
                    <a:lstStyle/>
                    <a:p>
                      <a:pPr marL="0" marR="0" indent="0" algn="l" defTabSz="914400" rtl="0" eaLnBrk="1" fontAlgn="auto" latinLnBrk="0" hangingPunct="1">
                        <a:lnSpc>
                          <a:spcPct val="80000"/>
                        </a:lnSpc>
                        <a:spcBef>
                          <a:spcPts val="0"/>
                        </a:spcBef>
                        <a:spcAft>
                          <a:spcPts val="0"/>
                        </a:spcAft>
                        <a:buClrTx/>
                        <a:buSzTx/>
                        <a:buFontTx/>
                        <a:buNone/>
                        <a:tabLst/>
                        <a:defRPr/>
                      </a:pPr>
                      <a:r>
                        <a:rPr lang="en-US" sz="2000" b="0" kern="1200" dirty="0" smtClean="0">
                          <a:solidFill>
                            <a:schemeClr val="lt1"/>
                          </a:solidFill>
                          <a:latin typeface="Bebas Neue" panose="020B0506020202020201" pitchFamily="34" charset="0"/>
                          <a:ea typeface="+mn-ea"/>
                          <a:cs typeface="+mn-cs"/>
                        </a:rPr>
                        <a:t>Transferring Information </a:t>
                      </a:r>
                      <a:endParaRPr lang="en-US" sz="2000" b="0" kern="1200" dirty="0" smtClean="0">
                        <a:solidFill>
                          <a:schemeClr val="lt1"/>
                        </a:solidFill>
                        <a:latin typeface="Bebas Neue" panose="020B0506020202020201" pitchFamily="34" charset="0"/>
                        <a:ea typeface="+mn-ea"/>
                        <a:cs typeface="+mn-cs"/>
                      </a:endParaRPr>
                    </a:p>
                  </a:txBody>
                  <a:tcPr marL="10800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2">
                        <a:lumMod val="75000"/>
                      </a:schemeClr>
                    </a:solidFill>
                  </a:tcPr>
                </a:tc>
                <a:tc>
                  <a:txBody>
                    <a:bodyPr/>
                    <a:lstStyle/>
                    <a:p>
                      <a:pPr>
                        <a:lnSpc>
                          <a:spcPct val="80000"/>
                        </a:lnSpc>
                      </a:pPr>
                      <a:r>
                        <a:rPr lang="en-US" sz="2000" b="0" kern="1200" dirty="0" smtClean="0">
                          <a:solidFill>
                            <a:schemeClr val="lt1"/>
                          </a:solidFill>
                          <a:latin typeface="Bebas Neue" panose="020B0506020202020201" pitchFamily="34" charset="0"/>
                          <a:ea typeface="+mn-ea"/>
                          <a:cs typeface="+mn-cs"/>
                        </a:rPr>
                        <a:t>Usage</a:t>
                      </a:r>
                      <a:endParaRPr lang="en-US" sz="2000" b="0" dirty="0">
                        <a:latin typeface="Bebas Neue" panose="020B0506020202020201" pitchFamily="34" charset="0"/>
                      </a:endParaRPr>
                    </a:p>
                  </a:txBody>
                  <a:tcPr marL="10800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2">
                        <a:lumMod val="75000"/>
                      </a:schemeClr>
                    </a:solidFill>
                  </a:tcPr>
                </a:tc>
                <a:extLst>
                  <a:ext uri="{0D108BD9-81ED-4DB2-BD59-A6C34878D82A}">
                    <a16:rowId xmlns="" xmlns:a16="http://schemas.microsoft.com/office/drawing/2014/main" val="10000"/>
                  </a:ext>
                </a:extLst>
              </a:tr>
              <a:tr h="573076">
                <a:tc>
                  <a:txBody>
                    <a:bodyPr/>
                    <a:lstStyle/>
                    <a:p>
                      <a:pPr>
                        <a:lnSpc>
                          <a:spcPct val="80000"/>
                        </a:lnSpc>
                      </a:pPr>
                      <a:endParaRPr lang="en-US" dirty="0"/>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nSpc>
                          <a:spcPct val="90000"/>
                        </a:lnSpc>
                      </a:pPr>
                      <a:r>
                        <a:rPr lang="en-US" sz="1600" b="1" dirty="0" smtClean="0">
                          <a:latin typeface="+mj-lt"/>
                        </a:rPr>
                        <a:t>Input</a:t>
                      </a:r>
                      <a:endParaRPr lang="en-US" sz="1600" b="1" dirty="0">
                        <a:latin typeface="+mj-lt"/>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r>
                        <a:rPr lang="en-US" sz="1600" b="1" kern="1200" dirty="0" smtClean="0">
                          <a:solidFill>
                            <a:schemeClr val="dk1"/>
                          </a:solidFill>
                          <a:latin typeface="+mj-lt"/>
                          <a:ea typeface="+mn-ea"/>
                          <a:cs typeface="+mn-cs"/>
                        </a:rPr>
                        <a:t>Process/know-how</a:t>
                      </a:r>
                      <a:endParaRPr lang="en-US" sz="1600" b="1" kern="1200" dirty="0">
                        <a:solidFill>
                          <a:schemeClr val="dk1"/>
                        </a:solidFill>
                        <a:latin typeface="+mj-lt"/>
                        <a:ea typeface="+mn-ea"/>
                        <a:cs typeface="+mn-cs"/>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nSpc>
                          <a:spcPct val="90000"/>
                        </a:lnSpc>
                      </a:pPr>
                      <a:r>
                        <a:rPr lang="en-US" sz="1600" b="1" dirty="0" smtClean="0">
                          <a:latin typeface="+mj-lt"/>
                        </a:rPr>
                        <a:t>Output</a:t>
                      </a:r>
                      <a:endParaRPr lang="en-US" sz="1600" b="1" dirty="0">
                        <a:latin typeface="+mj-lt"/>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nSpc>
                          <a:spcPct val="90000"/>
                        </a:lnSpc>
                      </a:pPr>
                      <a:endParaRPr lang="en-US" sz="1600" dirty="0"/>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 xmlns:a16="http://schemas.microsoft.com/office/drawing/2014/main" val="10001"/>
                  </a:ext>
                </a:extLst>
              </a:tr>
              <a:tr h="1516441">
                <a:tc>
                  <a:txBody>
                    <a:bodyPr/>
                    <a:lstStyle/>
                    <a:p>
                      <a:pPr>
                        <a:lnSpc>
                          <a:spcPct val="80000"/>
                        </a:lnSpc>
                      </a:pPr>
                      <a:r>
                        <a:rPr lang="en-US" sz="1800" b="0" dirty="0" smtClean="0">
                          <a:solidFill>
                            <a:schemeClr val="bg1"/>
                          </a:solidFill>
                          <a:latin typeface="Bebas Neue" panose="020B0506020202020201" pitchFamily="34" charset="0"/>
                        </a:rPr>
                        <a:t>Google</a:t>
                      </a:r>
                      <a:endParaRPr lang="en-US" sz="1800" b="0" dirty="0">
                        <a:solidFill>
                          <a:schemeClr val="bg1"/>
                        </a:solidFill>
                        <a:latin typeface="Bebas Neue" panose="020B0506020202020201"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lumMod val="50000"/>
                      </a:schemeClr>
                    </a:solidFill>
                  </a:tcPr>
                </a:tc>
                <a:tc>
                  <a:txBody>
                    <a:bodyPr/>
                    <a:lstStyle/>
                    <a:p>
                      <a:r>
                        <a:rPr lang="en-US" sz="1600" dirty="0" smtClean="0"/>
                        <a:t>Information </a:t>
                      </a:r>
                      <a:r>
                        <a:rPr lang="en-US" sz="1600" baseline="0" dirty="0" smtClean="0"/>
                        <a:t>about websites and search queries</a:t>
                      </a:r>
                      <a:endParaRPr lang="en-US" sz="16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r>
                        <a:rPr lang="en-US" sz="1600" dirty="0" smtClean="0"/>
                        <a:t>Compares search</a:t>
                      </a:r>
                      <a:r>
                        <a:rPr lang="en-US" sz="1600" baseline="0" dirty="0" smtClean="0"/>
                        <a:t> terms and web content</a:t>
                      </a:r>
                      <a:endParaRPr lang="en-US" sz="16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r>
                        <a:rPr lang="en-US" sz="1600" dirty="0" smtClean="0"/>
                        <a:t>Lists of matching </a:t>
                      </a:r>
                      <a:br>
                        <a:rPr lang="en-US" sz="1600" dirty="0" smtClean="0"/>
                      </a:br>
                      <a:r>
                        <a:rPr lang="en-US" sz="1600" dirty="0" smtClean="0"/>
                        <a:t>websites</a:t>
                      </a:r>
                      <a:endParaRPr lang="en-US" sz="16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r>
                        <a:rPr lang="en-US" sz="1600" kern="1200" baseline="0" dirty="0" smtClean="0">
                          <a:solidFill>
                            <a:schemeClr val="dk1"/>
                          </a:solidFill>
                          <a:latin typeface="+mn-lt"/>
                          <a:ea typeface="+mn-ea"/>
                          <a:cs typeface="+mn-cs"/>
                        </a:rPr>
                        <a:t>Overview/choices</a:t>
                      </a:r>
                      <a:endParaRPr lang="en-US" sz="1600" kern="1200" baseline="0" dirty="0">
                        <a:solidFill>
                          <a:schemeClr val="dk1"/>
                        </a:solidFill>
                        <a:latin typeface="+mn-lt"/>
                        <a:ea typeface="+mn-ea"/>
                        <a:cs typeface="+mn-cs"/>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 xmlns:a16="http://schemas.microsoft.com/office/drawing/2014/main" val="10002"/>
                  </a:ext>
                </a:extLst>
              </a:tr>
              <a:tr h="1648578">
                <a:tc>
                  <a:txBody>
                    <a:bodyPr/>
                    <a:lstStyle/>
                    <a:p>
                      <a:pPr>
                        <a:lnSpc>
                          <a:spcPct val="80000"/>
                        </a:lnSpc>
                      </a:pPr>
                      <a:r>
                        <a:rPr lang="en-US" sz="1800" b="0" dirty="0" smtClean="0">
                          <a:solidFill>
                            <a:schemeClr val="bg1"/>
                          </a:solidFill>
                          <a:latin typeface="Bebas Neue" panose="020B0506020202020201" pitchFamily="34" charset="0"/>
                        </a:rPr>
                        <a:t>TripAdvisor</a:t>
                      </a:r>
                      <a:endParaRPr lang="en-US" sz="1800" b="0" dirty="0">
                        <a:solidFill>
                          <a:schemeClr val="bg1"/>
                        </a:solidFill>
                        <a:latin typeface="Bebas Neue" panose="020B0506020202020201"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lumMod val="50000"/>
                      </a:schemeClr>
                    </a:solidFill>
                  </a:tcPr>
                </a:tc>
                <a:tc>
                  <a:txBody>
                    <a:bodyPr/>
                    <a:lstStyle/>
                    <a:p>
                      <a:r>
                        <a:rPr lang="en-US" sz="1600" dirty="0" smtClean="0"/>
                        <a:t>Data about destinations and</a:t>
                      </a:r>
                      <a:r>
                        <a:rPr lang="en-US" sz="1600" baseline="0" dirty="0" smtClean="0"/>
                        <a:t> booking options</a:t>
                      </a:r>
                      <a:endParaRPr lang="en-US" sz="16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r>
                        <a:rPr lang="en-US" sz="1600" dirty="0" smtClean="0"/>
                        <a:t>Compares</a:t>
                      </a:r>
                      <a:r>
                        <a:rPr lang="en-US" sz="1600" baseline="0" dirty="0" smtClean="0"/>
                        <a:t> </a:t>
                      </a:r>
                      <a:r>
                        <a:rPr lang="en-US" sz="1600" dirty="0" smtClean="0"/>
                        <a:t>travel deals</a:t>
                      </a:r>
                      <a:r>
                        <a:rPr lang="en-US" sz="1600" baseline="0" dirty="0" smtClean="0"/>
                        <a:t> and trip reviews/information</a:t>
                      </a:r>
                      <a:endParaRPr lang="en-US" sz="16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r>
                        <a:rPr lang="en-US" sz="1600" dirty="0" smtClean="0"/>
                        <a:t>Trip deals, destination information, reviews and price comparisons</a:t>
                      </a:r>
                      <a:endParaRPr lang="en-US" sz="16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kern="1200" baseline="0" dirty="0" smtClean="0">
                          <a:solidFill>
                            <a:schemeClr val="dk1"/>
                          </a:solidFill>
                          <a:latin typeface="+mn-lt"/>
                          <a:ea typeface="+mn-ea"/>
                          <a:cs typeface="+mn-cs"/>
                        </a:rPr>
                        <a:t>Overview/choices</a:t>
                      </a:r>
                      <a:r>
                        <a:rPr lang="en-US" sz="1600" dirty="0" smtClean="0">
                          <a:solidFill>
                            <a:schemeClr val="tx1"/>
                          </a:solidFill>
                        </a:rPr>
                        <a:t>,</a:t>
                      </a:r>
                      <a:r>
                        <a:rPr lang="en-US" sz="1600" baseline="0" dirty="0" smtClean="0">
                          <a:solidFill>
                            <a:schemeClr val="tx1"/>
                          </a:solidFill>
                        </a:rPr>
                        <a:t> </a:t>
                      </a:r>
                      <a:r>
                        <a:rPr lang="en-US" sz="1600" baseline="0" dirty="0" smtClean="0"/>
                        <a:t>bookings and information exchange</a:t>
                      </a:r>
                      <a:endParaRPr lang="en-US" sz="16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 xmlns:a16="http://schemas.microsoft.com/office/drawing/2014/main" val="10003"/>
                  </a:ext>
                </a:extLst>
              </a:tr>
            </a:tbl>
          </a:graphicData>
        </a:graphic>
      </p:graphicFrame>
    </p:spTree>
    <p:extLst>
      <p:ext uri="{BB962C8B-B14F-4D97-AF65-F5344CB8AC3E}">
        <p14:creationId xmlns:p14="http://schemas.microsoft.com/office/powerpoint/2010/main" val="155865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bwMode="gray">
      <p:bgPr>
        <a:solidFill>
          <a:schemeClr val="bg1">
            <a:lumMod val="85000"/>
          </a:schemeClr>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bwMode="gray"/>
        <p:txBody>
          <a:bodyPr/>
          <a:lstStyle/>
          <a:p>
            <a:r>
              <a:rPr lang="en-US" dirty="0" smtClean="0"/>
              <a:t>BASICS</a:t>
            </a:r>
            <a:endParaRPr lang="en-US" dirty="0"/>
          </a:p>
        </p:txBody>
      </p:sp>
      <p:sp>
        <p:nvSpPr>
          <p:cNvPr id="4" name="Subtitle"/>
          <p:cNvSpPr>
            <a:spLocks noGrp="1"/>
          </p:cNvSpPr>
          <p:nvPr>
            <p:ph type="body" sz="quarter" idx="13"/>
          </p:nvPr>
        </p:nvSpPr>
        <p:spPr bwMode="gray"/>
        <p:txBody>
          <a:bodyPr/>
          <a:lstStyle/>
          <a:p>
            <a:r>
              <a:rPr lang="en-US" dirty="0" smtClean="0"/>
              <a:t>Cycle of Information</a:t>
            </a:r>
            <a:endParaRPr lang="en-US" dirty="0"/>
          </a:p>
        </p:txBody>
      </p:sp>
      <p:sp>
        <p:nvSpPr>
          <p:cNvPr id="8" name="Rechteck 7"/>
          <p:cNvSpPr/>
          <p:nvPr/>
        </p:nvSpPr>
        <p:spPr bwMode="gray">
          <a:xfrm>
            <a:off x="4958519" y="1511999"/>
            <a:ext cx="2272035" cy="37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en-US" dirty="0" smtClean="0">
                <a:latin typeface="Bebas Neue" panose="020B0506020202020201" pitchFamily="34" charset="0"/>
              </a:rPr>
              <a:t>Collecting Information</a:t>
            </a:r>
            <a:endParaRPr lang="en-US" dirty="0">
              <a:latin typeface="Bebas Neue" panose="020B0506020202020201" pitchFamily="34" charset="0"/>
            </a:endParaRPr>
          </a:p>
        </p:txBody>
      </p:sp>
      <p:sp>
        <p:nvSpPr>
          <p:cNvPr id="23" name="Rechteck 22"/>
          <p:cNvSpPr/>
          <p:nvPr/>
        </p:nvSpPr>
        <p:spPr bwMode="gray">
          <a:xfrm>
            <a:off x="6191081" y="5430031"/>
            <a:ext cx="2534305" cy="37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en-US" dirty="0" smtClean="0">
                <a:latin typeface="Bebas Neue" panose="020B0506020202020201" pitchFamily="34" charset="0"/>
              </a:rPr>
              <a:t>Processing</a:t>
            </a:r>
            <a:r>
              <a:rPr lang="en-US" dirty="0" smtClean="0"/>
              <a:t> </a:t>
            </a:r>
            <a:r>
              <a:rPr lang="en-US" dirty="0" smtClean="0">
                <a:latin typeface="Bebas Neue" panose="020B0506020202020201" pitchFamily="34" charset="0"/>
              </a:rPr>
              <a:t>information</a:t>
            </a:r>
            <a:endParaRPr lang="en-US" dirty="0">
              <a:latin typeface="Bebas Neue" panose="020B0506020202020201" pitchFamily="34" charset="0"/>
            </a:endParaRPr>
          </a:p>
        </p:txBody>
      </p:sp>
      <p:cxnSp>
        <p:nvCxnSpPr>
          <p:cNvPr id="27" name="Gerade Verbindung 26"/>
          <p:cNvCxnSpPr/>
          <p:nvPr/>
        </p:nvCxnSpPr>
        <p:spPr bwMode="gray">
          <a:xfrm>
            <a:off x="540000" y="1512000"/>
            <a:ext cx="11100075" cy="4294433"/>
          </a:xfrm>
          <a:prstGeom prst="line">
            <a:avLst/>
          </a:prstGeom>
          <a:ln w="25400">
            <a:solidFill>
              <a:schemeClr val="bg1">
                <a:lumMod val="75000"/>
              </a:schemeClr>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29" name="Gerade Verbindung 28"/>
          <p:cNvCxnSpPr/>
          <p:nvPr/>
        </p:nvCxnSpPr>
        <p:spPr bwMode="gray">
          <a:xfrm flipH="1">
            <a:off x="552450" y="1512000"/>
            <a:ext cx="11096626" cy="4294433"/>
          </a:xfrm>
          <a:prstGeom prst="line">
            <a:avLst/>
          </a:prstGeom>
          <a:ln w="25400">
            <a:solidFill>
              <a:schemeClr val="bg1">
                <a:lumMod val="75000"/>
              </a:schemeClr>
            </a:solidFill>
            <a:prstDash val="dash"/>
            <a:tailEnd type="none"/>
          </a:ln>
        </p:spPr>
        <p:style>
          <a:lnRef idx="1">
            <a:schemeClr val="accent1"/>
          </a:lnRef>
          <a:fillRef idx="0">
            <a:schemeClr val="accent1"/>
          </a:fillRef>
          <a:effectRef idx="0">
            <a:schemeClr val="accent1"/>
          </a:effectRef>
          <a:fontRef idx="minor">
            <a:schemeClr val="tx1"/>
          </a:fontRef>
        </p:style>
      </p:cxnSp>
      <p:sp>
        <p:nvSpPr>
          <p:cNvPr id="19" name="Rectangle 18"/>
          <p:cNvSpPr/>
          <p:nvPr/>
        </p:nvSpPr>
        <p:spPr bwMode="gray">
          <a:xfrm rot="5400000">
            <a:off x="5067660" y="2371604"/>
            <a:ext cx="2055092" cy="2595092"/>
          </a:xfrm>
          <a:prstGeom prst="hexagon">
            <a:avLst/>
          </a:prstGeom>
          <a:blipFill dpi="0" rotWithShape="0">
            <a:blip r:embed="rId2" cstate="email">
              <a:extLst>
                <a:ext uri="{28A0092B-C50C-407E-A947-70E740481C1C}">
                  <a14:useLocalDpi xmlns:a14="http://schemas.microsoft.com/office/drawing/2010/main"/>
                </a:ext>
              </a:extLst>
            </a:blip>
            <a:srcRect/>
            <a:stretch>
              <a:fillRect/>
            </a:stretch>
          </a:blip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wrap="none" rtlCol="0" anchor="ctr"/>
          <a:lstStyle/>
          <a:p>
            <a:pPr algn="ctr">
              <a:lnSpc>
                <a:spcPct val="90000"/>
              </a:lnSpc>
              <a:spcAft>
                <a:spcPts val="1000"/>
              </a:spcAft>
            </a:pPr>
            <a:endParaRPr lang="en-US" b="1" dirty="0">
              <a:solidFill>
                <a:prstClr val="white"/>
              </a:solidFill>
              <a:latin typeface="+mj-lt"/>
            </a:endParaRPr>
          </a:p>
        </p:txBody>
      </p:sp>
      <p:sp>
        <p:nvSpPr>
          <p:cNvPr id="30" name="Rectangle 18"/>
          <p:cNvSpPr/>
          <p:nvPr/>
        </p:nvSpPr>
        <p:spPr bwMode="gray">
          <a:xfrm rot="5400000">
            <a:off x="5067660" y="2371604"/>
            <a:ext cx="2055092" cy="2595092"/>
          </a:xfrm>
          <a:prstGeom prst="hexagon">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wrap="none" rtlCol="0" anchor="ctr"/>
          <a:lstStyle/>
          <a:p>
            <a:pPr algn="ctr">
              <a:lnSpc>
                <a:spcPct val="90000"/>
              </a:lnSpc>
              <a:spcAft>
                <a:spcPts val="1000"/>
              </a:spcAft>
            </a:pPr>
            <a:r>
              <a:rPr lang="en-US" sz="3600" dirty="0" smtClean="0">
                <a:solidFill>
                  <a:schemeClr val="bg1"/>
                </a:solidFill>
                <a:latin typeface="Bebas Neue" panose="020B0506020202020201" pitchFamily="34" charset="0"/>
              </a:rPr>
              <a:t>E-Business</a:t>
            </a:r>
            <a:endParaRPr lang="en-US" sz="3600" dirty="0">
              <a:solidFill>
                <a:schemeClr val="bg1"/>
              </a:solidFill>
              <a:latin typeface="Bebas Neue" panose="020B0506020202020201" pitchFamily="34" charset="0"/>
            </a:endParaRPr>
          </a:p>
        </p:txBody>
      </p:sp>
      <p:sp>
        <p:nvSpPr>
          <p:cNvPr id="15" name="Rechteck 14"/>
          <p:cNvSpPr/>
          <p:nvPr/>
        </p:nvSpPr>
        <p:spPr bwMode="gray">
          <a:xfrm>
            <a:off x="549525" y="1516354"/>
            <a:ext cx="2048539" cy="37745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en-US" dirty="0" smtClean="0">
                <a:solidFill>
                  <a:schemeClr val="tx1"/>
                </a:solidFill>
                <a:latin typeface="Bebas Neue" panose="020B0506020202020201" pitchFamily="34" charset="0"/>
              </a:rPr>
              <a:t>Knowledge Application</a:t>
            </a:r>
            <a:endParaRPr lang="en-US" dirty="0">
              <a:solidFill>
                <a:schemeClr val="tx1"/>
              </a:solidFill>
              <a:latin typeface="Bebas Neue" panose="020B0506020202020201" pitchFamily="34" charset="0"/>
            </a:endParaRPr>
          </a:p>
        </p:txBody>
      </p:sp>
      <p:sp>
        <p:nvSpPr>
          <p:cNvPr id="26" name="Rechteck 25"/>
          <p:cNvSpPr/>
          <p:nvPr/>
        </p:nvSpPr>
        <p:spPr bwMode="gray">
          <a:xfrm>
            <a:off x="552450" y="5430576"/>
            <a:ext cx="1678172" cy="37745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en-US" dirty="0" smtClean="0">
                <a:solidFill>
                  <a:schemeClr val="tx1"/>
                </a:solidFill>
                <a:latin typeface="Bebas Neue" panose="020B0506020202020201" pitchFamily="34" charset="0"/>
              </a:rPr>
              <a:t>Knowledge Structure</a:t>
            </a:r>
            <a:endParaRPr lang="en-US" dirty="0">
              <a:solidFill>
                <a:schemeClr val="tx1"/>
              </a:solidFill>
              <a:latin typeface="Bebas Neue" panose="020B0506020202020201" pitchFamily="34" charset="0"/>
            </a:endParaRPr>
          </a:p>
        </p:txBody>
      </p:sp>
      <p:sp>
        <p:nvSpPr>
          <p:cNvPr id="13" name="Rechteck 12"/>
          <p:cNvSpPr/>
          <p:nvPr/>
        </p:nvSpPr>
        <p:spPr bwMode="gray">
          <a:xfrm>
            <a:off x="10332270" y="1512000"/>
            <a:ext cx="1307805" cy="37745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en-US" dirty="0" smtClean="0">
                <a:solidFill>
                  <a:schemeClr val="tx1"/>
                </a:solidFill>
                <a:latin typeface="Bebas Neue" panose="020B0506020202020201" pitchFamily="34" charset="0"/>
              </a:rPr>
              <a:t>Data Structure</a:t>
            </a:r>
            <a:endParaRPr lang="en-US" dirty="0">
              <a:solidFill>
                <a:schemeClr val="tx1"/>
              </a:solidFill>
              <a:latin typeface="Bebas Neue" panose="020B0506020202020201" pitchFamily="34" charset="0"/>
            </a:endParaRPr>
          </a:p>
        </p:txBody>
      </p:sp>
      <p:sp>
        <p:nvSpPr>
          <p:cNvPr id="25" name="Rechteck 24"/>
          <p:cNvSpPr/>
          <p:nvPr/>
        </p:nvSpPr>
        <p:spPr bwMode="gray">
          <a:xfrm>
            <a:off x="9821908" y="5430576"/>
            <a:ext cx="1818167" cy="37745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en-US" dirty="0" smtClean="0">
                <a:solidFill>
                  <a:schemeClr val="tx1"/>
                </a:solidFill>
                <a:latin typeface="Bebas Neue" panose="020B0506020202020201" pitchFamily="34" charset="0"/>
              </a:rPr>
              <a:t>Data Usage</a:t>
            </a:r>
            <a:endParaRPr lang="en-US" dirty="0">
              <a:solidFill>
                <a:schemeClr val="tx1"/>
              </a:solidFill>
              <a:latin typeface="Bebas Neue" panose="020B0506020202020201" pitchFamily="34" charset="0"/>
            </a:endParaRPr>
          </a:p>
        </p:txBody>
      </p:sp>
      <p:sp>
        <p:nvSpPr>
          <p:cNvPr id="21" name="Rechteck 20"/>
          <p:cNvSpPr/>
          <p:nvPr/>
        </p:nvSpPr>
        <p:spPr bwMode="gray">
          <a:xfrm>
            <a:off x="9104662" y="3503557"/>
            <a:ext cx="2544938" cy="37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en-US" dirty="0" smtClean="0">
                <a:latin typeface="Bebas Neue" panose="020B0506020202020201" pitchFamily="34" charset="0"/>
              </a:rPr>
              <a:t>Storing information</a:t>
            </a:r>
            <a:endParaRPr lang="en-US" dirty="0">
              <a:latin typeface="Bebas Neue" panose="020B0506020202020201" pitchFamily="34" charset="0"/>
            </a:endParaRPr>
          </a:p>
        </p:txBody>
      </p:sp>
      <p:sp>
        <p:nvSpPr>
          <p:cNvPr id="20" name="Rechteck 19"/>
          <p:cNvSpPr/>
          <p:nvPr/>
        </p:nvSpPr>
        <p:spPr bwMode="gray">
          <a:xfrm>
            <a:off x="540000" y="3489014"/>
            <a:ext cx="2272035" cy="37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en-US" dirty="0" smtClean="0">
                <a:latin typeface="Bebas Neue" panose="020B0506020202020201" pitchFamily="34" charset="0"/>
              </a:rPr>
              <a:t>Transferring information</a:t>
            </a:r>
            <a:endParaRPr lang="en-US" dirty="0">
              <a:latin typeface="Bebas Neue" panose="020B0506020202020201" pitchFamily="34" charset="0"/>
            </a:endParaRPr>
          </a:p>
        </p:txBody>
      </p:sp>
      <p:sp>
        <p:nvSpPr>
          <p:cNvPr id="24" name="Rechteck 23"/>
          <p:cNvSpPr/>
          <p:nvPr/>
        </p:nvSpPr>
        <p:spPr bwMode="gray">
          <a:xfrm>
            <a:off x="3533862" y="5428433"/>
            <a:ext cx="2502195" cy="37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en-US" dirty="0" smtClean="0">
                <a:latin typeface="Bebas Neue" panose="020B0506020202020201" pitchFamily="34" charset="0"/>
              </a:rPr>
              <a:t>Analyzing information</a:t>
            </a:r>
            <a:endParaRPr lang="en-US" dirty="0">
              <a:latin typeface="Bebas Neue" panose="020B0506020202020201" pitchFamily="34" charset="0"/>
            </a:endParaRPr>
          </a:p>
        </p:txBody>
      </p:sp>
      <p:grpSp>
        <p:nvGrpSpPr>
          <p:cNvPr id="38" name="Gruppieren 37"/>
          <p:cNvGrpSpPr/>
          <p:nvPr/>
        </p:nvGrpSpPr>
        <p:grpSpPr bwMode="gray">
          <a:xfrm>
            <a:off x="2634300" y="2414310"/>
            <a:ext cx="1692451" cy="519996"/>
            <a:chOff x="2634300" y="2414310"/>
            <a:chExt cx="1692451" cy="519996"/>
          </a:xfrm>
        </p:grpSpPr>
        <p:sp>
          <p:nvSpPr>
            <p:cNvPr id="36" name="Rechteck 35"/>
            <p:cNvSpPr/>
            <p:nvPr/>
          </p:nvSpPr>
          <p:spPr bwMode="gray">
            <a:xfrm rot="1288834">
              <a:off x="2885157" y="2414310"/>
              <a:ext cx="1389227" cy="258532"/>
            </a:xfrm>
            <a:prstGeom prst="rect">
              <a:avLst/>
            </a:prstGeom>
          </p:spPr>
          <p:txBody>
            <a:bodyPr wrap="none">
              <a:spAutoFit/>
            </a:bodyPr>
            <a:lstStyle/>
            <a:p>
              <a:pPr algn="ctr">
                <a:lnSpc>
                  <a:spcPct val="90000"/>
                </a:lnSpc>
                <a:spcAft>
                  <a:spcPts val="1000"/>
                </a:spcAft>
              </a:pPr>
              <a:r>
                <a:rPr lang="en-US" sz="1200" b="1" dirty="0" smtClean="0">
                  <a:solidFill>
                    <a:schemeClr val="tx1">
                      <a:lumMod val="65000"/>
                      <a:lumOff val="35000"/>
                    </a:schemeClr>
                  </a:solidFill>
                  <a:latin typeface="+mj-lt"/>
                </a:rPr>
                <a:t>Database Research</a:t>
              </a:r>
              <a:endParaRPr lang="en-US" sz="1200" b="1" dirty="0">
                <a:solidFill>
                  <a:schemeClr val="tx1">
                    <a:lumMod val="65000"/>
                    <a:lumOff val="35000"/>
                  </a:schemeClr>
                </a:solidFill>
                <a:latin typeface="+mj-lt"/>
              </a:endParaRPr>
            </a:p>
          </p:txBody>
        </p:sp>
        <p:sp>
          <p:nvSpPr>
            <p:cNvPr id="37" name="Rechteck 36"/>
            <p:cNvSpPr/>
            <p:nvPr/>
          </p:nvSpPr>
          <p:spPr bwMode="gray">
            <a:xfrm rot="1288834">
              <a:off x="2634300" y="2675774"/>
              <a:ext cx="1692451" cy="258532"/>
            </a:xfrm>
            <a:prstGeom prst="rect">
              <a:avLst/>
            </a:prstGeom>
          </p:spPr>
          <p:txBody>
            <a:bodyPr wrap="none">
              <a:spAutoFit/>
            </a:bodyPr>
            <a:lstStyle/>
            <a:p>
              <a:pPr algn="ctr">
                <a:lnSpc>
                  <a:spcPct val="90000"/>
                </a:lnSpc>
                <a:spcAft>
                  <a:spcPts val="1000"/>
                </a:spcAft>
              </a:pPr>
              <a:r>
                <a:rPr lang="en-US" sz="1200" b="1" dirty="0" smtClean="0">
                  <a:solidFill>
                    <a:schemeClr val="tx1">
                      <a:lumMod val="65000"/>
                      <a:lumOff val="35000"/>
                    </a:schemeClr>
                  </a:solidFill>
                  <a:latin typeface="+mj-lt"/>
                </a:rPr>
                <a:t>Business Reengineering</a:t>
              </a:r>
              <a:endParaRPr lang="en-US" sz="1200" b="1" dirty="0">
                <a:solidFill>
                  <a:schemeClr val="tx1">
                    <a:lumMod val="65000"/>
                    <a:lumOff val="35000"/>
                  </a:schemeClr>
                </a:solidFill>
                <a:latin typeface="+mj-lt"/>
              </a:endParaRPr>
            </a:p>
          </p:txBody>
        </p:sp>
      </p:grpSp>
      <p:grpSp>
        <p:nvGrpSpPr>
          <p:cNvPr id="39" name="Gruppieren 38"/>
          <p:cNvGrpSpPr/>
          <p:nvPr/>
        </p:nvGrpSpPr>
        <p:grpSpPr bwMode="gray">
          <a:xfrm flipH="1">
            <a:off x="8154543" y="2295396"/>
            <a:ext cx="1416500" cy="519996"/>
            <a:chOff x="2857884" y="2414310"/>
            <a:chExt cx="1416500" cy="519996"/>
          </a:xfrm>
        </p:grpSpPr>
        <p:sp>
          <p:nvSpPr>
            <p:cNvPr id="40" name="Rechteck 39"/>
            <p:cNvSpPr/>
            <p:nvPr/>
          </p:nvSpPr>
          <p:spPr bwMode="gray">
            <a:xfrm rot="1288834">
              <a:off x="2885157" y="2414310"/>
              <a:ext cx="1389227" cy="258532"/>
            </a:xfrm>
            <a:prstGeom prst="rect">
              <a:avLst/>
            </a:prstGeom>
          </p:spPr>
          <p:txBody>
            <a:bodyPr wrap="none">
              <a:spAutoFit/>
            </a:bodyPr>
            <a:lstStyle/>
            <a:p>
              <a:pPr algn="ctr">
                <a:lnSpc>
                  <a:spcPct val="90000"/>
                </a:lnSpc>
                <a:spcAft>
                  <a:spcPts val="1000"/>
                </a:spcAft>
              </a:pPr>
              <a:r>
                <a:rPr lang="en-US" sz="1200" b="1" dirty="0" smtClean="0">
                  <a:solidFill>
                    <a:schemeClr val="tx1">
                      <a:lumMod val="65000"/>
                      <a:lumOff val="35000"/>
                    </a:schemeClr>
                  </a:solidFill>
                  <a:latin typeface="+mj-lt"/>
                </a:rPr>
                <a:t>Database Research</a:t>
              </a:r>
              <a:endParaRPr lang="en-US" sz="1200" b="1" dirty="0">
                <a:solidFill>
                  <a:schemeClr val="tx1">
                    <a:lumMod val="65000"/>
                    <a:lumOff val="35000"/>
                  </a:schemeClr>
                </a:solidFill>
                <a:latin typeface="+mj-lt"/>
              </a:endParaRPr>
            </a:p>
          </p:txBody>
        </p:sp>
        <p:sp>
          <p:nvSpPr>
            <p:cNvPr id="41" name="Rechteck 40"/>
            <p:cNvSpPr/>
            <p:nvPr/>
          </p:nvSpPr>
          <p:spPr bwMode="gray">
            <a:xfrm rot="1288834">
              <a:off x="2857884" y="2675774"/>
              <a:ext cx="1245277" cy="258532"/>
            </a:xfrm>
            <a:prstGeom prst="rect">
              <a:avLst/>
            </a:prstGeom>
          </p:spPr>
          <p:txBody>
            <a:bodyPr wrap="none">
              <a:spAutoFit/>
            </a:bodyPr>
            <a:lstStyle/>
            <a:p>
              <a:pPr algn="ctr">
                <a:lnSpc>
                  <a:spcPct val="90000"/>
                </a:lnSpc>
                <a:spcAft>
                  <a:spcPts val="1000"/>
                </a:spcAft>
              </a:pPr>
              <a:r>
                <a:rPr lang="en-US" sz="1200" b="1" dirty="0" smtClean="0">
                  <a:solidFill>
                    <a:schemeClr val="tx1">
                      <a:lumMod val="65000"/>
                      <a:lumOff val="35000"/>
                    </a:schemeClr>
                  </a:solidFill>
                  <a:latin typeface="+mj-lt"/>
                </a:rPr>
                <a:t>Data Warehouse</a:t>
              </a:r>
              <a:endParaRPr lang="en-US" sz="1200" b="1" dirty="0">
                <a:solidFill>
                  <a:schemeClr val="tx1">
                    <a:lumMod val="65000"/>
                    <a:lumOff val="35000"/>
                  </a:schemeClr>
                </a:solidFill>
                <a:latin typeface="+mj-lt"/>
              </a:endParaRPr>
            </a:p>
          </p:txBody>
        </p:sp>
      </p:grpSp>
      <p:grpSp>
        <p:nvGrpSpPr>
          <p:cNvPr id="42" name="Gruppieren 41"/>
          <p:cNvGrpSpPr/>
          <p:nvPr/>
        </p:nvGrpSpPr>
        <p:grpSpPr bwMode="gray">
          <a:xfrm flipH="1">
            <a:off x="2434672" y="4474191"/>
            <a:ext cx="1692451" cy="519996"/>
            <a:chOff x="2733544" y="2414310"/>
            <a:chExt cx="1692451" cy="519996"/>
          </a:xfrm>
        </p:grpSpPr>
        <p:sp>
          <p:nvSpPr>
            <p:cNvPr id="43" name="Rechteck 42"/>
            <p:cNvSpPr/>
            <p:nvPr/>
          </p:nvSpPr>
          <p:spPr bwMode="gray">
            <a:xfrm rot="1288834">
              <a:off x="2733544" y="2414310"/>
              <a:ext cx="1692451" cy="258532"/>
            </a:xfrm>
            <a:prstGeom prst="rect">
              <a:avLst/>
            </a:prstGeom>
          </p:spPr>
          <p:txBody>
            <a:bodyPr wrap="none">
              <a:spAutoFit/>
            </a:bodyPr>
            <a:lstStyle/>
            <a:p>
              <a:pPr algn="ctr">
                <a:lnSpc>
                  <a:spcPct val="90000"/>
                </a:lnSpc>
                <a:spcAft>
                  <a:spcPts val="1000"/>
                </a:spcAft>
              </a:pPr>
              <a:r>
                <a:rPr lang="en-US" sz="1200" b="1" dirty="0" smtClean="0">
                  <a:solidFill>
                    <a:schemeClr val="tx1">
                      <a:lumMod val="65000"/>
                      <a:lumOff val="35000"/>
                    </a:schemeClr>
                  </a:solidFill>
                  <a:latin typeface="+mj-lt"/>
                </a:rPr>
                <a:t>Business Reengineering</a:t>
              </a:r>
              <a:endParaRPr lang="en-US" sz="1200" b="1" dirty="0">
                <a:solidFill>
                  <a:schemeClr val="tx1">
                    <a:lumMod val="65000"/>
                    <a:lumOff val="35000"/>
                  </a:schemeClr>
                </a:solidFill>
                <a:latin typeface="+mj-lt"/>
              </a:endParaRPr>
            </a:p>
          </p:txBody>
        </p:sp>
        <p:sp>
          <p:nvSpPr>
            <p:cNvPr id="44" name="Rechteck 43"/>
            <p:cNvSpPr/>
            <p:nvPr/>
          </p:nvSpPr>
          <p:spPr bwMode="gray">
            <a:xfrm rot="1288834">
              <a:off x="2995295" y="2675774"/>
              <a:ext cx="970458" cy="258532"/>
            </a:xfrm>
            <a:prstGeom prst="rect">
              <a:avLst/>
            </a:prstGeom>
          </p:spPr>
          <p:txBody>
            <a:bodyPr wrap="none">
              <a:spAutoFit/>
            </a:bodyPr>
            <a:lstStyle/>
            <a:p>
              <a:pPr algn="ctr">
                <a:lnSpc>
                  <a:spcPct val="90000"/>
                </a:lnSpc>
                <a:spcAft>
                  <a:spcPts val="1000"/>
                </a:spcAft>
              </a:pPr>
              <a:r>
                <a:rPr lang="en-US" sz="1200" b="1" dirty="0" smtClean="0">
                  <a:solidFill>
                    <a:schemeClr val="tx1">
                      <a:lumMod val="65000"/>
                      <a:lumOff val="35000"/>
                    </a:schemeClr>
                  </a:solidFill>
                  <a:latin typeface="+mj-lt"/>
                </a:rPr>
                <a:t>Data Mining</a:t>
              </a:r>
              <a:endParaRPr lang="en-US" sz="1200" b="1" dirty="0">
                <a:solidFill>
                  <a:schemeClr val="tx1">
                    <a:lumMod val="65000"/>
                    <a:lumOff val="35000"/>
                  </a:schemeClr>
                </a:solidFill>
                <a:latin typeface="+mj-lt"/>
              </a:endParaRPr>
            </a:p>
          </p:txBody>
        </p:sp>
      </p:grpSp>
      <p:grpSp>
        <p:nvGrpSpPr>
          <p:cNvPr id="45" name="Gruppieren 44"/>
          <p:cNvGrpSpPr/>
          <p:nvPr/>
        </p:nvGrpSpPr>
        <p:grpSpPr bwMode="gray">
          <a:xfrm>
            <a:off x="8124575" y="4398628"/>
            <a:ext cx="1245277" cy="519996"/>
            <a:chOff x="2957135" y="2414310"/>
            <a:chExt cx="1245277" cy="519996"/>
          </a:xfrm>
        </p:grpSpPr>
        <p:sp>
          <p:nvSpPr>
            <p:cNvPr id="46" name="Rechteck 45"/>
            <p:cNvSpPr/>
            <p:nvPr/>
          </p:nvSpPr>
          <p:spPr bwMode="gray">
            <a:xfrm rot="1288834">
              <a:off x="2957135" y="2414310"/>
              <a:ext cx="1245277" cy="258532"/>
            </a:xfrm>
            <a:prstGeom prst="rect">
              <a:avLst/>
            </a:prstGeom>
          </p:spPr>
          <p:txBody>
            <a:bodyPr wrap="none">
              <a:spAutoFit/>
            </a:bodyPr>
            <a:lstStyle/>
            <a:p>
              <a:pPr algn="ctr">
                <a:lnSpc>
                  <a:spcPct val="90000"/>
                </a:lnSpc>
                <a:spcAft>
                  <a:spcPts val="1000"/>
                </a:spcAft>
              </a:pPr>
              <a:r>
                <a:rPr lang="en-US" sz="1200" b="1" dirty="0" smtClean="0">
                  <a:solidFill>
                    <a:schemeClr val="tx1">
                      <a:lumMod val="65000"/>
                      <a:lumOff val="35000"/>
                    </a:schemeClr>
                  </a:solidFill>
                  <a:latin typeface="+mj-lt"/>
                </a:rPr>
                <a:t>Data Warehouse</a:t>
              </a:r>
              <a:endParaRPr lang="en-US" sz="1200" b="1" dirty="0">
                <a:solidFill>
                  <a:schemeClr val="tx1">
                    <a:lumMod val="65000"/>
                    <a:lumOff val="35000"/>
                  </a:schemeClr>
                </a:solidFill>
                <a:latin typeface="+mj-lt"/>
              </a:endParaRPr>
            </a:p>
          </p:txBody>
        </p:sp>
        <p:sp>
          <p:nvSpPr>
            <p:cNvPr id="47" name="Rechteck 46"/>
            <p:cNvSpPr/>
            <p:nvPr/>
          </p:nvSpPr>
          <p:spPr bwMode="gray">
            <a:xfrm rot="1288834">
              <a:off x="2995296" y="2675774"/>
              <a:ext cx="970458" cy="258532"/>
            </a:xfrm>
            <a:prstGeom prst="rect">
              <a:avLst/>
            </a:prstGeom>
          </p:spPr>
          <p:txBody>
            <a:bodyPr wrap="none">
              <a:spAutoFit/>
            </a:bodyPr>
            <a:lstStyle/>
            <a:p>
              <a:pPr algn="ctr">
                <a:lnSpc>
                  <a:spcPct val="90000"/>
                </a:lnSpc>
                <a:spcAft>
                  <a:spcPts val="1000"/>
                </a:spcAft>
              </a:pPr>
              <a:r>
                <a:rPr lang="en-US" sz="1200" b="1" dirty="0" smtClean="0">
                  <a:solidFill>
                    <a:schemeClr val="tx1">
                      <a:lumMod val="65000"/>
                      <a:lumOff val="35000"/>
                    </a:schemeClr>
                  </a:solidFill>
                  <a:latin typeface="+mj-lt"/>
                </a:rPr>
                <a:t>Data Mining</a:t>
              </a:r>
              <a:endParaRPr lang="en-US" sz="1200" b="1" dirty="0">
                <a:solidFill>
                  <a:schemeClr val="tx1">
                    <a:lumMod val="65000"/>
                    <a:lumOff val="35000"/>
                  </a:schemeClr>
                </a:solidFill>
                <a:latin typeface="+mj-lt"/>
              </a:endParaRPr>
            </a:p>
          </p:txBody>
        </p:sp>
      </p:grpSp>
      <p:sp>
        <p:nvSpPr>
          <p:cNvPr id="54" name="Freeform 114"/>
          <p:cNvSpPr>
            <a:spLocks noChangeAspect="1"/>
          </p:cNvSpPr>
          <p:nvPr/>
        </p:nvSpPr>
        <p:spPr bwMode="gray">
          <a:xfrm rot="9438801" flipV="1">
            <a:off x="1430415" y="4255654"/>
            <a:ext cx="340828" cy="865286"/>
          </a:xfrm>
          <a:custGeom>
            <a:avLst/>
            <a:gdLst>
              <a:gd name="T0" fmla="*/ 35 w 61"/>
              <a:gd name="T1" fmla="*/ 153 h 153"/>
              <a:gd name="T2" fmla="*/ 28 w 61"/>
              <a:gd name="T3" fmla="*/ 21 h 153"/>
              <a:gd name="T4" fmla="*/ 0 w 61"/>
              <a:gd name="T5" fmla="*/ 65 h 153"/>
              <a:gd name="T6" fmla="*/ 22 w 61"/>
              <a:gd name="T7" fmla="*/ 0 h 153"/>
              <a:gd name="T8" fmla="*/ 61 w 61"/>
              <a:gd name="T9" fmla="*/ 47 h 153"/>
              <a:gd name="T10" fmla="*/ 26 w 61"/>
              <a:gd name="T11" fmla="*/ 0 h 153"/>
              <a:gd name="T12" fmla="*/ 61 w 61"/>
              <a:gd name="T13" fmla="*/ 47 h 153"/>
              <a:gd name="T14" fmla="*/ 22 w 61"/>
              <a:gd name="T15" fmla="*/ 6 h 153"/>
              <a:gd name="T16" fmla="*/ 7 w 61"/>
              <a:gd name="T17" fmla="*/ 47 h 153"/>
              <a:gd name="T18" fmla="*/ 15 w 61"/>
              <a:gd name="T19" fmla="*/ 24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 h="153">
                <a:moveTo>
                  <a:pt x="35" y="153"/>
                </a:moveTo>
                <a:cubicBezTo>
                  <a:pt x="46" y="114"/>
                  <a:pt x="37" y="65"/>
                  <a:pt x="28" y="21"/>
                </a:cubicBezTo>
                <a:cubicBezTo>
                  <a:pt x="18" y="36"/>
                  <a:pt x="9" y="50"/>
                  <a:pt x="0" y="65"/>
                </a:cubicBezTo>
                <a:cubicBezTo>
                  <a:pt x="7" y="43"/>
                  <a:pt x="20" y="24"/>
                  <a:pt x="22" y="0"/>
                </a:cubicBezTo>
                <a:cubicBezTo>
                  <a:pt x="35" y="17"/>
                  <a:pt x="48" y="32"/>
                  <a:pt x="61" y="47"/>
                </a:cubicBezTo>
                <a:cubicBezTo>
                  <a:pt x="54" y="30"/>
                  <a:pt x="39" y="15"/>
                  <a:pt x="26" y="0"/>
                </a:cubicBezTo>
                <a:cubicBezTo>
                  <a:pt x="33" y="17"/>
                  <a:pt x="46" y="34"/>
                  <a:pt x="61" y="47"/>
                </a:cubicBezTo>
                <a:cubicBezTo>
                  <a:pt x="52" y="32"/>
                  <a:pt x="37" y="17"/>
                  <a:pt x="22" y="6"/>
                </a:cubicBezTo>
                <a:cubicBezTo>
                  <a:pt x="13" y="17"/>
                  <a:pt x="9" y="32"/>
                  <a:pt x="7" y="47"/>
                </a:cubicBezTo>
                <a:cubicBezTo>
                  <a:pt x="7" y="37"/>
                  <a:pt x="11" y="34"/>
                  <a:pt x="15" y="24"/>
                </a:cubicBezTo>
              </a:path>
            </a:pathLst>
          </a:custGeom>
          <a:noFill/>
          <a:ln w="9525" cap="flat">
            <a:solidFill>
              <a:schemeClr val="tx1">
                <a:lumMod val="65000"/>
                <a:lumOff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0" tIns="0" rIns="0" bIns="0" numCol="1" anchor="t" anchorCtr="0" compatLnSpc="1">
            <a:prstTxWarp prst="textNoShape">
              <a:avLst/>
            </a:prstTxWarp>
          </a:bodyPr>
          <a:lstStyle/>
          <a:p>
            <a:endParaRPr lang="en-US" dirty="0"/>
          </a:p>
        </p:txBody>
      </p:sp>
      <p:sp>
        <p:nvSpPr>
          <p:cNvPr id="55" name="Freeform 114"/>
          <p:cNvSpPr>
            <a:spLocks noChangeAspect="1"/>
          </p:cNvSpPr>
          <p:nvPr/>
        </p:nvSpPr>
        <p:spPr bwMode="gray">
          <a:xfrm rot="11628111" flipV="1">
            <a:off x="1389679" y="2293912"/>
            <a:ext cx="340828" cy="865286"/>
          </a:xfrm>
          <a:custGeom>
            <a:avLst/>
            <a:gdLst>
              <a:gd name="T0" fmla="*/ 35 w 61"/>
              <a:gd name="T1" fmla="*/ 153 h 153"/>
              <a:gd name="T2" fmla="*/ 28 w 61"/>
              <a:gd name="T3" fmla="*/ 21 h 153"/>
              <a:gd name="T4" fmla="*/ 0 w 61"/>
              <a:gd name="T5" fmla="*/ 65 h 153"/>
              <a:gd name="T6" fmla="*/ 22 w 61"/>
              <a:gd name="T7" fmla="*/ 0 h 153"/>
              <a:gd name="T8" fmla="*/ 61 w 61"/>
              <a:gd name="T9" fmla="*/ 47 h 153"/>
              <a:gd name="T10" fmla="*/ 26 w 61"/>
              <a:gd name="T11" fmla="*/ 0 h 153"/>
              <a:gd name="T12" fmla="*/ 61 w 61"/>
              <a:gd name="T13" fmla="*/ 47 h 153"/>
              <a:gd name="T14" fmla="*/ 22 w 61"/>
              <a:gd name="T15" fmla="*/ 6 h 153"/>
              <a:gd name="T16" fmla="*/ 7 w 61"/>
              <a:gd name="T17" fmla="*/ 47 h 153"/>
              <a:gd name="T18" fmla="*/ 15 w 61"/>
              <a:gd name="T19" fmla="*/ 24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 h="153">
                <a:moveTo>
                  <a:pt x="35" y="153"/>
                </a:moveTo>
                <a:cubicBezTo>
                  <a:pt x="46" y="114"/>
                  <a:pt x="37" y="65"/>
                  <a:pt x="28" y="21"/>
                </a:cubicBezTo>
                <a:cubicBezTo>
                  <a:pt x="18" y="36"/>
                  <a:pt x="9" y="50"/>
                  <a:pt x="0" y="65"/>
                </a:cubicBezTo>
                <a:cubicBezTo>
                  <a:pt x="7" y="43"/>
                  <a:pt x="20" y="24"/>
                  <a:pt x="22" y="0"/>
                </a:cubicBezTo>
                <a:cubicBezTo>
                  <a:pt x="35" y="17"/>
                  <a:pt x="48" y="32"/>
                  <a:pt x="61" y="47"/>
                </a:cubicBezTo>
                <a:cubicBezTo>
                  <a:pt x="54" y="30"/>
                  <a:pt x="39" y="15"/>
                  <a:pt x="26" y="0"/>
                </a:cubicBezTo>
                <a:cubicBezTo>
                  <a:pt x="33" y="17"/>
                  <a:pt x="46" y="34"/>
                  <a:pt x="61" y="47"/>
                </a:cubicBezTo>
                <a:cubicBezTo>
                  <a:pt x="52" y="32"/>
                  <a:pt x="37" y="17"/>
                  <a:pt x="22" y="6"/>
                </a:cubicBezTo>
                <a:cubicBezTo>
                  <a:pt x="13" y="17"/>
                  <a:pt x="9" y="32"/>
                  <a:pt x="7" y="47"/>
                </a:cubicBezTo>
                <a:cubicBezTo>
                  <a:pt x="7" y="37"/>
                  <a:pt x="11" y="34"/>
                  <a:pt x="15" y="24"/>
                </a:cubicBezTo>
              </a:path>
            </a:pathLst>
          </a:custGeom>
          <a:noFill/>
          <a:ln w="9525" cap="flat">
            <a:solidFill>
              <a:schemeClr val="tx1">
                <a:lumMod val="65000"/>
                <a:lumOff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0" tIns="0" rIns="0" bIns="0" numCol="1" anchor="t" anchorCtr="0" compatLnSpc="1">
            <a:prstTxWarp prst="textNoShape">
              <a:avLst/>
            </a:prstTxWarp>
          </a:bodyPr>
          <a:lstStyle/>
          <a:p>
            <a:endParaRPr lang="en-US" dirty="0"/>
          </a:p>
        </p:txBody>
      </p:sp>
      <p:sp>
        <p:nvSpPr>
          <p:cNvPr id="56" name="Freeform 114"/>
          <p:cNvSpPr>
            <a:spLocks noChangeAspect="1"/>
          </p:cNvSpPr>
          <p:nvPr/>
        </p:nvSpPr>
        <p:spPr bwMode="gray">
          <a:xfrm rot="20238801" flipV="1">
            <a:off x="10330659" y="2299048"/>
            <a:ext cx="340828" cy="865286"/>
          </a:xfrm>
          <a:custGeom>
            <a:avLst/>
            <a:gdLst>
              <a:gd name="T0" fmla="*/ 35 w 61"/>
              <a:gd name="T1" fmla="*/ 153 h 153"/>
              <a:gd name="T2" fmla="*/ 28 w 61"/>
              <a:gd name="T3" fmla="*/ 21 h 153"/>
              <a:gd name="T4" fmla="*/ 0 w 61"/>
              <a:gd name="T5" fmla="*/ 65 h 153"/>
              <a:gd name="T6" fmla="*/ 22 w 61"/>
              <a:gd name="T7" fmla="*/ 0 h 153"/>
              <a:gd name="T8" fmla="*/ 61 w 61"/>
              <a:gd name="T9" fmla="*/ 47 h 153"/>
              <a:gd name="T10" fmla="*/ 26 w 61"/>
              <a:gd name="T11" fmla="*/ 0 h 153"/>
              <a:gd name="T12" fmla="*/ 61 w 61"/>
              <a:gd name="T13" fmla="*/ 47 h 153"/>
              <a:gd name="T14" fmla="*/ 22 w 61"/>
              <a:gd name="T15" fmla="*/ 6 h 153"/>
              <a:gd name="T16" fmla="*/ 7 w 61"/>
              <a:gd name="T17" fmla="*/ 47 h 153"/>
              <a:gd name="T18" fmla="*/ 15 w 61"/>
              <a:gd name="T19" fmla="*/ 24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 h="153">
                <a:moveTo>
                  <a:pt x="35" y="153"/>
                </a:moveTo>
                <a:cubicBezTo>
                  <a:pt x="46" y="114"/>
                  <a:pt x="37" y="65"/>
                  <a:pt x="28" y="21"/>
                </a:cubicBezTo>
                <a:cubicBezTo>
                  <a:pt x="18" y="36"/>
                  <a:pt x="9" y="50"/>
                  <a:pt x="0" y="65"/>
                </a:cubicBezTo>
                <a:cubicBezTo>
                  <a:pt x="7" y="43"/>
                  <a:pt x="20" y="24"/>
                  <a:pt x="22" y="0"/>
                </a:cubicBezTo>
                <a:cubicBezTo>
                  <a:pt x="35" y="17"/>
                  <a:pt x="48" y="32"/>
                  <a:pt x="61" y="47"/>
                </a:cubicBezTo>
                <a:cubicBezTo>
                  <a:pt x="54" y="30"/>
                  <a:pt x="39" y="15"/>
                  <a:pt x="26" y="0"/>
                </a:cubicBezTo>
                <a:cubicBezTo>
                  <a:pt x="33" y="17"/>
                  <a:pt x="46" y="34"/>
                  <a:pt x="61" y="47"/>
                </a:cubicBezTo>
                <a:cubicBezTo>
                  <a:pt x="52" y="32"/>
                  <a:pt x="37" y="17"/>
                  <a:pt x="22" y="6"/>
                </a:cubicBezTo>
                <a:cubicBezTo>
                  <a:pt x="13" y="17"/>
                  <a:pt x="9" y="32"/>
                  <a:pt x="7" y="47"/>
                </a:cubicBezTo>
                <a:cubicBezTo>
                  <a:pt x="7" y="37"/>
                  <a:pt x="11" y="34"/>
                  <a:pt x="15" y="24"/>
                </a:cubicBezTo>
              </a:path>
            </a:pathLst>
          </a:custGeom>
          <a:noFill/>
          <a:ln w="9525" cap="flat">
            <a:solidFill>
              <a:schemeClr val="tx1">
                <a:lumMod val="65000"/>
                <a:lumOff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0" tIns="0" rIns="0" bIns="0" numCol="1" anchor="t" anchorCtr="0" compatLnSpc="1">
            <a:prstTxWarp prst="textNoShape">
              <a:avLst/>
            </a:prstTxWarp>
          </a:bodyPr>
          <a:lstStyle/>
          <a:p>
            <a:endParaRPr lang="en-US" dirty="0"/>
          </a:p>
        </p:txBody>
      </p:sp>
      <p:sp>
        <p:nvSpPr>
          <p:cNvPr id="57" name="Freeform 114"/>
          <p:cNvSpPr>
            <a:spLocks noChangeAspect="1"/>
          </p:cNvSpPr>
          <p:nvPr/>
        </p:nvSpPr>
        <p:spPr bwMode="gray">
          <a:xfrm rot="828111" flipV="1">
            <a:off x="10371395" y="4260790"/>
            <a:ext cx="340828" cy="865286"/>
          </a:xfrm>
          <a:custGeom>
            <a:avLst/>
            <a:gdLst>
              <a:gd name="T0" fmla="*/ 35 w 61"/>
              <a:gd name="T1" fmla="*/ 153 h 153"/>
              <a:gd name="T2" fmla="*/ 28 w 61"/>
              <a:gd name="T3" fmla="*/ 21 h 153"/>
              <a:gd name="T4" fmla="*/ 0 w 61"/>
              <a:gd name="T5" fmla="*/ 65 h 153"/>
              <a:gd name="T6" fmla="*/ 22 w 61"/>
              <a:gd name="T7" fmla="*/ 0 h 153"/>
              <a:gd name="T8" fmla="*/ 61 w 61"/>
              <a:gd name="T9" fmla="*/ 47 h 153"/>
              <a:gd name="T10" fmla="*/ 26 w 61"/>
              <a:gd name="T11" fmla="*/ 0 h 153"/>
              <a:gd name="T12" fmla="*/ 61 w 61"/>
              <a:gd name="T13" fmla="*/ 47 h 153"/>
              <a:gd name="T14" fmla="*/ 22 w 61"/>
              <a:gd name="T15" fmla="*/ 6 h 153"/>
              <a:gd name="T16" fmla="*/ 7 w 61"/>
              <a:gd name="T17" fmla="*/ 47 h 153"/>
              <a:gd name="T18" fmla="*/ 15 w 61"/>
              <a:gd name="T19" fmla="*/ 24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 h="153">
                <a:moveTo>
                  <a:pt x="35" y="153"/>
                </a:moveTo>
                <a:cubicBezTo>
                  <a:pt x="46" y="114"/>
                  <a:pt x="37" y="65"/>
                  <a:pt x="28" y="21"/>
                </a:cubicBezTo>
                <a:cubicBezTo>
                  <a:pt x="18" y="36"/>
                  <a:pt x="9" y="50"/>
                  <a:pt x="0" y="65"/>
                </a:cubicBezTo>
                <a:cubicBezTo>
                  <a:pt x="7" y="43"/>
                  <a:pt x="20" y="24"/>
                  <a:pt x="22" y="0"/>
                </a:cubicBezTo>
                <a:cubicBezTo>
                  <a:pt x="35" y="17"/>
                  <a:pt x="48" y="32"/>
                  <a:pt x="61" y="47"/>
                </a:cubicBezTo>
                <a:cubicBezTo>
                  <a:pt x="54" y="30"/>
                  <a:pt x="39" y="15"/>
                  <a:pt x="26" y="0"/>
                </a:cubicBezTo>
                <a:cubicBezTo>
                  <a:pt x="33" y="17"/>
                  <a:pt x="46" y="34"/>
                  <a:pt x="61" y="47"/>
                </a:cubicBezTo>
                <a:cubicBezTo>
                  <a:pt x="52" y="32"/>
                  <a:pt x="37" y="17"/>
                  <a:pt x="22" y="6"/>
                </a:cubicBezTo>
                <a:cubicBezTo>
                  <a:pt x="13" y="17"/>
                  <a:pt x="9" y="32"/>
                  <a:pt x="7" y="47"/>
                </a:cubicBezTo>
                <a:cubicBezTo>
                  <a:pt x="7" y="37"/>
                  <a:pt x="11" y="34"/>
                  <a:pt x="15" y="24"/>
                </a:cubicBezTo>
              </a:path>
            </a:pathLst>
          </a:custGeom>
          <a:noFill/>
          <a:ln w="9525" cap="flat">
            <a:solidFill>
              <a:schemeClr val="tx1">
                <a:lumMod val="65000"/>
                <a:lumOff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0" tIns="0" rIns="0" bIns="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498994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bwMode="gray">
      <p:bgPr>
        <a:solidFill>
          <a:schemeClr val="tx1">
            <a:lumMod val="85000"/>
            <a:lumOff val="15000"/>
          </a:schemeClr>
        </a:solidFill>
        <a:effectLst/>
      </p:bgPr>
    </p:bg>
    <p:spTree>
      <p:nvGrpSpPr>
        <p:cNvPr id="1" name=""/>
        <p:cNvGrpSpPr/>
        <p:nvPr/>
      </p:nvGrpSpPr>
      <p:grpSpPr>
        <a:xfrm>
          <a:off x="0" y="0"/>
          <a:ext cx="0" cy="0"/>
          <a:chOff x="0" y="0"/>
          <a:chExt cx="0" cy="0"/>
        </a:xfrm>
      </p:grpSpPr>
      <p:pic>
        <p:nvPicPr>
          <p:cNvPr id="6" name="Grafik 5"/>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gray">
          <a:xfrm>
            <a:off x="1" y="-3071"/>
            <a:ext cx="12190412" cy="6864139"/>
          </a:xfrm>
          <a:prstGeom prst="rect">
            <a:avLst/>
          </a:prstGeom>
        </p:spPr>
      </p:pic>
      <p:sp>
        <p:nvSpPr>
          <p:cNvPr id="13" name="Rectangle"/>
          <p:cNvSpPr/>
          <p:nvPr/>
        </p:nvSpPr>
        <p:spPr bwMode="gray">
          <a:xfrm>
            <a:off x="0" y="0"/>
            <a:ext cx="12191206" cy="6857999"/>
          </a:xfrm>
          <a:prstGeom prst="rect">
            <a:avLst/>
          </a:prstGeom>
          <a:solidFill>
            <a:schemeClr val="tx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p:cNvSpPr>
            <a:spLocks noGrp="1"/>
          </p:cNvSpPr>
          <p:nvPr>
            <p:ph type="title"/>
          </p:nvPr>
        </p:nvSpPr>
        <p:spPr bwMode="gray"/>
        <p:txBody>
          <a:bodyPr/>
          <a:lstStyle/>
          <a:p>
            <a:r>
              <a:rPr lang="en-US" dirty="0" smtClean="0">
                <a:solidFill>
                  <a:schemeClr val="bg1"/>
                </a:solidFill>
              </a:rPr>
              <a:t>BASICS</a:t>
            </a:r>
            <a:endParaRPr lang="en-US" dirty="0">
              <a:solidFill>
                <a:schemeClr val="bg1"/>
              </a:solidFill>
            </a:endParaRPr>
          </a:p>
        </p:txBody>
      </p:sp>
      <p:sp>
        <p:nvSpPr>
          <p:cNvPr id="4" name="Subtitle"/>
          <p:cNvSpPr>
            <a:spLocks noGrp="1"/>
          </p:cNvSpPr>
          <p:nvPr>
            <p:ph type="body" sz="quarter" idx="13"/>
          </p:nvPr>
        </p:nvSpPr>
        <p:spPr bwMode="gray"/>
        <p:txBody>
          <a:bodyPr/>
          <a:lstStyle/>
          <a:p>
            <a:r>
              <a:rPr lang="en-US" dirty="0" smtClean="0">
                <a:solidFill>
                  <a:schemeClr val="bg1">
                    <a:lumMod val="75000"/>
                  </a:schemeClr>
                </a:solidFill>
              </a:rPr>
              <a:t>Supporting Processes</a:t>
            </a:r>
            <a:endParaRPr lang="en-US" dirty="0">
              <a:solidFill>
                <a:schemeClr val="bg1">
                  <a:lumMod val="75000"/>
                </a:schemeClr>
              </a:solidFill>
            </a:endParaRPr>
          </a:p>
        </p:txBody>
      </p:sp>
      <p:grpSp>
        <p:nvGrpSpPr>
          <p:cNvPr id="3" name="Gruppieren 2"/>
          <p:cNvGrpSpPr/>
          <p:nvPr/>
        </p:nvGrpSpPr>
        <p:grpSpPr bwMode="gray">
          <a:xfrm>
            <a:off x="552450" y="1952268"/>
            <a:ext cx="10942211" cy="3527338"/>
            <a:chOff x="552450" y="1952268"/>
            <a:chExt cx="10942211" cy="3527338"/>
          </a:xfrm>
        </p:grpSpPr>
        <p:grpSp>
          <p:nvGrpSpPr>
            <p:cNvPr id="50" name="Gruppieren 49"/>
            <p:cNvGrpSpPr/>
            <p:nvPr/>
          </p:nvGrpSpPr>
          <p:grpSpPr bwMode="gray">
            <a:xfrm>
              <a:off x="552450" y="1952268"/>
              <a:ext cx="9346151" cy="3527338"/>
              <a:chOff x="1423219" y="1619250"/>
              <a:chExt cx="9346151" cy="3527338"/>
            </a:xfrm>
          </p:grpSpPr>
          <p:sp>
            <p:nvSpPr>
              <p:cNvPr id="51" name="Richtungspfeil 50"/>
              <p:cNvSpPr/>
              <p:nvPr/>
            </p:nvSpPr>
            <p:spPr bwMode="gray">
              <a:xfrm>
                <a:off x="7324723" y="2745284"/>
                <a:ext cx="3444647" cy="1299662"/>
              </a:xfrm>
              <a:prstGeom prst="homePlat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80000"/>
                  </a:lnSpc>
                  <a:spcAft>
                    <a:spcPts val="1000"/>
                  </a:spcAft>
                </a:pPr>
                <a:r>
                  <a:rPr lang="en-US" sz="2800" dirty="0" smtClean="0">
                    <a:latin typeface="Bebas Neue" panose="020B0506020202020201" pitchFamily="34" charset="0"/>
                  </a:rPr>
                  <a:t>Supporting </a:t>
                </a:r>
                <a:br>
                  <a:rPr lang="en-US" sz="2800" dirty="0" smtClean="0">
                    <a:latin typeface="Bebas Neue" panose="020B0506020202020201" pitchFamily="34" charset="0"/>
                  </a:rPr>
                </a:br>
                <a:r>
                  <a:rPr lang="en-US" sz="2800" dirty="0" smtClean="0">
                    <a:latin typeface="Bebas Neue" panose="020B0506020202020201" pitchFamily="34" charset="0"/>
                  </a:rPr>
                  <a:t>processes</a:t>
                </a:r>
                <a:endParaRPr lang="en-US" sz="2800" dirty="0">
                  <a:latin typeface="Bebas Neue" panose="020B0506020202020201" pitchFamily="34" charset="0"/>
                </a:endParaRPr>
              </a:p>
            </p:txBody>
          </p:sp>
          <p:sp>
            <p:nvSpPr>
              <p:cNvPr id="52" name="Rechteck 51"/>
              <p:cNvSpPr/>
              <p:nvPr/>
            </p:nvSpPr>
            <p:spPr bwMode="gray">
              <a:xfrm rot="18900000" flipH="1">
                <a:off x="6157197" y="3204947"/>
                <a:ext cx="1527575" cy="492615"/>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a:p>
            </p:txBody>
          </p:sp>
          <p:sp>
            <p:nvSpPr>
              <p:cNvPr id="53" name="Rechteck 52"/>
              <p:cNvSpPr/>
              <p:nvPr/>
            </p:nvSpPr>
            <p:spPr bwMode="gray">
              <a:xfrm rot="2700000">
                <a:off x="6412248" y="2233888"/>
                <a:ext cx="1233625" cy="494428"/>
              </a:xfrm>
              <a:prstGeom prst="rect">
                <a:avLst/>
              </a:prstGeom>
              <a:solidFill>
                <a:schemeClr val="bg2">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a:p>
            </p:txBody>
          </p:sp>
          <p:grpSp>
            <p:nvGrpSpPr>
              <p:cNvPr id="54" name="Gruppieren 53"/>
              <p:cNvGrpSpPr/>
              <p:nvPr/>
            </p:nvGrpSpPr>
            <p:grpSpPr bwMode="gray">
              <a:xfrm>
                <a:off x="1423219" y="1619250"/>
                <a:ext cx="5444306" cy="3527338"/>
                <a:chOff x="1423219" y="1619250"/>
                <a:chExt cx="5444306" cy="3527338"/>
              </a:xfrm>
            </p:grpSpPr>
            <p:sp>
              <p:nvSpPr>
                <p:cNvPr id="67" name="Textfeld 66"/>
                <p:cNvSpPr txBox="1"/>
                <p:nvPr/>
              </p:nvSpPr>
              <p:spPr bwMode="gray">
                <a:xfrm>
                  <a:off x="1423219" y="1619250"/>
                  <a:ext cx="5444306" cy="699976"/>
                </a:xfrm>
                <a:prstGeom prst="homePlate">
                  <a:avLst/>
                </a:prstGeom>
                <a:solidFill>
                  <a:schemeClr val="bg2">
                    <a:lumMod val="95000"/>
                  </a:schemeClr>
                </a:solidFill>
              </p:spPr>
              <p:txBody>
                <a:bodyPr wrap="square" lIns="216000" rtlCol="0" anchor="ctr">
                  <a:noAutofit/>
                </a:bodyPr>
                <a:lstStyle/>
                <a:p>
                  <a:pPr algn="ctr">
                    <a:lnSpc>
                      <a:spcPct val="90000"/>
                    </a:lnSpc>
                    <a:spcAft>
                      <a:spcPts val="1000"/>
                    </a:spcAft>
                  </a:pPr>
                  <a:r>
                    <a:rPr lang="en-US" sz="1600" b="1" dirty="0" smtClean="0">
                      <a:latin typeface="+mj-lt"/>
                    </a:rPr>
                    <a:t>STRATEGIC PLANNING</a:t>
                  </a:r>
                  <a:endParaRPr lang="en-US" sz="1600" b="1" dirty="0">
                    <a:latin typeface="+mj-lt"/>
                  </a:endParaRPr>
                </a:p>
              </p:txBody>
            </p:sp>
            <p:sp>
              <p:nvSpPr>
                <p:cNvPr id="65" name="Textfeld 64"/>
                <p:cNvSpPr txBox="1"/>
                <p:nvPr/>
              </p:nvSpPr>
              <p:spPr bwMode="gray">
                <a:xfrm>
                  <a:off x="1423219" y="2561704"/>
                  <a:ext cx="5444306" cy="699976"/>
                </a:xfrm>
                <a:prstGeom prst="homePlate">
                  <a:avLst/>
                </a:prstGeom>
                <a:solidFill>
                  <a:schemeClr val="bg2">
                    <a:lumMod val="85000"/>
                  </a:schemeClr>
                </a:solidFill>
              </p:spPr>
              <p:txBody>
                <a:bodyPr wrap="square" lIns="216000" rtlCol="0" anchor="ctr">
                  <a:noAutofit/>
                </a:bodyPr>
                <a:lstStyle/>
                <a:p>
                  <a:pPr algn="ctr">
                    <a:lnSpc>
                      <a:spcPct val="90000"/>
                    </a:lnSpc>
                    <a:spcAft>
                      <a:spcPts val="1000"/>
                    </a:spcAft>
                  </a:pPr>
                  <a:r>
                    <a:rPr lang="en-US" sz="1600" b="1" dirty="0" smtClean="0">
                      <a:latin typeface="+mj-lt"/>
                    </a:rPr>
                    <a:t>ORGANIZATION AND HUMAN </a:t>
                  </a:r>
                  <a:br>
                    <a:rPr lang="en-US" sz="1600" b="1" dirty="0" smtClean="0">
                      <a:latin typeface="+mj-lt"/>
                    </a:rPr>
                  </a:br>
                  <a:r>
                    <a:rPr lang="en-US" sz="1600" b="1" dirty="0" smtClean="0">
                      <a:latin typeface="+mj-lt"/>
                    </a:rPr>
                    <a:t>RESOURCES MANAGEMENT</a:t>
                  </a:r>
                  <a:endParaRPr lang="en-US" sz="1600" b="1" dirty="0">
                    <a:latin typeface="+mj-lt"/>
                  </a:endParaRPr>
                </a:p>
              </p:txBody>
            </p:sp>
            <p:sp>
              <p:nvSpPr>
                <p:cNvPr id="63" name="Textfeld 62"/>
                <p:cNvSpPr txBox="1"/>
                <p:nvPr/>
              </p:nvSpPr>
              <p:spPr bwMode="gray">
                <a:xfrm>
                  <a:off x="1423219" y="3504158"/>
                  <a:ext cx="5444306" cy="699976"/>
                </a:xfrm>
                <a:prstGeom prst="homePlate">
                  <a:avLst/>
                </a:prstGeom>
                <a:solidFill>
                  <a:schemeClr val="bg2">
                    <a:lumMod val="75000"/>
                  </a:schemeClr>
                </a:solidFill>
              </p:spPr>
              <p:txBody>
                <a:bodyPr wrap="square" lIns="216000" rtlCol="0" anchor="ctr">
                  <a:noAutofit/>
                </a:bodyPr>
                <a:lstStyle/>
                <a:p>
                  <a:pPr algn="ctr">
                    <a:lnSpc>
                      <a:spcPct val="90000"/>
                    </a:lnSpc>
                    <a:spcAft>
                      <a:spcPts val="1000"/>
                    </a:spcAft>
                  </a:pPr>
                  <a:r>
                    <a:rPr lang="en-US" sz="1600" b="1" dirty="0" smtClean="0">
                      <a:latin typeface="+mj-lt"/>
                    </a:rPr>
                    <a:t>CONTROLLING</a:t>
                  </a:r>
                  <a:endParaRPr lang="en-US" sz="1600" b="1" dirty="0">
                    <a:latin typeface="+mj-lt"/>
                  </a:endParaRPr>
                </a:p>
              </p:txBody>
            </p:sp>
            <p:sp>
              <p:nvSpPr>
                <p:cNvPr id="61" name="Textfeld 60"/>
                <p:cNvSpPr txBox="1"/>
                <p:nvPr/>
              </p:nvSpPr>
              <p:spPr bwMode="gray">
                <a:xfrm>
                  <a:off x="1423219" y="4446612"/>
                  <a:ext cx="5444306" cy="699976"/>
                </a:xfrm>
                <a:prstGeom prst="homePlate">
                  <a:avLst/>
                </a:prstGeom>
                <a:solidFill>
                  <a:schemeClr val="bg2">
                    <a:lumMod val="95000"/>
                  </a:schemeClr>
                </a:solidFill>
              </p:spPr>
              <p:txBody>
                <a:bodyPr wrap="square" lIns="216000" rtlCol="0" anchor="ctr">
                  <a:noAutofit/>
                </a:bodyPr>
                <a:lstStyle/>
                <a:p>
                  <a:pPr algn="ctr">
                    <a:lnSpc>
                      <a:spcPct val="90000"/>
                    </a:lnSpc>
                    <a:spcAft>
                      <a:spcPts val="1000"/>
                    </a:spcAft>
                  </a:pPr>
                  <a:r>
                    <a:rPr lang="en-US" sz="1600" b="1" dirty="0" smtClean="0">
                      <a:latin typeface="+mj-lt"/>
                    </a:rPr>
                    <a:t>SECURITY MANAGEMENT</a:t>
                  </a:r>
                  <a:endParaRPr lang="en-US" sz="1600" b="1" dirty="0">
                    <a:latin typeface="+mj-lt"/>
                  </a:endParaRPr>
                </a:p>
              </p:txBody>
            </p:sp>
          </p:grpSp>
          <p:sp>
            <p:nvSpPr>
              <p:cNvPr id="55" name="Rechteck 54"/>
              <p:cNvSpPr/>
              <p:nvPr/>
            </p:nvSpPr>
            <p:spPr bwMode="gray">
              <a:xfrm rot="2700000">
                <a:off x="6429446" y="3182780"/>
                <a:ext cx="1217941" cy="497719"/>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a:p>
            </p:txBody>
          </p:sp>
          <p:sp>
            <p:nvSpPr>
              <p:cNvPr id="56" name="Rechteck 55"/>
              <p:cNvSpPr/>
              <p:nvPr/>
            </p:nvSpPr>
            <p:spPr bwMode="gray">
              <a:xfrm rot="18900000" flipV="1">
                <a:off x="6322409" y="4080743"/>
                <a:ext cx="1321193" cy="496989"/>
              </a:xfrm>
              <a:prstGeom prst="rect">
                <a:avLst/>
              </a:prstGeom>
              <a:solidFill>
                <a:schemeClr val="bg2">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a:p>
            </p:txBody>
          </p:sp>
        </p:grpSp>
        <p:sp>
          <p:nvSpPr>
            <p:cNvPr id="69" name="Ellipse 68"/>
            <p:cNvSpPr/>
            <p:nvPr/>
          </p:nvSpPr>
          <p:spPr bwMode="gray">
            <a:xfrm>
              <a:off x="10042785" y="3002197"/>
              <a:ext cx="1451876" cy="1451871"/>
            </a:xfrm>
            <a:prstGeom prst="ellipse">
              <a:avLst/>
            </a:prstGeom>
            <a:solidFill>
              <a:schemeClr val="tx2">
                <a:lumMod val="75000"/>
                <a:alpha val="40000"/>
              </a:schemeClr>
            </a:solidFill>
            <a:ln>
              <a:solidFill>
                <a:schemeClr val="bg2"/>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a:p>
          </p:txBody>
        </p:sp>
        <p:grpSp>
          <p:nvGrpSpPr>
            <p:cNvPr id="70" name="LINE ICON - settings 2"/>
            <p:cNvGrpSpPr>
              <a:grpSpLocks noChangeAspect="1"/>
            </p:cNvGrpSpPr>
            <p:nvPr/>
          </p:nvGrpSpPr>
          <p:grpSpPr bwMode="gray">
            <a:xfrm>
              <a:off x="10414932" y="3363791"/>
              <a:ext cx="738144" cy="733079"/>
              <a:chOff x="-3633332" y="1712139"/>
              <a:chExt cx="518057" cy="514435"/>
            </a:xfrm>
            <a:solidFill>
              <a:schemeClr val="bg2">
                <a:lumMod val="95000"/>
              </a:schemeClr>
            </a:solidFill>
          </p:grpSpPr>
          <p:sp>
            <p:nvSpPr>
              <p:cNvPr id="71" name="Freeform 41"/>
              <p:cNvSpPr>
                <a:spLocks noEditPoints="1"/>
              </p:cNvSpPr>
              <p:nvPr/>
            </p:nvSpPr>
            <p:spPr bwMode="gray">
              <a:xfrm>
                <a:off x="-3633332" y="1712139"/>
                <a:ext cx="356390" cy="355485"/>
              </a:xfrm>
              <a:custGeom>
                <a:avLst/>
                <a:gdLst>
                  <a:gd name="T0" fmla="*/ 102 w 333"/>
                  <a:gd name="T1" fmla="*/ 327 h 332"/>
                  <a:gd name="T2" fmla="*/ 86 w 333"/>
                  <a:gd name="T3" fmla="*/ 268 h 332"/>
                  <a:gd name="T4" fmla="*/ 67 w 333"/>
                  <a:gd name="T5" fmla="*/ 249 h 332"/>
                  <a:gd name="T6" fmla="*/ 4 w 333"/>
                  <a:gd name="T7" fmla="*/ 225 h 332"/>
                  <a:gd name="T8" fmla="*/ 42 w 333"/>
                  <a:gd name="T9" fmla="*/ 175 h 332"/>
                  <a:gd name="T10" fmla="*/ 9 w 333"/>
                  <a:gd name="T11" fmla="*/ 134 h 332"/>
                  <a:gd name="T12" fmla="*/ 6 w 333"/>
                  <a:gd name="T13" fmla="*/ 103 h 332"/>
                  <a:gd name="T14" fmla="*/ 65 w 333"/>
                  <a:gd name="T15" fmla="*/ 87 h 332"/>
                  <a:gd name="T16" fmla="*/ 84 w 333"/>
                  <a:gd name="T17" fmla="*/ 68 h 332"/>
                  <a:gd name="T18" fmla="*/ 109 w 333"/>
                  <a:gd name="T19" fmla="*/ 4 h 332"/>
                  <a:gd name="T20" fmla="*/ 159 w 333"/>
                  <a:gd name="T21" fmla="*/ 42 h 332"/>
                  <a:gd name="T22" fmla="*/ 199 w 333"/>
                  <a:gd name="T23" fmla="*/ 10 h 332"/>
                  <a:gd name="T24" fmla="*/ 241 w 333"/>
                  <a:gd name="T25" fmla="*/ 11 h 332"/>
                  <a:gd name="T26" fmla="*/ 249 w 333"/>
                  <a:gd name="T27" fmla="*/ 73 h 332"/>
                  <a:gd name="T28" fmla="*/ 300 w 333"/>
                  <a:gd name="T29" fmla="*/ 79 h 332"/>
                  <a:gd name="T30" fmla="*/ 323 w 333"/>
                  <a:gd name="T31" fmla="*/ 131 h 332"/>
                  <a:gd name="T32" fmla="*/ 291 w 333"/>
                  <a:gd name="T33" fmla="*/ 171 h 332"/>
                  <a:gd name="T34" fmla="*/ 331 w 333"/>
                  <a:gd name="T35" fmla="*/ 220 h 332"/>
                  <a:gd name="T36" fmla="*/ 302 w 333"/>
                  <a:gd name="T37" fmla="*/ 252 h 332"/>
                  <a:gd name="T38" fmla="*/ 252 w 333"/>
                  <a:gd name="T39" fmla="*/ 258 h 332"/>
                  <a:gd name="T40" fmla="*/ 244 w 333"/>
                  <a:gd name="T41" fmla="*/ 321 h 332"/>
                  <a:gd name="T42" fmla="*/ 181 w 333"/>
                  <a:gd name="T43" fmla="*/ 295 h 332"/>
                  <a:gd name="T44" fmla="*/ 154 w 333"/>
                  <a:gd name="T45" fmla="*/ 295 h 332"/>
                  <a:gd name="T46" fmla="*/ 68 w 333"/>
                  <a:gd name="T47" fmla="*/ 235 h 332"/>
                  <a:gd name="T48" fmla="*/ 101 w 333"/>
                  <a:gd name="T49" fmla="*/ 270 h 332"/>
                  <a:gd name="T50" fmla="*/ 107 w 333"/>
                  <a:gd name="T51" fmla="*/ 314 h 332"/>
                  <a:gd name="T52" fmla="*/ 143 w 333"/>
                  <a:gd name="T53" fmla="*/ 287 h 332"/>
                  <a:gd name="T54" fmla="*/ 193 w 333"/>
                  <a:gd name="T55" fmla="*/ 286 h 332"/>
                  <a:gd name="T56" fmla="*/ 238 w 333"/>
                  <a:gd name="T57" fmla="*/ 308 h 332"/>
                  <a:gd name="T58" fmla="*/ 241 w 333"/>
                  <a:gd name="T59" fmla="*/ 248 h 332"/>
                  <a:gd name="T60" fmla="*/ 305 w 333"/>
                  <a:gd name="T61" fmla="*/ 238 h 332"/>
                  <a:gd name="T62" fmla="*/ 317 w 333"/>
                  <a:gd name="T63" fmla="*/ 216 h 332"/>
                  <a:gd name="T64" fmla="*/ 277 w 333"/>
                  <a:gd name="T65" fmla="*/ 171 h 332"/>
                  <a:gd name="T66" fmla="*/ 314 w 333"/>
                  <a:gd name="T67" fmla="*/ 119 h 332"/>
                  <a:gd name="T68" fmla="*/ 303 w 333"/>
                  <a:gd name="T69" fmla="*/ 93 h 332"/>
                  <a:gd name="T70" fmla="*/ 239 w 333"/>
                  <a:gd name="T71" fmla="*/ 84 h 332"/>
                  <a:gd name="T72" fmla="*/ 235 w 333"/>
                  <a:gd name="T73" fmla="*/ 24 h 332"/>
                  <a:gd name="T74" fmla="*/ 211 w 333"/>
                  <a:gd name="T75" fmla="*/ 18 h 332"/>
                  <a:gd name="T76" fmla="*/ 159 w 333"/>
                  <a:gd name="T77" fmla="*/ 57 h 332"/>
                  <a:gd name="T78" fmla="*/ 114 w 333"/>
                  <a:gd name="T79" fmla="*/ 18 h 332"/>
                  <a:gd name="T80" fmla="*/ 98 w 333"/>
                  <a:gd name="T81" fmla="*/ 65 h 332"/>
                  <a:gd name="T82" fmla="*/ 63 w 333"/>
                  <a:gd name="T83" fmla="*/ 101 h 332"/>
                  <a:gd name="T84" fmla="*/ 19 w 333"/>
                  <a:gd name="T85" fmla="*/ 108 h 332"/>
                  <a:gd name="T86" fmla="*/ 47 w 333"/>
                  <a:gd name="T87" fmla="*/ 143 h 332"/>
                  <a:gd name="T88" fmla="*/ 47 w 333"/>
                  <a:gd name="T89" fmla="*/ 193 h 332"/>
                  <a:gd name="T90" fmla="*/ 26 w 333"/>
                  <a:gd name="T91" fmla="*/ 239 h 332"/>
                  <a:gd name="T92" fmla="*/ 68 w 333"/>
                  <a:gd name="T93" fmla="*/ 235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33" h="332">
                    <a:moveTo>
                      <a:pt x="118" y="332"/>
                    </a:moveTo>
                    <a:cubicBezTo>
                      <a:pt x="116" y="332"/>
                      <a:pt x="115" y="332"/>
                      <a:pt x="113" y="331"/>
                    </a:cubicBezTo>
                    <a:cubicBezTo>
                      <a:pt x="113" y="331"/>
                      <a:pt x="109" y="330"/>
                      <a:pt x="102" y="327"/>
                    </a:cubicBezTo>
                    <a:cubicBezTo>
                      <a:pt x="96" y="325"/>
                      <a:pt x="92" y="323"/>
                      <a:pt x="92" y="323"/>
                    </a:cubicBezTo>
                    <a:cubicBezTo>
                      <a:pt x="85" y="319"/>
                      <a:pt x="80" y="311"/>
                      <a:pt x="81" y="303"/>
                    </a:cubicBezTo>
                    <a:cubicBezTo>
                      <a:pt x="86" y="268"/>
                      <a:pt x="86" y="268"/>
                      <a:pt x="86" y="268"/>
                    </a:cubicBezTo>
                    <a:cubicBezTo>
                      <a:pt x="87" y="266"/>
                      <a:pt x="85" y="262"/>
                      <a:pt x="84" y="260"/>
                    </a:cubicBezTo>
                    <a:cubicBezTo>
                      <a:pt x="75" y="252"/>
                      <a:pt x="75" y="252"/>
                      <a:pt x="75" y="252"/>
                    </a:cubicBezTo>
                    <a:cubicBezTo>
                      <a:pt x="73" y="250"/>
                      <a:pt x="70" y="249"/>
                      <a:pt x="67" y="249"/>
                    </a:cubicBezTo>
                    <a:cubicBezTo>
                      <a:pt x="32" y="255"/>
                      <a:pt x="32" y="255"/>
                      <a:pt x="32" y="255"/>
                    </a:cubicBezTo>
                    <a:cubicBezTo>
                      <a:pt x="25" y="256"/>
                      <a:pt x="16" y="252"/>
                      <a:pt x="13" y="245"/>
                    </a:cubicBezTo>
                    <a:cubicBezTo>
                      <a:pt x="4" y="225"/>
                      <a:pt x="4" y="225"/>
                      <a:pt x="4" y="225"/>
                    </a:cubicBezTo>
                    <a:cubicBezTo>
                      <a:pt x="1" y="217"/>
                      <a:pt x="4" y="208"/>
                      <a:pt x="10" y="203"/>
                    </a:cubicBezTo>
                    <a:cubicBezTo>
                      <a:pt x="39" y="182"/>
                      <a:pt x="39" y="182"/>
                      <a:pt x="39" y="182"/>
                    </a:cubicBezTo>
                    <a:cubicBezTo>
                      <a:pt x="40" y="180"/>
                      <a:pt x="42" y="177"/>
                      <a:pt x="42" y="175"/>
                    </a:cubicBezTo>
                    <a:cubicBezTo>
                      <a:pt x="42" y="163"/>
                      <a:pt x="42" y="163"/>
                      <a:pt x="42" y="163"/>
                    </a:cubicBezTo>
                    <a:cubicBezTo>
                      <a:pt x="42" y="160"/>
                      <a:pt x="40" y="156"/>
                      <a:pt x="38" y="155"/>
                    </a:cubicBezTo>
                    <a:cubicBezTo>
                      <a:pt x="9" y="134"/>
                      <a:pt x="9" y="134"/>
                      <a:pt x="9" y="134"/>
                    </a:cubicBezTo>
                    <a:cubicBezTo>
                      <a:pt x="3" y="130"/>
                      <a:pt x="0" y="121"/>
                      <a:pt x="2" y="113"/>
                    </a:cubicBezTo>
                    <a:cubicBezTo>
                      <a:pt x="2" y="113"/>
                      <a:pt x="2" y="113"/>
                      <a:pt x="2" y="113"/>
                    </a:cubicBezTo>
                    <a:cubicBezTo>
                      <a:pt x="2" y="113"/>
                      <a:pt x="3" y="109"/>
                      <a:pt x="6" y="103"/>
                    </a:cubicBezTo>
                    <a:cubicBezTo>
                      <a:pt x="9" y="96"/>
                      <a:pt x="11" y="92"/>
                      <a:pt x="11" y="92"/>
                    </a:cubicBezTo>
                    <a:cubicBezTo>
                      <a:pt x="14" y="85"/>
                      <a:pt x="23" y="81"/>
                      <a:pt x="30" y="82"/>
                    </a:cubicBezTo>
                    <a:cubicBezTo>
                      <a:pt x="65" y="87"/>
                      <a:pt x="65" y="87"/>
                      <a:pt x="65" y="87"/>
                    </a:cubicBezTo>
                    <a:cubicBezTo>
                      <a:pt x="67" y="87"/>
                      <a:pt x="71" y="86"/>
                      <a:pt x="73" y="84"/>
                    </a:cubicBezTo>
                    <a:cubicBezTo>
                      <a:pt x="81" y="76"/>
                      <a:pt x="81" y="76"/>
                      <a:pt x="81" y="76"/>
                    </a:cubicBezTo>
                    <a:cubicBezTo>
                      <a:pt x="83" y="74"/>
                      <a:pt x="85" y="70"/>
                      <a:pt x="84" y="68"/>
                    </a:cubicBezTo>
                    <a:cubicBezTo>
                      <a:pt x="78" y="33"/>
                      <a:pt x="78" y="33"/>
                      <a:pt x="78" y="33"/>
                    </a:cubicBezTo>
                    <a:cubicBezTo>
                      <a:pt x="77" y="25"/>
                      <a:pt x="81" y="17"/>
                      <a:pt x="88" y="13"/>
                    </a:cubicBezTo>
                    <a:cubicBezTo>
                      <a:pt x="109" y="4"/>
                      <a:pt x="109" y="4"/>
                      <a:pt x="109" y="4"/>
                    </a:cubicBezTo>
                    <a:cubicBezTo>
                      <a:pt x="116" y="2"/>
                      <a:pt x="126" y="4"/>
                      <a:pt x="130" y="11"/>
                    </a:cubicBezTo>
                    <a:cubicBezTo>
                      <a:pt x="152" y="39"/>
                      <a:pt x="152" y="39"/>
                      <a:pt x="152" y="39"/>
                    </a:cubicBezTo>
                    <a:cubicBezTo>
                      <a:pt x="153" y="41"/>
                      <a:pt x="157" y="42"/>
                      <a:pt x="159" y="42"/>
                    </a:cubicBezTo>
                    <a:cubicBezTo>
                      <a:pt x="171" y="42"/>
                      <a:pt x="171" y="42"/>
                      <a:pt x="171" y="42"/>
                    </a:cubicBezTo>
                    <a:cubicBezTo>
                      <a:pt x="173" y="42"/>
                      <a:pt x="177" y="40"/>
                      <a:pt x="178" y="39"/>
                    </a:cubicBezTo>
                    <a:cubicBezTo>
                      <a:pt x="199" y="10"/>
                      <a:pt x="199" y="10"/>
                      <a:pt x="199" y="10"/>
                    </a:cubicBezTo>
                    <a:cubicBezTo>
                      <a:pt x="203" y="3"/>
                      <a:pt x="212" y="0"/>
                      <a:pt x="220" y="3"/>
                    </a:cubicBezTo>
                    <a:cubicBezTo>
                      <a:pt x="220" y="3"/>
                      <a:pt x="224" y="4"/>
                      <a:pt x="231" y="6"/>
                    </a:cubicBezTo>
                    <a:cubicBezTo>
                      <a:pt x="237" y="9"/>
                      <a:pt x="241" y="11"/>
                      <a:pt x="241" y="11"/>
                    </a:cubicBezTo>
                    <a:cubicBezTo>
                      <a:pt x="248" y="15"/>
                      <a:pt x="253" y="23"/>
                      <a:pt x="251" y="31"/>
                    </a:cubicBezTo>
                    <a:cubicBezTo>
                      <a:pt x="246" y="66"/>
                      <a:pt x="246" y="66"/>
                      <a:pt x="246" y="66"/>
                    </a:cubicBezTo>
                    <a:cubicBezTo>
                      <a:pt x="246" y="68"/>
                      <a:pt x="247" y="72"/>
                      <a:pt x="249" y="73"/>
                    </a:cubicBezTo>
                    <a:cubicBezTo>
                      <a:pt x="258" y="82"/>
                      <a:pt x="258" y="82"/>
                      <a:pt x="258" y="82"/>
                    </a:cubicBezTo>
                    <a:cubicBezTo>
                      <a:pt x="260" y="84"/>
                      <a:pt x="263" y="85"/>
                      <a:pt x="265" y="85"/>
                    </a:cubicBezTo>
                    <a:cubicBezTo>
                      <a:pt x="300" y="79"/>
                      <a:pt x="300" y="79"/>
                      <a:pt x="300" y="79"/>
                    </a:cubicBezTo>
                    <a:cubicBezTo>
                      <a:pt x="308" y="77"/>
                      <a:pt x="317" y="82"/>
                      <a:pt x="320" y="89"/>
                    </a:cubicBezTo>
                    <a:cubicBezTo>
                      <a:pt x="329" y="109"/>
                      <a:pt x="329" y="109"/>
                      <a:pt x="329" y="109"/>
                    </a:cubicBezTo>
                    <a:cubicBezTo>
                      <a:pt x="332" y="117"/>
                      <a:pt x="329" y="126"/>
                      <a:pt x="323" y="131"/>
                    </a:cubicBezTo>
                    <a:cubicBezTo>
                      <a:pt x="294" y="152"/>
                      <a:pt x="294" y="152"/>
                      <a:pt x="294" y="152"/>
                    </a:cubicBezTo>
                    <a:cubicBezTo>
                      <a:pt x="293" y="153"/>
                      <a:pt x="291" y="157"/>
                      <a:pt x="291" y="159"/>
                    </a:cubicBezTo>
                    <a:cubicBezTo>
                      <a:pt x="291" y="171"/>
                      <a:pt x="291" y="171"/>
                      <a:pt x="291" y="171"/>
                    </a:cubicBezTo>
                    <a:cubicBezTo>
                      <a:pt x="291" y="174"/>
                      <a:pt x="293" y="178"/>
                      <a:pt x="295" y="179"/>
                    </a:cubicBezTo>
                    <a:cubicBezTo>
                      <a:pt x="324" y="199"/>
                      <a:pt x="324" y="199"/>
                      <a:pt x="324" y="199"/>
                    </a:cubicBezTo>
                    <a:cubicBezTo>
                      <a:pt x="330" y="204"/>
                      <a:pt x="333" y="213"/>
                      <a:pt x="331" y="220"/>
                    </a:cubicBezTo>
                    <a:cubicBezTo>
                      <a:pt x="331" y="220"/>
                      <a:pt x="329" y="225"/>
                      <a:pt x="327" y="231"/>
                    </a:cubicBezTo>
                    <a:cubicBezTo>
                      <a:pt x="324" y="238"/>
                      <a:pt x="322" y="242"/>
                      <a:pt x="322" y="242"/>
                    </a:cubicBezTo>
                    <a:cubicBezTo>
                      <a:pt x="319" y="249"/>
                      <a:pt x="310" y="253"/>
                      <a:pt x="302" y="252"/>
                    </a:cubicBezTo>
                    <a:cubicBezTo>
                      <a:pt x="267" y="247"/>
                      <a:pt x="267" y="247"/>
                      <a:pt x="267" y="247"/>
                    </a:cubicBezTo>
                    <a:cubicBezTo>
                      <a:pt x="265" y="247"/>
                      <a:pt x="261" y="248"/>
                      <a:pt x="260" y="250"/>
                    </a:cubicBezTo>
                    <a:cubicBezTo>
                      <a:pt x="252" y="258"/>
                      <a:pt x="252" y="258"/>
                      <a:pt x="252" y="258"/>
                    </a:cubicBezTo>
                    <a:cubicBezTo>
                      <a:pt x="250" y="260"/>
                      <a:pt x="248" y="264"/>
                      <a:pt x="249" y="266"/>
                    </a:cubicBezTo>
                    <a:cubicBezTo>
                      <a:pt x="255" y="301"/>
                      <a:pt x="255" y="301"/>
                      <a:pt x="255" y="301"/>
                    </a:cubicBezTo>
                    <a:cubicBezTo>
                      <a:pt x="256" y="309"/>
                      <a:pt x="252" y="317"/>
                      <a:pt x="244" y="321"/>
                    </a:cubicBezTo>
                    <a:cubicBezTo>
                      <a:pt x="224" y="329"/>
                      <a:pt x="224" y="329"/>
                      <a:pt x="224" y="329"/>
                    </a:cubicBezTo>
                    <a:cubicBezTo>
                      <a:pt x="216" y="332"/>
                      <a:pt x="207" y="330"/>
                      <a:pt x="202" y="323"/>
                    </a:cubicBezTo>
                    <a:cubicBezTo>
                      <a:pt x="181" y="295"/>
                      <a:pt x="181" y="295"/>
                      <a:pt x="181" y="295"/>
                    </a:cubicBezTo>
                    <a:cubicBezTo>
                      <a:pt x="180" y="293"/>
                      <a:pt x="176" y="291"/>
                      <a:pt x="174" y="292"/>
                    </a:cubicBezTo>
                    <a:cubicBezTo>
                      <a:pt x="162" y="292"/>
                      <a:pt x="162" y="292"/>
                      <a:pt x="162" y="292"/>
                    </a:cubicBezTo>
                    <a:cubicBezTo>
                      <a:pt x="159" y="292"/>
                      <a:pt x="156" y="293"/>
                      <a:pt x="154" y="295"/>
                    </a:cubicBezTo>
                    <a:cubicBezTo>
                      <a:pt x="134" y="324"/>
                      <a:pt x="134" y="324"/>
                      <a:pt x="134" y="324"/>
                    </a:cubicBezTo>
                    <a:cubicBezTo>
                      <a:pt x="130" y="329"/>
                      <a:pt x="124" y="332"/>
                      <a:pt x="118" y="332"/>
                    </a:cubicBezTo>
                    <a:close/>
                    <a:moveTo>
                      <a:pt x="68" y="235"/>
                    </a:moveTo>
                    <a:cubicBezTo>
                      <a:pt x="74" y="235"/>
                      <a:pt x="81" y="237"/>
                      <a:pt x="86" y="242"/>
                    </a:cubicBezTo>
                    <a:cubicBezTo>
                      <a:pt x="94" y="250"/>
                      <a:pt x="94" y="250"/>
                      <a:pt x="94" y="250"/>
                    </a:cubicBezTo>
                    <a:cubicBezTo>
                      <a:pt x="99" y="254"/>
                      <a:pt x="102" y="263"/>
                      <a:pt x="101" y="270"/>
                    </a:cubicBezTo>
                    <a:cubicBezTo>
                      <a:pt x="96" y="305"/>
                      <a:pt x="96" y="305"/>
                      <a:pt x="96" y="305"/>
                    </a:cubicBezTo>
                    <a:cubicBezTo>
                      <a:pt x="95" y="307"/>
                      <a:pt x="97" y="309"/>
                      <a:pt x="98" y="310"/>
                    </a:cubicBezTo>
                    <a:cubicBezTo>
                      <a:pt x="98" y="310"/>
                      <a:pt x="102" y="312"/>
                      <a:pt x="107" y="314"/>
                    </a:cubicBezTo>
                    <a:cubicBezTo>
                      <a:pt x="113" y="316"/>
                      <a:pt x="117" y="317"/>
                      <a:pt x="117" y="317"/>
                    </a:cubicBezTo>
                    <a:cubicBezTo>
                      <a:pt x="119" y="318"/>
                      <a:pt x="121" y="317"/>
                      <a:pt x="122" y="316"/>
                    </a:cubicBezTo>
                    <a:cubicBezTo>
                      <a:pt x="143" y="287"/>
                      <a:pt x="143" y="287"/>
                      <a:pt x="143" y="287"/>
                    </a:cubicBezTo>
                    <a:cubicBezTo>
                      <a:pt x="147" y="281"/>
                      <a:pt x="155" y="277"/>
                      <a:pt x="162" y="277"/>
                    </a:cubicBezTo>
                    <a:cubicBezTo>
                      <a:pt x="174" y="277"/>
                      <a:pt x="174" y="277"/>
                      <a:pt x="174" y="277"/>
                    </a:cubicBezTo>
                    <a:cubicBezTo>
                      <a:pt x="180" y="277"/>
                      <a:pt x="189" y="280"/>
                      <a:pt x="193" y="286"/>
                    </a:cubicBezTo>
                    <a:cubicBezTo>
                      <a:pt x="214" y="315"/>
                      <a:pt x="214" y="315"/>
                      <a:pt x="214" y="315"/>
                    </a:cubicBezTo>
                    <a:cubicBezTo>
                      <a:pt x="215" y="316"/>
                      <a:pt x="217" y="316"/>
                      <a:pt x="219" y="316"/>
                    </a:cubicBezTo>
                    <a:cubicBezTo>
                      <a:pt x="238" y="308"/>
                      <a:pt x="238" y="308"/>
                      <a:pt x="238" y="308"/>
                    </a:cubicBezTo>
                    <a:cubicBezTo>
                      <a:pt x="239" y="307"/>
                      <a:pt x="240" y="305"/>
                      <a:pt x="240" y="303"/>
                    </a:cubicBezTo>
                    <a:cubicBezTo>
                      <a:pt x="234" y="268"/>
                      <a:pt x="234" y="268"/>
                      <a:pt x="234" y="268"/>
                    </a:cubicBezTo>
                    <a:cubicBezTo>
                      <a:pt x="233" y="261"/>
                      <a:pt x="236" y="253"/>
                      <a:pt x="241" y="248"/>
                    </a:cubicBezTo>
                    <a:cubicBezTo>
                      <a:pt x="249" y="240"/>
                      <a:pt x="249" y="240"/>
                      <a:pt x="249" y="240"/>
                    </a:cubicBezTo>
                    <a:cubicBezTo>
                      <a:pt x="254" y="235"/>
                      <a:pt x="262" y="231"/>
                      <a:pt x="269" y="232"/>
                    </a:cubicBezTo>
                    <a:cubicBezTo>
                      <a:pt x="305" y="238"/>
                      <a:pt x="305" y="238"/>
                      <a:pt x="305" y="238"/>
                    </a:cubicBezTo>
                    <a:cubicBezTo>
                      <a:pt x="306" y="238"/>
                      <a:pt x="309" y="237"/>
                      <a:pt x="309" y="235"/>
                    </a:cubicBezTo>
                    <a:cubicBezTo>
                      <a:pt x="309" y="235"/>
                      <a:pt x="311" y="231"/>
                      <a:pt x="313" y="226"/>
                    </a:cubicBezTo>
                    <a:cubicBezTo>
                      <a:pt x="316" y="220"/>
                      <a:pt x="317" y="216"/>
                      <a:pt x="317" y="216"/>
                    </a:cubicBezTo>
                    <a:cubicBezTo>
                      <a:pt x="317" y="215"/>
                      <a:pt x="316" y="212"/>
                      <a:pt x="315" y="211"/>
                    </a:cubicBezTo>
                    <a:cubicBezTo>
                      <a:pt x="286" y="191"/>
                      <a:pt x="286" y="191"/>
                      <a:pt x="286" y="191"/>
                    </a:cubicBezTo>
                    <a:cubicBezTo>
                      <a:pt x="280" y="187"/>
                      <a:pt x="276" y="178"/>
                      <a:pt x="277" y="171"/>
                    </a:cubicBezTo>
                    <a:cubicBezTo>
                      <a:pt x="277" y="160"/>
                      <a:pt x="277" y="160"/>
                      <a:pt x="277" y="160"/>
                    </a:cubicBezTo>
                    <a:cubicBezTo>
                      <a:pt x="276" y="153"/>
                      <a:pt x="280" y="145"/>
                      <a:pt x="286" y="140"/>
                    </a:cubicBezTo>
                    <a:cubicBezTo>
                      <a:pt x="314" y="119"/>
                      <a:pt x="314" y="119"/>
                      <a:pt x="314" y="119"/>
                    </a:cubicBezTo>
                    <a:cubicBezTo>
                      <a:pt x="315" y="118"/>
                      <a:pt x="316" y="116"/>
                      <a:pt x="315" y="115"/>
                    </a:cubicBezTo>
                    <a:cubicBezTo>
                      <a:pt x="307" y="95"/>
                      <a:pt x="307" y="95"/>
                      <a:pt x="307" y="95"/>
                    </a:cubicBezTo>
                    <a:cubicBezTo>
                      <a:pt x="307" y="94"/>
                      <a:pt x="304" y="93"/>
                      <a:pt x="303" y="93"/>
                    </a:cubicBezTo>
                    <a:cubicBezTo>
                      <a:pt x="268" y="99"/>
                      <a:pt x="268" y="99"/>
                      <a:pt x="268" y="99"/>
                    </a:cubicBezTo>
                    <a:cubicBezTo>
                      <a:pt x="261" y="100"/>
                      <a:pt x="252" y="97"/>
                      <a:pt x="247" y="92"/>
                    </a:cubicBezTo>
                    <a:cubicBezTo>
                      <a:pt x="239" y="84"/>
                      <a:pt x="239" y="84"/>
                      <a:pt x="239" y="84"/>
                    </a:cubicBezTo>
                    <a:cubicBezTo>
                      <a:pt x="234" y="80"/>
                      <a:pt x="231" y="71"/>
                      <a:pt x="232" y="64"/>
                    </a:cubicBezTo>
                    <a:cubicBezTo>
                      <a:pt x="237" y="29"/>
                      <a:pt x="237" y="29"/>
                      <a:pt x="237" y="29"/>
                    </a:cubicBezTo>
                    <a:cubicBezTo>
                      <a:pt x="237" y="27"/>
                      <a:pt x="236" y="25"/>
                      <a:pt x="235" y="24"/>
                    </a:cubicBezTo>
                    <a:cubicBezTo>
                      <a:pt x="235" y="24"/>
                      <a:pt x="231" y="22"/>
                      <a:pt x="225" y="20"/>
                    </a:cubicBezTo>
                    <a:cubicBezTo>
                      <a:pt x="220" y="18"/>
                      <a:pt x="216" y="17"/>
                      <a:pt x="216" y="16"/>
                    </a:cubicBezTo>
                    <a:cubicBezTo>
                      <a:pt x="214" y="16"/>
                      <a:pt x="212" y="17"/>
                      <a:pt x="211" y="18"/>
                    </a:cubicBezTo>
                    <a:cubicBezTo>
                      <a:pt x="190" y="47"/>
                      <a:pt x="190" y="47"/>
                      <a:pt x="190" y="47"/>
                    </a:cubicBezTo>
                    <a:cubicBezTo>
                      <a:pt x="186" y="53"/>
                      <a:pt x="178" y="57"/>
                      <a:pt x="171" y="57"/>
                    </a:cubicBezTo>
                    <a:cubicBezTo>
                      <a:pt x="159" y="57"/>
                      <a:pt x="159" y="57"/>
                      <a:pt x="159" y="57"/>
                    </a:cubicBezTo>
                    <a:cubicBezTo>
                      <a:pt x="153" y="57"/>
                      <a:pt x="144" y="53"/>
                      <a:pt x="140" y="48"/>
                    </a:cubicBezTo>
                    <a:cubicBezTo>
                      <a:pt x="119" y="19"/>
                      <a:pt x="119" y="19"/>
                      <a:pt x="119" y="19"/>
                    </a:cubicBezTo>
                    <a:cubicBezTo>
                      <a:pt x="118" y="18"/>
                      <a:pt x="115" y="17"/>
                      <a:pt x="114" y="18"/>
                    </a:cubicBezTo>
                    <a:cubicBezTo>
                      <a:pt x="94" y="26"/>
                      <a:pt x="94" y="26"/>
                      <a:pt x="94" y="26"/>
                    </a:cubicBezTo>
                    <a:cubicBezTo>
                      <a:pt x="94" y="27"/>
                      <a:pt x="92" y="29"/>
                      <a:pt x="93" y="30"/>
                    </a:cubicBezTo>
                    <a:cubicBezTo>
                      <a:pt x="98" y="65"/>
                      <a:pt x="98" y="65"/>
                      <a:pt x="98" y="65"/>
                    </a:cubicBezTo>
                    <a:cubicBezTo>
                      <a:pt x="100" y="72"/>
                      <a:pt x="97" y="81"/>
                      <a:pt x="91" y="86"/>
                    </a:cubicBezTo>
                    <a:cubicBezTo>
                      <a:pt x="84" y="94"/>
                      <a:pt x="84" y="94"/>
                      <a:pt x="84" y="94"/>
                    </a:cubicBezTo>
                    <a:cubicBezTo>
                      <a:pt x="79" y="99"/>
                      <a:pt x="70" y="102"/>
                      <a:pt x="63" y="101"/>
                    </a:cubicBezTo>
                    <a:cubicBezTo>
                      <a:pt x="28" y="96"/>
                      <a:pt x="28" y="96"/>
                      <a:pt x="28" y="96"/>
                    </a:cubicBezTo>
                    <a:cubicBezTo>
                      <a:pt x="27" y="96"/>
                      <a:pt x="24" y="97"/>
                      <a:pt x="24" y="99"/>
                    </a:cubicBezTo>
                    <a:cubicBezTo>
                      <a:pt x="24" y="99"/>
                      <a:pt x="22" y="102"/>
                      <a:pt x="19" y="108"/>
                    </a:cubicBezTo>
                    <a:cubicBezTo>
                      <a:pt x="17" y="114"/>
                      <a:pt x="16" y="117"/>
                      <a:pt x="16" y="118"/>
                    </a:cubicBezTo>
                    <a:cubicBezTo>
                      <a:pt x="16" y="119"/>
                      <a:pt x="16" y="122"/>
                      <a:pt x="18" y="123"/>
                    </a:cubicBezTo>
                    <a:cubicBezTo>
                      <a:pt x="47" y="143"/>
                      <a:pt x="47" y="143"/>
                      <a:pt x="47" y="143"/>
                    </a:cubicBezTo>
                    <a:cubicBezTo>
                      <a:pt x="52" y="147"/>
                      <a:pt x="56" y="156"/>
                      <a:pt x="56" y="163"/>
                    </a:cubicBezTo>
                    <a:cubicBezTo>
                      <a:pt x="56" y="174"/>
                      <a:pt x="56" y="174"/>
                      <a:pt x="56" y="174"/>
                    </a:cubicBezTo>
                    <a:cubicBezTo>
                      <a:pt x="57" y="181"/>
                      <a:pt x="53" y="189"/>
                      <a:pt x="47" y="193"/>
                    </a:cubicBezTo>
                    <a:cubicBezTo>
                      <a:pt x="19" y="215"/>
                      <a:pt x="19" y="215"/>
                      <a:pt x="19" y="215"/>
                    </a:cubicBezTo>
                    <a:cubicBezTo>
                      <a:pt x="18" y="215"/>
                      <a:pt x="17" y="218"/>
                      <a:pt x="17" y="219"/>
                    </a:cubicBezTo>
                    <a:cubicBezTo>
                      <a:pt x="26" y="239"/>
                      <a:pt x="26" y="239"/>
                      <a:pt x="26" y="239"/>
                    </a:cubicBezTo>
                    <a:cubicBezTo>
                      <a:pt x="26" y="240"/>
                      <a:pt x="29" y="241"/>
                      <a:pt x="30" y="241"/>
                    </a:cubicBezTo>
                    <a:cubicBezTo>
                      <a:pt x="65" y="235"/>
                      <a:pt x="65" y="235"/>
                      <a:pt x="65" y="235"/>
                    </a:cubicBezTo>
                    <a:cubicBezTo>
                      <a:pt x="66" y="235"/>
                      <a:pt x="67" y="235"/>
                      <a:pt x="68" y="2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t" anchorCtr="0" compatLnSpc="1">
                <a:prstTxWarp prst="textNoShape">
                  <a:avLst/>
                </a:prstTxWarp>
              </a:bodyPr>
              <a:lstStyle/>
              <a:p>
                <a:endParaRPr lang="en-US" dirty="0"/>
              </a:p>
            </p:txBody>
          </p:sp>
          <p:sp>
            <p:nvSpPr>
              <p:cNvPr id="72" name="Freeform 42"/>
              <p:cNvSpPr>
                <a:spLocks noEditPoints="1"/>
              </p:cNvSpPr>
              <p:nvPr/>
            </p:nvSpPr>
            <p:spPr bwMode="gray">
              <a:xfrm>
                <a:off x="-3535970" y="1802256"/>
                <a:ext cx="161666" cy="166647"/>
              </a:xfrm>
              <a:custGeom>
                <a:avLst/>
                <a:gdLst>
                  <a:gd name="T0" fmla="*/ 75 w 151"/>
                  <a:gd name="T1" fmla="*/ 156 h 156"/>
                  <a:gd name="T2" fmla="*/ 48 w 151"/>
                  <a:gd name="T3" fmla="*/ 151 h 156"/>
                  <a:gd name="T4" fmla="*/ 8 w 151"/>
                  <a:gd name="T5" fmla="*/ 112 h 156"/>
                  <a:gd name="T6" fmla="*/ 7 w 151"/>
                  <a:gd name="T7" fmla="*/ 56 h 156"/>
                  <a:gd name="T8" fmla="*/ 103 w 151"/>
                  <a:gd name="T9" fmla="*/ 15 h 156"/>
                  <a:gd name="T10" fmla="*/ 143 w 151"/>
                  <a:gd name="T11" fmla="*/ 54 h 156"/>
                  <a:gd name="T12" fmla="*/ 144 w 151"/>
                  <a:gd name="T13" fmla="*/ 110 h 156"/>
                  <a:gd name="T14" fmla="*/ 104 w 151"/>
                  <a:gd name="T15" fmla="*/ 150 h 156"/>
                  <a:gd name="T16" fmla="*/ 75 w 151"/>
                  <a:gd name="T17" fmla="*/ 156 h 156"/>
                  <a:gd name="T18" fmla="*/ 75 w 151"/>
                  <a:gd name="T19" fmla="*/ 24 h 156"/>
                  <a:gd name="T20" fmla="*/ 21 w 151"/>
                  <a:gd name="T21" fmla="*/ 61 h 156"/>
                  <a:gd name="T22" fmla="*/ 53 w 151"/>
                  <a:gd name="T23" fmla="*/ 138 h 156"/>
                  <a:gd name="T24" fmla="*/ 99 w 151"/>
                  <a:gd name="T25" fmla="*/ 137 h 156"/>
                  <a:gd name="T26" fmla="*/ 130 w 151"/>
                  <a:gd name="T27" fmla="*/ 105 h 156"/>
                  <a:gd name="T28" fmla="*/ 130 w 151"/>
                  <a:gd name="T29" fmla="*/ 60 h 156"/>
                  <a:gd name="T30" fmla="*/ 97 w 151"/>
                  <a:gd name="T31" fmla="*/ 28 h 156"/>
                  <a:gd name="T32" fmla="*/ 75 w 151"/>
                  <a:gd name="T33" fmla="*/ 24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1" h="156">
                    <a:moveTo>
                      <a:pt x="75" y="156"/>
                    </a:moveTo>
                    <a:cubicBezTo>
                      <a:pt x="66" y="156"/>
                      <a:pt x="57" y="155"/>
                      <a:pt x="48" y="151"/>
                    </a:cubicBezTo>
                    <a:cubicBezTo>
                      <a:pt x="30" y="144"/>
                      <a:pt x="16" y="130"/>
                      <a:pt x="8" y="112"/>
                    </a:cubicBezTo>
                    <a:cubicBezTo>
                      <a:pt x="0" y="94"/>
                      <a:pt x="0" y="74"/>
                      <a:pt x="7" y="56"/>
                    </a:cubicBezTo>
                    <a:cubicBezTo>
                      <a:pt x="22" y="18"/>
                      <a:pt x="65" y="0"/>
                      <a:pt x="103" y="15"/>
                    </a:cubicBezTo>
                    <a:cubicBezTo>
                      <a:pt x="121" y="22"/>
                      <a:pt x="135" y="36"/>
                      <a:pt x="143" y="54"/>
                    </a:cubicBezTo>
                    <a:cubicBezTo>
                      <a:pt x="151" y="72"/>
                      <a:pt x="151" y="92"/>
                      <a:pt x="144" y="110"/>
                    </a:cubicBezTo>
                    <a:cubicBezTo>
                      <a:pt x="136" y="128"/>
                      <a:pt x="122" y="143"/>
                      <a:pt x="104" y="150"/>
                    </a:cubicBezTo>
                    <a:cubicBezTo>
                      <a:pt x="95" y="154"/>
                      <a:pt x="85" y="156"/>
                      <a:pt x="75" y="156"/>
                    </a:cubicBezTo>
                    <a:close/>
                    <a:moveTo>
                      <a:pt x="75" y="24"/>
                    </a:moveTo>
                    <a:cubicBezTo>
                      <a:pt x="52" y="24"/>
                      <a:pt x="30" y="38"/>
                      <a:pt x="21" y="61"/>
                    </a:cubicBezTo>
                    <a:cubicBezTo>
                      <a:pt x="9" y="91"/>
                      <a:pt x="23" y="126"/>
                      <a:pt x="53" y="138"/>
                    </a:cubicBezTo>
                    <a:cubicBezTo>
                      <a:pt x="68" y="143"/>
                      <a:pt x="84" y="143"/>
                      <a:pt x="99" y="137"/>
                    </a:cubicBezTo>
                    <a:cubicBezTo>
                      <a:pt x="113" y="131"/>
                      <a:pt x="124" y="119"/>
                      <a:pt x="130" y="105"/>
                    </a:cubicBezTo>
                    <a:cubicBezTo>
                      <a:pt x="136" y="90"/>
                      <a:pt x="136" y="74"/>
                      <a:pt x="130" y="60"/>
                    </a:cubicBezTo>
                    <a:cubicBezTo>
                      <a:pt x="123" y="45"/>
                      <a:pt x="112" y="34"/>
                      <a:pt x="97" y="28"/>
                    </a:cubicBezTo>
                    <a:cubicBezTo>
                      <a:pt x="90" y="25"/>
                      <a:pt x="83" y="24"/>
                      <a:pt x="75"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t" anchorCtr="0" compatLnSpc="1">
                <a:prstTxWarp prst="textNoShape">
                  <a:avLst/>
                </a:prstTxWarp>
              </a:bodyPr>
              <a:lstStyle/>
              <a:p>
                <a:endParaRPr lang="en-US" dirty="0"/>
              </a:p>
            </p:txBody>
          </p:sp>
          <p:sp>
            <p:nvSpPr>
              <p:cNvPr id="73" name="Freeform 43"/>
              <p:cNvSpPr>
                <a:spLocks noEditPoints="1"/>
              </p:cNvSpPr>
              <p:nvPr/>
            </p:nvSpPr>
            <p:spPr bwMode="gray">
              <a:xfrm>
                <a:off x="-3378379" y="1963470"/>
                <a:ext cx="263104" cy="263104"/>
              </a:xfrm>
              <a:custGeom>
                <a:avLst/>
                <a:gdLst>
                  <a:gd name="T0" fmla="*/ 121 w 246"/>
                  <a:gd name="T1" fmla="*/ 246 h 246"/>
                  <a:gd name="T2" fmla="*/ 99 w 246"/>
                  <a:gd name="T3" fmla="*/ 234 h 246"/>
                  <a:gd name="T4" fmla="*/ 91 w 246"/>
                  <a:gd name="T5" fmla="*/ 207 h 246"/>
                  <a:gd name="T6" fmla="*/ 80 w 246"/>
                  <a:gd name="T7" fmla="*/ 204 h 246"/>
                  <a:gd name="T8" fmla="*/ 40 w 246"/>
                  <a:gd name="T9" fmla="*/ 214 h 246"/>
                  <a:gd name="T10" fmla="*/ 28 w 246"/>
                  <a:gd name="T11" fmla="*/ 185 h 246"/>
                  <a:gd name="T12" fmla="*/ 41 w 246"/>
                  <a:gd name="T13" fmla="*/ 161 h 246"/>
                  <a:gd name="T14" fmla="*/ 35 w 246"/>
                  <a:gd name="T15" fmla="*/ 150 h 246"/>
                  <a:gd name="T16" fmla="*/ 0 w 246"/>
                  <a:gd name="T17" fmla="*/ 130 h 246"/>
                  <a:gd name="T18" fmla="*/ 0 w 246"/>
                  <a:gd name="T19" fmla="*/ 113 h 246"/>
                  <a:gd name="T20" fmla="*/ 36 w 246"/>
                  <a:gd name="T21" fmla="*/ 94 h 246"/>
                  <a:gd name="T22" fmla="*/ 42 w 246"/>
                  <a:gd name="T23" fmla="*/ 84 h 246"/>
                  <a:gd name="T24" fmla="*/ 30 w 246"/>
                  <a:gd name="T25" fmla="*/ 59 h 246"/>
                  <a:gd name="T26" fmla="*/ 43 w 246"/>
                  <a:gd name="T27" fmla="*/ 30 h 246"/>
                  <a:gd name="T28" fmla="*/ 82 w 246"/>
                  <a:gd name="T29" fmla="*/ 42 h 246"/>
                  <a:gd name="T30" fmla="*/ 94 w 246"/>
                  <a:gd name="T31" fmla="*/ 39 h 246"/>
                  <a:gd name="T32" fmla="*/ 103 w 246"/>
                  <a:gd name="T33" fmla="*/ 12 h 246"/>
                  <a:gd name="T34" fmla="*/ 125 w 246"/>
                  <a:gd name="T35" fmla="*/ 0 h 246"/>
                  <a:gd name="T36" fmla="*/ 146 w 246"/>
                  <a:gd name="T37" fmla="*/ 13 h 246"/>
                  <a:gd name="T38" fmla="*/ 154 w 246"/>
                  <a:gd name="T39" fmla="*/ 40 h 246"/>
                  <a:gd name="T40" fmla="*/ 166 w 246"/>
                  <a:gd name="T41" fmla="*/ 43 h 246"/>
                  <a:gd name="T42" fmla="*/ 205 w 246"/>
                  <a:gd name="T43" fmla="*/ 32 h 246"/>
                  <a:gd name="T44" fmla="*/ 218 w 246"/>
                  <a:gd name="T45" fmla="*/ 62 h 246"/>
                  <a:gd name="T46" fmla="*/ 204 w 246"/>
                  <a:gd name="T47" fmla="*/ 86 h 246"/>
                  <a:gd name="T48" fmla="*/ 210 w 246"/>
                  <a:gd name="T49" fmla="*/ 97 h 246"/>
                  <a:gd name="T50" fmla="*/ 246 w 246"/>
                  <a:gd name="T51" fmla="*/ 117 h 246"/>
                  <a:gd name="T52" fmla="*/ 245 w 246"/>
                  <a:gd name="T53" fmla="*/ 134 h 246"/>
                  <a:gd name="T54" fmla="*/ 209 w 246"/>
                  <a:gd name="T55" fmla="*/ 153 h 246"/>
                  <a:gd name="T56" fmla="*/ 203 w 246"/>
                  <a:gd name="T57" fmla="*/ 163 h 246"/>
                  <a:gd name="T58" fmla="*/ 216 w 246"/>
                  <a:gd name="T59" fmla="*/ 188 h 246"/>
                  <a:gd name="T60" fmla="*/ 203 w 246"/>
                  <a:gd name="T61" fmla="*/ 217 h 246"/>
                  <a:gd name="T62" fmla="*/ 163 w 246"/>
                  <a:gd name="T63" fmla="*/ 205 h 246"/>
                  <a:gd name="T64" fmla="*/ 152 w 246"/>
                  <a:gd name="T65" fmla="*/ 208 h 246"/>
                  <a:gd name="T66" fmla="*/ 143 w 246"/>
                  <a:gd name="T67" fmla="*/ 235 h 246"/>
                  <a:gd name="T68" fmla="*/ 123 w 246"/>
                  <a:gd name="T69" fmla="*/ 246 h 246"/>
                  <a:gd name="T70" fmla="*/ 90 w 246"/>
                  <a:gd name="T71" fmla="*/ 191 h 246"/>
                  <a:gd name="T72" fmla="*/ 108 w 246"/>
                  <a:gd name="T73" fmla="*/ 207 h 246"/>
                  <a:gd name="T74" fmla="*/ 121 w 246"/>
                  <a:gd name="T75" fmla="*/ 232 h 246"/>
                  <a:gd name="T76" fmla="*/ 135 w 246"/>
                  <a:gd name="T77" fmla="*/ 207 h 246"/>
                  <a:gd name="T78" fmla="*/ 154 w 246"/>
                  <a:gd name="T79" fmla="*/ 192 h 246"/>
                  <a:gd name="T80" fmla="*/ 192 w 246"/>
                  <a:gd name="T81" fmla="*/ 206 h 246"/>
                  <a:gd name="T82" fmla="*/ 191 w 246"/>
                  <a:gd name="T83" fmla="*/ 174 h 246"/>
                  <a:gd name="T84" fmla="*/ 193 w 246"/>
                  <a:gd name="T85" fmla="*/ 149 h 246"/>
                  <a:gd name="T86" fmla="*/ 230 w 246"/>
                  <a:gd name="T87" fmla="*/ 133 h 246"/>
                  <a:gd name="T88" fmla="*/ 231 w 246"/>
                  <a:gd name="T89" fmla="*/ 118 h 246"/>
                  <a:gd name="T90" fmla="*/ 194 w 246"/>
                  <a:gd name="T91" fmla="*/ 99 h 246"/>
                  <a:gd name="T92" fmla="*/ 192 w 246"/>
                  <a:gd name="T93" fmla="*/ 75 h 246"/>
                  <a:gd name="T94" fmla="*/ 195 w 246"/>
                  <a:gd name="T95" fmla="*/ 43 h 246"/>
                  <a:gd name="T96" fmla="*/ 156 w 246"/>
                  <a:gd name="T97" fmla="*/ 56 h 246"/>
                  <a:gd name="T98" fmla="*/ 138 w 246"/>
                  <a:gd name="T99" fmla="*/ 40 h 246"/>
                  <a:gd name="T100" fmla="*/ 124 w 246"/>
                  <a:gd name="T101" fmla="*/ 15 h 246"/>
                  <a:gd name="T102" fmla="*/ 110 w 246"/>
                  <a:gd name="T103" fmla="*/ 40 h 246"/>
                  <a:gd name="T104" fmla="*/ 91 w 246"/>
                  <a:gd name="T105" fmla="*/ 55 h 246"/>
                  <a:gd name="T106" fmla="*/ 54 w 246"/>
                  <a:gd name="T107" fmla="*/ 41 h 246"/>
                  <a:gd name="T108" fmla="*/ 55 w 246"/>
                  <a:gd name="T109" fmla="*/ 73 h 246"/>
                  <a:gd name="T110" fmla="*/ 52 w 246"/>
                  <a:gd name="T111" fmla="*/ 97 h 246"/>
                  <a:gd name="T112" fmla="*/ 15 w 246"/>
                  <a:gd name="T113" fmla="*/ 114 h 246"/>
                  <a:gd name="T114" fmla="*/ 14 w 246"/>
                  <a:gd name="T115" fmla="*/ 129 h 246"/>
                  <a:gd name="T116" fmla="*/ 52 w 246"/>
                  <a:gd name="T117" fmla="*/ 148 h 246"/>
                  <a:gd name="T118" fmla="*/ 53 w 246"/>
                  <a:gd name="T119" fmla="*/ 172 h 246"/>
                  <a:gd name="T120" fmla="*/ 50 w 246"/>
                  <a:gd name="T121" fmla="*/ 204 h 246"/>
                  <a:gd name="T122" fmla="*/ 82 w 246"/>
                  <a:gd name="T123" fmla="*/ 189 h 246"/>
                  <a:gd name="T124" fmla="*/ 230 w 246"/>
                  <a:gd name="T125" fmla="*/ 133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46" h="246">
                    <a:moveTo>
                      <a:pt x="123" y="246"/>
                    </a:moveTo>
                    <a:cubicBezTo>
                      <a:pt x="122" y="246"/>
                      <a:pt x="121" y="246"/>
                      <a:pt x="121" y="246"/>
                    </a:cubicBezTo>
                    <a:cubicBezTo>
                      <a:pt x="116" y="246"/>
                      <a:pt x="113" y="246"/>
                      <a:pt x="113" y="246"/>
                    </a:cubicBezTo>
                    <a:cubicBezTo>
                      <a:pt x="106" y="245"/>
                      <a:pt x="100" y="240"/>
                      <a:pt x="99" y="234"/>
                    </a:cubicBezTo>
                    <a:cubicBezTo>
                      <a:pt x="94" y="210"/>
                      <a:pt x="94" y="210"/>
                      <a:pt x="94" y="210"/>
                    </a:cubicBezTo>
                    <a:cubicBezTo>
                      <a:pt x="93" y="209"/>
                      <a:pt x="92" y="208"/>
                      <a:pt x="91" y="207"/>
                    </a:cubicBezTo>
                    <a:cubicBezTo>
                      <a:pt x="84" y="204"/>
                      <a:pt x="84" y="204"/>
                      <a:pt x="84" y="204"/>
                    </a:cubicBezTo>
                    <a:cubicBezTo>
                      <a:pt x="82" y="203"/>
                      <a:pt x="80" y="203"/>
                      <a:pt x="80" y="204"/>
                    </a:cubicBezTo>
                    <a:cubicBezTo>
                      <a:pt x="58" y="216"/>
                      <a:pt x="58" y="216"/>
                      <a:pt x="58" y="216"/>
                    </a:cubicBezTo>
                    <a:cubicBezTo>
                      <a:pt x="53" y="220"/>
                      <a:pt x="45" y="219"/>
                      <a:pt x="40" y="214"/>
                    </a:cubicBezTo>
                    <a:cubicBezTo>
                      <a:pt x="29" y="203"/>
                      <a:pt x="29" y="203"/>
                      <a:pt x="29" y="203"/>
                    </a:cubicBezTo>
                    <a:cubicBezTo>
                      <a:pt x="25" y="198"/>
                      <a:pt x="24" y="190"/>
                      <a:pt x="28" y="185"/>
                    </a:cubicBezTo>
                    <a:cubicBezTo>
                      <a:pt x="41" y="164"/>
                      <a:pt x="41" y="164"/>
                      <a:pt x="41" y="164"/>
                    </a:cubicBezTo>
                    <a:cubicBezTo>
                      <a:pt x="42" y="163"/>
                      <a:pt x="42" y="161"/>
                      <a:pt x="41" y="161"/>
                    </a:cubicBezTo>
                    <a:cubicBezTo>
                      <a:pt x="38" y="153"/>
                      <a:pt x="38" y="153"/>
                      <a:pt x="38" y="153"/>
                    </a:cubicBezTo>
                    <a:cubicBezTo>
                      <a:pt x="38" y="151"/>
                      <a:pt x="36" y="150"/>
                      <a:pt x="35" y="150"/>
                    </a:cubicBezTo>
                    <a:cubicBezTo>
                      <a:pt x="11" y="144"/>
                      <a:pt x="11" y="144"/>
                      <a:pt x="11" y="144"/>
                    </a:cubicBezTo>
                    <a:cubicBezTo>
                      <a:pt x="5" y="142"/>
                      <a:pt x="0" y="136"/>
                      <a:pt x="0" y="130"/>
                    </a:cubicBezTo>
                    <a:cubicBezTo>
                      <a:pt x="0" y="130"/>
                      <a:pt x="0" y="126"/>
                      <a:pt x="0" y="121"/>
                    </a:cubicBezTo>
                    <a:cubicBezTo>
                      <a:pt x="0" y="117"/>
                      <a:pt x="0" y="113"/>
                      <a:pt x="0" y="113"/>
                    </a:cubicBezTo>
                    <a:cubicBezTo>
                      <a:pt x="1" y="107"/>
                      <a:pt x="6" y="101"/>
                      <a:pt x="12" y="100"/>
                    </a:cubicBezTo>
                    <a:cubicBezTo>
                      <a:pt x="36" y="94"/>
                      <a:pt x="36" y="94"/>
                      <a:pt x="36" y="94"/>
                    </a:cubicBezTo>
                    <a:cubicBezTo>
                      <a:pt x="37" y="94"/>
                      <a:pt x="39" y="93"/>
                      <a:pt x="39" y="92"/>
                    </a:cubicBezTo>
                    <a:cubicBezTo>
                      <a:pt x="42" y="84"/>
                      <a:pt x="42" y="84"/>
                      <a:pt x="42" y="84"/>
                    </a:cubicBezTo>
                    <a:cubicBezTo>
                      <a:pt x="43" y="83"/>
                      <a:pt x="43" y="81"/>
                      <a:pt x="42" y="80"/>
                    </a:cubicBezTo>
                    <a:cubicBezTo>
                      <a:pt x="30" y="59"/>
                      <a:pt x="30" y="59"/>
                      <a:pt x="30" y="59"/>
                    </a:cubicBezTo>
                    <a:cubicBezTo>
                      <a:pt x="27" y="53"/>
                      <a:pt x="27" y="46"/>
                      <a:pt x="32" y="41"/>
                    </a:cubicBezTo>
                    <a:cubicBezTo>
                      <a:pt x="43" y="30"/>
                      <a:pt x="43" y="30"/>
                      <a:pt x="43" y="30"/>
                    </a:cubicBezTo>
                    <a:cubicBezTo>
                      <a:pt x="48" y="26"/>
                      <a:pt x="56" y="25"/>
                      <a:pt x="61" y="28"/>
                    </a:cubicBezTo>
                    <a:cubicBezTo>
                      <a:pt x="82" y="42"/>
                      <a:pt x="82" y="42"/>
                      <a:pt x="82" y="42"/>
                    </a:cubicBezTo>
                    <a:cubicBezTo>
                      <a:pt x="83" y="42"/>
                      <a:pt x="85" y="42"/>
                      <a:pt x="86" y="42"/>
                    </a:cubicBezTo>
                    <a:cubicBezTo>
                      <a:pt x="94" y="39"/>
                      <a:pt x="94" y="39"/>
                      <a:pt x="94" y="39"/>
                    </a:cubicBezTo>
                    <a:cubicBezTo>
                      <a:pt x="95" y="38"/>
                      <a:pt x="96" y="37"/>
                      <a:pt x="96" y="36"/>
                    </a:cubicBezTo>
                    <a:cubicBezTo>
                      <a:pt x="103" y="12"/>
                      <a:pt x="103" y="12"/>
                      <a:pt x="103" y="12"/>
                    </a:cubicBezTo>
                    <a:cubicBezTo>
                      <a:pt x="104" y="6"/>
                      <a:pt x="110" y="1"/>
                      <a:pt x="116" y="1"/>
                    </a:cubicBezTo>
                    <a:cubicBezTo>
                      <a:pt x="116" y="1"/>
                      <a:pt x="120" y="0"/>
                      <a:pt x="125" y="0"/>
                    </a:cubicBezTo>
                    <a:cubicBezTo>
                      <a:pt x="130" y="0"/>
                      <a:pt x="133" y="1"/>
                      <a:pt x="133" y="1"/>
                    </a:cubicBezTo>
                    <a:cubicBezTo>
                      <a:pt x="139" y="2"/>
                      <a:pt x="145" y="7"/>
                      <a:pt x="146" y="13"/>
                    </a:cubicBezTo>
                    <a:cubicBezTo>
                      <a:pt x="152" y="37"/>
                      <a:pt x="152" y="37"/>
                      <a:pt x="152" y="37"/>
                    </a:cubicBezTo>
                    <a:cubicBezTo>
                      <a:pt x="152" y="38"/>
                      <a:pt x="153" y="39"/>
                      <a:pt x="154" y="40"/>
                    </a:cubicBezTo>
                    <a:cubicBezTo>
                      <a:pt x="162" y="43"/>
                      <a:pt x="162" y="43"/>
                      <a:pt x="162" y="43"/>
                    </a:cubicBezTo>
                    <a:cubicBezTo>
                      <a:pt x="163" y="44"/>
                      <a:pt x="165" y="43"/>
                      <a:pt x="166" y="43"/>
                    </a:cubicBezTo>
                    <a:cubicBezTo>
                      <a:pt x="187" y="30"/>
                      <a:pt x="187" y="30"/>
                      <a:pt x="187" y="30"/>
                    </a:cubicBezTo>
                    <a:cubicBezTo>
                      <a:pt x="193" y="27"/>
                      <a:pt x="200" y="28"/>
                      <a:pt x="205" y="32"/>
                    </a:cubicBezTo>
                    <a:cubicBezTo>
                      <a:pt x="216" y="44"/>
                      <a:pt x="216" y="44"/>
                      <a:pt x="216" y="44"/>
                    </a:cubicBezTo>
                    <a:cubicBezTo>
                      <a:pt x="221" y="49"/>
                      <a:pt x="221" y="57"/>
                      <a:pt x="218" y="62"/>
                    </a:cubicBezTo>
                    <a:cubicBezTo>
                      <a:pt x="204" y="83"/>
                      <a:pt x="204" y="83"/>
                      <a:pt x="204" y="83"/>
                    </a:cubicBezTo>
                    <a:cubicBezTo>
                      <a:pt x="204" y="84"/>
                      <a:pt x="204" y="86"/>
                      <a:pt x="204" y="86"/>
                    </a:cubicBezTo>
                    <a:cubicBezTo>
                      <a:pt x="207" y="94"/>
                      <a:pt x="207" y="94"/>
                      <a:pt x="207" y="94"/>
                    </a:cubicBezTo>
                    <a:cubicBezTo>
                      <a:pt x="208" y="95"/>
                      <a:pt x="209" y="97"/>
                      <a:pt x="210" y="97"/>
                    </a:cubicBezTo>
                    <a:cubicBezTo>
                      <a:pt x="234" y="103"/>
                      <a:pt x="234" y="103"/>
                      <a:pt x="234" y="103"/>
                    </a:cubicBezTo>
                    <a:cubicBezTo>
                      <a:pt x="240" y="105"/>
                      <a:pt x="245" y="111"/>
                      <a:pt x="246" y="117"/>
                    </a:cubicBezTo>
                    <a:cubicBezTo>
                      <a:pt x="246" y="117"/>
                      <a:pt x="246" y="120"/>
                      <a:pt x="246" y="125"/>
                    </a:cubicBezTo>
                    <a:cubicBezTo>
                      <a:pt x="246" y="130"/>
                      <a:pt x="245" y="134"/>
                      <a:pt x="245" y="134"/>
                    </a:cubicBezTo>
                    <a:cubicBezTo>
                      <a:pt x="245" y="140"/>
                      <a:pt x="240" y="146"/>
                      <a:pt x="233" y="147"/>
                    </a:cubicBezTo>
                    <a:cubicBezTo>
                      <a:pt x="209" y="153"/>
                      <a:pt x="209" y="153"/>
                      <a:pt x="209" y="153"/>
                    </a:cubicBezTo>
                    <a:cubicBezTo>
                      <a:pt x="208" y="153"/>
                      <a:pt x="207" y="154"/>
                      <a:pt x="207" y="155"/>
                    </a:cubicBezTo>
                    <a:cubicBezTo>
                      <a:pt x="203" y="163"/>
                      <a:pt x="203" y="163"/>
                      <a:pt x="203" y="163"/>
                    </a:cubicBezTo>
                    <a:cubicBezTo>
                      <a:pt x="203" y="164"/>
                      <a:pt x="203" y="166"/>
                      <a:pt x="203" y="166"/>
                    </a:cubicBezTo>
                    <a:cubicBezTo>
                      <a:pt x="216" y="188"/>
                      <a:pt x="216" y="188"/>
                      <a:pt x="216" y="188"/>
                    </a:cubicBezTo>
                    <a:cubicBezTo>
                      <a:pt x="219" y="193"/>
                      <a:pt x="218" y="201"/>
                      <a:pt x="214" y="206"/>
                    </a:cubicBezTo>
                    <a:cubicBezTo>
                      <a:pt x="203" y="217"/>
                      <a:pt x="203" y="217"/>
                      <a:pt x="203" y="217"/>
                    </a:cubicBezTo>
                    <a:cubicBezTo>
                      <a:pt x="197" y="221"/>
                      <a:pt x="190" y="222"/>
                      <a:pt x="184" y="218"/>
                    </a:cubicBezTo>
                    <a:cubicBezTo>
                      <a:pt x="163" y="205"/>
                      <a:pt x="163" y="205"/>
                      <a:pt x="163" y="205"/>
                    </a:cubicBezTo>
                    <a:cubicBezTo>
                      <a:pt x="163" y="205"/>
                      <a:pt x="161" y="205"/>
                      <a:pt x="160" y="205"/>
                    </a:cubicBezTo>
                    <a:cubicBezTo>
                      <a:pt x="152" y="208"/>
                      <a:pt x="152" y="208"/>
                      <a:pt x="152" y="208"/>
                    </a:cubicBezTo>
                    <a:cubicBezTo>
                      <a:pt x="151" y="208"/>
                      <a:pt x="149" y="210"/>
                      <a:pt x="149" y="211"/>
                    </a:cubicBezTo>
                    <a:cubicBezTo>
                      <a:pt x="143" y="235"/>
                      <a:pt x="143" y="235"/>
                      <a:pt x="143" y="235"/>
                    </a:cubicBezTo>
                    <a:cubicBezTo>
                      <a:pt x="141" y="241"/>
                      <a:pt x="135" y="246"/>
                      <a:pt x="129" y="246"/>
                    </a:cubicBezTo>
                    <a:cubicBezTo>
                      <a:pt x="129" y="246"/>
                      <a:pt x="127" y="246"/>
                      <a:pt x="123" y="246"/>
                    </a:cubicBezTo>
                    <a:close/>
                    <a:moveTo>
                      <a:pt x="82" y="189"/>
                    </a:moveTo>
                    <a:cubicBezTo>
                      <a:pt x="84" y="189"/>
                      <a:pt x="87" y="190"/>
                      <a:pt x="90" y="191"/>
                    </a:cubicBezTo>
                    <a:cubicBezTo>
                      <a:pt x="97" y="194"/>
                      <a:pt x="97" y="194"/>
                      <a:pt x="97" y="194"/>
                    </a:cubicBezTo>
                    <a:cubicBezTo>
                      <a:pt x="102" y="196"/>
                      <a:pt x="107" y="201"/>
                      <a:pt x="108" y="207"/>
                    </a:cubicBezTo>
                    <a:cubicBezTo>
                      <a:pt x="113" y="231"/>
                      <a:pt x="113" y="231"/>
                      <a:pt x="113" y="231"/>
                    </a:cubicBezTo>
                    <a:cubicBezTo>
                      <a:pt x="114" y="232"/>
                      <a:pt x="117" y="232"/>
                      <a:pt x="121" y="232"/>
                    </a:cubicBezTo>
                    <a:cubicBezTo>
                      <a:pt x="125" y="232"/>
                      <a:pt x="128" y="232"/>
                      <a:pt x="128" y="232"/>
                    </a:cubicBezTo>
                    <a:cubicBezTo>
                      <a:pt x="135" y="207"/>
                      <a:pt x="135" y="207"/>
                      <a:pt x="135" y="207"/>
                    </a:cubicBezTo>
                    <a:cubicBezTo>
                      <a:pt x="137" y="201"/>
                      <a:pt x="141" y="196"/>
                      <a:pt x="147" y="194"/>
                    </a:cubicBezTo>
                    <a:cubicBezTo>
                      <a:pt x="154" y="192"/>
                      <a:pt x="154" y="192"/>
                      <a:pt x="154" y="192"/>
                    </a:cubicBezTo>
                    <a:cubicBezTo>
                      <a:pt x="159" y="189"/>
                      <a:pt x="166" y="190"/>
                      <a:pt x="171" y="193"/>
                    </a:cubicBezTo>
                    <a:cubicBezTo>
                      <a:pt x="192" y="206"/>
                      <a:pt x="192" y="206"/>
                      <a:pt x="192" y="206"/>
                    </a:cubicBezTo>
                    <a:cubicBezTo>
                      <a:pt x="203" y="196"/>
                      <a:pt x="203" y="196"/>
                      <a:pt x="203" y="196"/>
                    </a:cubicBezTo>
                    <a:cubicBezTo>
                      <a:pt x="191" y="174"/>
                      <a:pt x="191" y="174"/>
                      <a:pt x="191" y="174"/>
                    </a:cubicBezTo>
                    <a:cubicBezTo>
                      <a:pt x="188" y="169"/>
                      <a:pt x="187" y="162"/>
                      <a:pt x="190" y="156"/>
                    </a:cubicBezTo>
                    <a:cubicBezTo>
                      <a:pt x="193" y="149"/>
                      <a:pt x="193" y="149"/>
                      <a:pt x="193" y="149"/>
                    </a:cubicBezTo>
                    <a:cubicBezTo>
                      <a:pt x="195" y="144"/>
                      <a:pt x="200" y="140"/>
                      <a:pt x="206" y="138"/>
                    </a:cubicBezTo>
                    <a:cubicBezTo>
                      <a:pt x="230" y="133"/>
                      <a:pt x="230" y="133"/>
                      <a:pt x="230" y="133"/>
                    </a:cubicBezTo>
                    <a:cubicBezTo>
                      <a:pt x="231" y="132"/>
                      <a:pt x="231" y="129"/>
                      <a:pt x="231" y="125"/>
                    </a:cubicBezTo>
                    <a:cubicBezTo>
                      <a:pt x="231" y="121"/>
                      <a:pt x="231" y="118"/>
                      <a:pt x="231" y="118"/>
                    </a:cubicBezTo>
                    <a:cubicBezTo>
                      <a:pt x="206" y="111"/>
                      <a:pt x="206" y="111"/>
                      <a:pt x="206" y="111"/>
                    </a:cubicBezTo>
                    <a:cubicBezTo>
                      <a:pt x="201" y="110"/>
                      <a:pt x="196" y="105"/>
                      <a:pt x="194" y="99"/>
                    </a:cubicBezTo>
                    <a:cubicBezTo>
                      <a:pt x="191" y="92"/>
                      <a:pt x="191" y="92"/>
                      <a:pt x="191" y="92"/>
                    </a:cubicBezTo>
                    <a:cubicBezTo>
                      <a:pt x="189" y="87"/>
                      <a:pt x="189" y="80"/>
                      <a:pt x="192" y="75"/>
                    </a:cubicBezTo>
                    <a:cubicBezTo>
                      <a:pt x="205" y="54"/>
                      <a:pt x="205" y="54"/>
                      <a:pt x="205" y="54"/>
                    </a:cubicBezTo>
                    <a:cubicBezTo>
                      <a:pt x="195" y="43"/>
                      <a:pt x="195" y="43"/>
                      <a:pt x="195" y="43"/>
                    </a:cubicBezTo>
                    <a:cubicBezTo>
                      <a:pt x="173" y="56"/>
                      <a:pt x="173" y="56"/>
                      <a:pt x="173" y="56"/>
                    </a:cubicBezTo>
                    <a:cubicBezTo>
                      <a:pt x="168" y="59"/>
                      <a:pt x="161" y="59"/>
                      <a:pt x="156" y="56"/>
                    </a:cubicBezTo>
                    <a:cubicBezTo>
                      <a:pt x="149" y="53"/>
                      <a:pt x="149" y="53"/>
                      <a:pt x="149" y="53"/>
                    </a:cubicBezTo>
                    <a:cubicBezTo>
                      <a:pt x="144" y="51"/>
                      <a:pt x="139" y="46"/>
                      <a:pt x="138" y="40"/>
                    </a:cubicBezTo>
                    <a:cubicBezTo>
                      <a:pt x="132" y="16"/>
                      <a:pt x="132" y="16"/>
                      <a:pt x="132" y="16"/>
                    </a:cubicBezTo>
                    <a:cubicBezTo>
                      <a:pt x="131" y="15"/>
                      <a:pt x="129" y="15"/>
                      <a:pt x="124" y="15"/>
                    </a:cubicBezTo>
                    <a:cubicBezTo>
                      <a:pt x="120" y="15"/>
                      <a:pt x="118" y="15"/>
                      <a:pt x="118" y="15"/>
                    </a:cubicBezTo>
                    <a:cubicBezTo>
                      <a:pt x="110" y="40"/>
                      <a:pt x="110" y="40"/>
                      <a:pt x="110" y="40"/>
                    </a:cubicBezTo>
                    <a:cubicBezTo>
                      <a:pt x="109" y="45"/>
                      <a:pt x="104" y="51"/>
                      <a:pt x="99" y="52"/>
                    </a:cubicBezTo>
                    <a:cubicBezTo>
                      <a:pt x="91" y="55"/>
                      <a:pt x="91" y="55"/>
                      <a:pt x="91" y="55"/>
                    </a:cubicBezTo>
                    <a:cubicBezTo>
                      <a:pt x="87" y="58"/>
                      <a:pt x="79" y="57"/>
                      <a:pt x="75" y="54"/>
                    </a:cubicBezTo>
                    <a:cubicBezTo>
                      <a:pt x="54" y="41"/>
                      <a:pt x="54" y="41"/>
                      <a:pt x="54" y="41"/>
                    </a:cubicBezTo>
                    <a:cubicBezTo>
                      <a:pt x="42" y="51"/>
                      <a:pt x="42" y="51"/>
                      <a:pt x="42" y="51"/>
                    </a:cubicBezTo>
                    <a:cubicBezTo>
                      <a:pt x="55" y="73"/>
                      <a:pt x="55" y="73"/>
                      <a:pt x="55" y="73"/>
                    </a:cubicBezTo>
                    <a:cubicBezTo>
                      <a:pt x="58" y="78"/>
                      <a:pt x="58" y="85"/>
                      <a:pt x="55" y="90"/>
                    </a:cubicBezTo>
                    <a:cubicBezTo>
                      <a:pt x="52" y="97"/>
                      <a:pt x="52" y="97"/>
                      <a:pt x="52" y="97"/>
                    </a:cubicBezTo>
                    <a:cubicBezTo>
                      <a:pt x="51" y="102"/>
                      <a:pt x="45" y="107"/>
                      <a:pt x="40" y="108"/>
                    </a:cubicBezTo>
                    <a:cubicBezTo>
                      <a:pt x="15" y="114"/>
                      <a:pt x="15" y="114"/>
                      <a:pt x="15" y="114"/>
                    </a:cubicBezTo>
                    <a:cubicBezTo>
                      <a:pt x="15" y="115"/>
                      <a:pt x="14" y="118"/>
                      <a:pt x="14" y="122"/>
                    </a:cubicBezTo>
                    <a:cubicBezTo>
                      <a:pt x="14" y="126"/>
                      <a:pt x="14" y="129"/>
                      <a:pt x="14" y="129"/>
                    </a:cubicBezTo>
                    <a:cubicBezTo>
                      <a:pt x="39" y="136"/>
                      <a:pt x="39" y="136"/>
                      <a:pt x="39" y="136"/>
                    </a:cubicBezTo>
                    <a:cubicBezTo>
                      <a:pt x="45" y="137"/>
                      <a:pt x="50" y="142"/>
                      <a:pt x="52" y="148"/>
                    </a:cubicBezTo>
                    <a:cubicBezTo>
                      <a:pt x="55" y="155"/>
                      <a:pt x="55" y="155"/>
                      <a:pt x="55" y="155"/>
                    </a:cubicBezTo>
                    <a:cubicBezTo>
                      <a:pt x="57" y="160"/>
                      <a:pt x="56" y="167"/>
                      <a:pt x="53" y="172"/>
                    </a:cubicBezTo>
                    <a:cubicBezTo>
                      <a:pt x="40" y="193"/>
                      <a:pt x="40" y="193"/>
                      <a:pt x="40" y="193"/>
                    </a:cubicBezTo>
                    <a:cubicBezTo>
                      <a:pt x="50" y="204"/>
                      <a:pt x="50" y="204"/>
                      <a:pt x="50" y="204"/>
                    </a:cubicBezTo>
                    <a:cubicBezTo>
                      <a:pt x="72" y="191"/>
                      <a:pt x="72" y="191"/>
                      <a:pt x="72" y="191"/>
                    </a:cubicBezTo>
                    <a:cubicBezTo>
                      <a:pt x="75" y="190"/>
                      <a:pt x="78" y="189"/>
                      <a:pt x="82" y="189"/>
                    </a:cubicBezTo>
                    <a:close/>
                    <a:moveTo>
                      <a:pt x="230" y="133"/>
                    </a:moveTo>
                    <a:cubicBezTo>
                      <a:pt x="230" y="133"/>
                      <a:pt x="230" y="133"/>
                      <a:pt x="230"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t" anchorCtr="0" compatLnSpc="1">
                <a:prstTxWarp prst="textNoShape">
                  <a:avLst/>
                </a:prstTxWarp>
              </a:bodyPr>
              <a:lstStyle/>
              <a:p>
                <a:endParaRPr lang="en-US" dirty="0"/>
              </a:p>
            </p:txBody>
          </p:sp>
          <p:sp>
            <p:nvSpPr>
              <p:cNvPr id="74" name="Freeform 44"/>
              <p:cNvSpPr>
                <a:spLocks noEditPoints="1"/>
              </p:cNvSpPr>
              <p:nvPr/>
            </p:nvSpPr>
            <p:spPr bwMode="gray">
              <a:xfrm>
                <a:off x="-3291885" y="2048152"/>
                <a:ext cx="92834" cy="91023"/>
              </a:xfrm>
              <a:custGeom>
                <a:avLst/>
                <a:gdLst>
                  <a:gd name="T0" fmla="*/ 42 w 87"/>
                  <a:gd name="T1" fmla="*/ 85 h 85"/>
                  <a:gd name="T2" fmla="*/ 2 w 87"/>
                  <a:gd name="T3" fmla="*/ 54 h 85"/>
                  <a:gd name="T4" fmla="*/ 7 w 87"/>
                  <a:gd name="T5" fmla="*/ 23 h 85"/>
                  <a:gd name="T6" fmla="*/ 32 w 87"/>
                  <a:gd name="T7" fmla="*/ 5 h 85"/>
                  <a:gd name="T8" fmla="*/ 81 w 87"/>
                  <a:gd name="T9" fmla="*/ 35 h 85"/>
                  <a:gd name="T10" fmla="*/ 81 w 87"/>
                  <a:gd name="T11" fmla="*/ 35 h 85"/>
                  <a:gd name="T12" fmla="*/ 51 w 87"/>
                  <a:gd name="T13" fmla="*/ 84 h 85"/>
                  <a:gd name="T14" fmla="*/ 42 w 87"/>
                  <a:gd name="T15" fmla="*/ 85 h 85"/>
                  <a:gd name="T16" fmla="*/ 42 w 87"/>
                  <a:gd name="T17" fmla="*/ 18 h 85"/>
                  <a:gd name="T18" fmla="*/ 36 w 87"/>
                  <a:gd name="T19" fmla="*/ 19 h 85"/>
                  <a:gd name="T20" fmla="*/ 19 w 87"/>
                  <a:gd name="T21" fmla="*/ 31 h 85"/>
                  <a:gd name="T22" fmla="*/ 16 w 87"/>
                  <a:gd name="T23" fmla="*/ 50 h 85"/>
                  <a:gd name="T24" fmla="*/ 48 w 87"/>
                  <a:gd name="T25" fmla="*/ 70 h 85"/>
                  <a:gd name="T26" fmla="*/ 67 w 87"/>
                  <a:gd name="T27" fmla="*/ 38 h 85"/>
                  <a:gd name="T28" fmla="*/ 42 w 87"/>
                  <a:gd name="T29" fmla="*/ 18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7" h="85">
                    <a:moveTo>
                      <a:pt x="42" y="85"/>
                    </a:moveTo>
                    <a:cubicBezTo>
                      <a:pt x="23" y="85"/>
                      <a:pt x="6" y="72"/>
                      <a:pt x="2" y="54"/>
                    </a:cubicBezTo>
                    <a:cubicBezTo>
                      <a:pt x="0" y="43"/>
                      <a:pt x="1" y="32"/>
                      <a:pt x="7" y="23"/>
                    </a:cubicBezTo>
                    <a:cubicBezTo>
                      <a:pt x="13" y="14"/>
                      <a:pt x="22" y="7"/>
                      <a:pt x="32" y="5"/>
                    </a:cubicBezTo>
                    <a:cubicBezTo>
                      <a:pt x="54" y="0"/>
                      <a:pt x="76" y="13"/>
                      <a:pt x="81" y="35"/>
                    </a:cubicBezTo>
                    <a:cubicBezTo>
                      <a:pt x="81" y="35"/>
                      <a:pt x="81" y="35"/>
                      <a:pt x="81" y="35"/>
                    </a:cubicBezTo>
                    <a:cubicBezTo>
                      <a:pt x="87" y="57"/>
                      <a:pt x="73" y="79"/>
                      <a:pt x="51" y="84"/>
                    </a:cubicBezTo>
                    <a:cubicBezTo>
                      <a:pt x="48" y="85"/>
                      <a:pt x="45" y="85"/>
                      <a:pt x="42" y="85"/>
                    </a:cubicBezTo>
                    <a:close/>
                    <a:moveTo>
                      <a:pt x="42" y="18"/>
                    </a:moveTo>
                    <a:cubicBezTo>
                      <a:pt x="40" y="18"/>
                      <a:pt x="38" y="18"/>
                      <a:pt x="36" y="19"/>
                    </a:cubicBezTo>
                    <a:cubicBezTo>
                      <a:pt x="29" y="20"/>
                      <a:pt x="23" y="25"/>
                      <a:pt x="19" y="31"/>
                    </a:cubicBezTo>
                    <a:cubicBezTo>
                      <a:pt x="16" y="37"/>
                      <a:pt x="15" y="44"/>
                      <a:pt x="16" y="50"/>
                    </a:cubicBezTo>
                    <a:cubicBezTo>
                      <a:pt x="20" y="64"/>
                      <a:pt x="34" y="73"/>
                      <a:pt x="48" y="70"/>
                    </a:cubicBezTo>
                    <a:cubicBezTo>
                      <a:pt x="62" y="67"/>
                      <a:pt x="71" y="53"/>
                      <a:pt x="67" y="38"/>
                    </a:cubicBezTo>
                    <a:cubicBezTo>
                      <a:pt x="64" y="26"/>
                      <a:pt x="54" y="18"/>
                      <a:pt x="42"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t" anchorCtr="0" compatLnSpc="1">
                <a:prstTxWarp prst="textNoShape">
                  <a:avLst/>
                </a:prstTxWarp>
              </a:bodyPr>
              <a:lstStyle/>
              <a:p>
                <a:endParaRPr lang="en-US" dirty="0"/>
              </a:p>
            </p:txBody>
          </p:sp>
        </p:grpSp>
      </p:grpSp>
    </p:spTree>
    <p:extLst>
      <p:ext uri="{BB962C8B-B14F-4D97-AF65-F5344CB8AC3E}">
        <p14:creationId xmlns:p14="http://schemas.microsoft.com/office/powerpoint/2010/main" val="2364744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bwMode="gray"/>
        <p:txBody>
          <a:bodyPr/>
          <a:lstStyle/>
          <a:p>
            <a:r>
              <a:rPr lang="en-US" dirty="0" smtClean="0"/>
              <a:t>BASICS</a:t>
            </a:r>
            <a:endParaRPr lang="en-US" dirty="0"/>
          </a:p>
        </p:txBody>
      </p:sp>
      <p:sp>
        <p:nvSpPr>
          <p:cNvPr id="4" name="Subtitle"/>
          <p:cNvSpPr>
            <a:spLocks noGrp="1"/>
          </p:cNvSpPr>
          <p:nvPr>
            <p:ph type="body" sz="quarter" idx="13"/>
          </p:nvPr>
        </p:nvSpPr>
        <p:spPr bwMode="gray"/>
        <p:txBody>
          <a:bodyPr/>
          <a:lstStyle/>
          <a:p>
            <a:r>
              <a:rPr lang="en-US" dirty="0" smtClean="0"/>
              <a:t>Categories of E-Business </a:t>
            </a:r>
            <a:endParaRPr lang="en-US" dirty="0"/>
          </a:p>
        </p:txBody>
      </p:sp>
      <p:graphicFrame>
        <p:nvGraphicFramePr>
          <p:cNvPr id="6" name="Diagramm 5"/>
          <p:cNvGraphicFramePr/>
          <p:nvPr>
            <p:extLst>
              <p:ext uri="{D42A27DB-BD31-4B8C-83A1-F6EECF244321}">
                <p14:modId xmlns:p14="http://schemas.microsoft.com/office/powerpoint/2010/main" val="1201728856"/>
              </p:ext>
            </p:extLst>
          </p:nvPr>
        </p:nvGraphicFramePr>
        <p:xfrm>
          <a:off x="2842417" y="1485898"/>
          <a:ext cx="6505579" cy="433705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8" name="Logo"/>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gray">
          <a:xfrm>
            <a:off x="9556768" y="6126998"/>
            <a:ext cx="2179779" cy="39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2459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Bildplatzhalter 34"/>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bwMode="gray">
          <a:xfrm>
            <a:off x="540000" y="3805948"/>
            <a:ext cx="2651550" cy="2003864"/>
          </a:xfrm>
          <a:prstGeom prst="rect">
            <a:avLst/>
          </a:prstGeom>
          <a:solidFill>
            <a:schemeClr val="bg1">
              <a:lumMod val="65000"/>
            </a:schemeClr>
          </a:solidFill>
        </p:spPr>
      </p:pic>
      <p:sp>
        <p:nvSpPr>
          <p:cNvPr id="24" name="Rechteck 23"/>
          <p:cNvSpPr/>
          <p:nvPr/>
        </p:nvSpPr>
        <p:spPr bwMode="gray">
          <a:xfrm>
            <a:off x="540000" y="3805948"/>
            <a:ext cx="2664000" cy="2010159"/>
          </a:xfrm>
          <a:prstGeom prst="rect">
            <a:avLst/>
          </a:prstGeom>
          <a:solidFill>
            <a:schemeClr val="tx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648000" rIns="180000" bIns="36000" rtlCol="0" anchor="t" anchorCtr="0"/>
          <a:lstStyle/>
          <a:p>
            <a:pPr>
              <a:lnSpc>
                <a:spcPct val="90000"/>
              </a:lnSpc>
              <a:spcAft>
                <a:spcPts val="1000"/>
              </a:spcAft>
            </a:pPr>
            <a:endParaRPr lang="en-US" sz="1600" u="sng" dirty="0"/>
          </a:p>
        </p:txBody>
      </p:sp>
      <p:pic>
        <p:nvPicPr>
          <p:cNvPr id="20" name="Bildplatzhalter 35"/>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bwMode="gray">
          <a:xfrm>
            <a:off x="6170400" y="3805948"/>
            <a:ext cx="2664000" cy="1997718"/>
          </a:xfrm>
          <a:prstGeom prst="rect">
            <a:avLst/>
          </a:prstGeom>
          <a:solidFill>
            <a:schemeClr val="bg1">
              <a:lumMod val="95000"/>
            </a:schemeClr>
          </a:solidFill>
        </p:spPr>
      </p:pic>
      <p:pic>
        <p:nvPicPr>
          <p:cNvPr id="22" name="Bildplatzhalter 39"/>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bwMode="gray">
          <a:xfrm>
            <a:off x="8985600" y="3805948"/>
            <a:ext cx="2664000" cy="1997718"/>
          </a:xfrm>
          <a:prstGeom prst="rect">
            <a:avLst/>
          </a:prstGeom>
          <a:solidFill>
            <a:schemeClr val="bg1">
              <a:lumMod val="65000"/>
            </a:schemeClr>
          </a:solidFill>
        </p:spPr>
      </p:pic>
      <p:sp>
        <p:nvSpPr>
          <p:cNvPr id="29" name="Rechteck 28"/>
          <p:cNvSpPr/>
          <p:nvPr/>
        </p:nvSpPr>
        <p:spPr bwMode="gray">
          <a:xfrm>
            <a:off x="8985600" y="3805948"/>
            <a:ext cx="2664000" cy="1991135"/>
          </a:xfrm>
          <a:prstGeom prst="rect">
            <a:avLst/>
          </a:prstGeom>
          <a:solidFill>
            <a:schemeClr val="tx1">
              <a:lumMod val="95000"/>
              <a:lumOff val="5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648000" rIns="180000" bIns="36000" rtlCol="0" anchor="t" anchorCtr="0"/>
          <a:lstStyle/>
          <a:p>
            <a:pPr>
              <a:lnSpc>
                <a:spcPct val="90000"/>
              </a:lnSpc>
              <a:spcAft>
                <a:spcPts val="1000"/>
              </a:spcAft>
            </a:pPr>
            <a:endParaRPr lang="en-US" sz="1600" u="sng" dirty="0"/>
          </a:p>
        </p:txBody>
      </p:sp>
      <p:sp>
        <p:nvSpPr>
          <p:cNvPr id="27" name="Rechteck 26"/>
          <p:cNvSpPr/>
          <p:nvPr/>
        </p:nvSpPr>
        <p:spPr bwMode="gray">
          <a:xfrm>
            <a:off x="6170400" y="3805948"/>
            <a:ext cx="2664000" cy="1997717"/>
          </a:xfrm>
          <a:prstGeom prst="rect">
            <a:avLst/>
          </a:prstGeom>
          <a:solidFill>
            <a:schemeClr val="tx1">
              <a:lumMod val="85000"/>
              <a:lumOff val="1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648000" rIns="180000" bIns="36000" rtlCol="0" anchor="t" anchorCtr="0"/>
          <a:lstStyle/>
          <a:p>
            <a:pPr>
              <a:lnSpc>
                <a:spcPct val="90000"/>
              </a:lnSpc>
              <a:spcAft>
                <a:spcPts val="1000"/>
              </a:spcAft>
            </a:pPr>
            <a:endParaRPr lang="en-US" sz="1600" u="sng" dirty="0"/>
          </a:p>
        </p:txBody>
      </p:sp>
      <p:pic>
        <p:nvPicPr>
          <p:cNvPr id="54" name="Bildplatzhalter 31"/>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bwMode="gray">
          <a:xfrm>
            <a:off x="3355200" y="3809548"/>
            <a:ext cx="2649525" cy="1997717"/>
          </a:xfrm>
          <a:prstGeom prst="rect">
            <a:avLst/>
          </a:prstGeom>
        </p:spPr>
      </p:pic>
      <p:sp>
        <p:nvSpPr>
          <p:cNvPr id="25" name="Rechteck 24"/>
          <p:cNvSpPr/>
          <p:nvPr/>
        </p:nvSpPr>
        <p:spPr bwMode="gray">
          <a:xfrm>
            <a:off x="3355200" y="3805948"/>
            <a:ext cx="2664000" cy="2007011"/>
          </a:xfrm>
          <a:prstGeom prst="rect">
            <a:avLst/>
          </a:prstGeom>
          <a:solidFill>
            <a:schemeClr val="tx2">
              <a:lumMod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648000" rIns="180000" bIns="36000" rtlCol="0" anchor="t" anchorCtr="0"/>
          <a:lstStyle/>
          <a:p>
            <a:pPr>
              <a:lnSpc>
                <a:spcPct val="90000"/>
              </a:lnSpc>
              <a:spcAft>
                <a:spcPts val="1000"/>
              </a:spcAft>
            </a:pPr>
            <a:endParaRPr lang="en-US" sz="1600" dirty="0"/>
          </a:p>
        </p:txBody>
      </p:sp>
      <p:sp>
        <p:nvSpPr>
          <p:cNvPr id="2" name="Title"/>
          <p:cNvSpPr>
            <a:spLocks noGrp="1"/>
          </p:cNvSpPr>
          <p:nvPr>
            <p:ph type="title"/>
          </p:nvPr>
        </p:nvSpPr>
        <p:spPr bwMode="gray"/>
        <p:txBody>
          <a:bodyPr/>
          <a:lstStyle/>
          <a:p>
            <a:r>
              <a:rPr lang="en-US" dirty="0" smtClean="0"/>
              <a:t>BASICS</a:t>
            </a:r>
            <a:endParaRPr lang="en-US" dirty="0"/>
          </a:p>
        </p:txBody>
      </p:sp>
      <p:sp>
        <p:nvSpPr>
          <p:cNvPr id="5" name="Inhaltsplatzhalter 4"/>
          <p:cNvSpPr>
            <a:spLocks noGrp="1"/>
          </p:cNvSpPr>
          <p:nvPr>
            <p:ph sz="half" idx="2"/>
          </p:nvPr>
        </p:nvSpPr>
        <p:spPr bwMode="gray">
          <a:xfrm>
            <a:off x="540000" y="1512000"/>
            <a:ext cx="2664000" cy="2301340"/>
          </a:xfrm>
        </p:spPr>
        <p:txBody>
          <a:bodyPr/>
          <a:lstStyle/>
          <a:p>
            <a:pPr marL="0" indent="0">
              <a:spcAft>
                <a:spcPts val="600"/>
              </a:spcAft>
              <a:buNone/>
            </a:pPr>
            <a:r>
              <a:rPr lang="en-US" sz="2400" dirty="0" smtClean="0">
                <a:latin typeface="Bebas Neue" panose="020B0506020202020201" pitchFamily="34" charset="0"/>
              </a:rPr>
              <a:t>E-Education</a:t>
            </a:r>
          </a:p>
          <a:p>
            <a:pPr marL="0" indent="0">
              <a:spcAft>
                <a:spcPts val="600"/>
              </a:spcAft>
              <a:buNone/>
            </a:pPr>
            <a:r>
              <a:rPr lang="en-US" sz="1800" dirty="0" smtClean="0"/>
              <a:t>transferring education and learning opportunities</a:t>
            </a:r>
            <a:endParaRPr lang="en-US" sz="1800" dirty="0"/>
          </a:p>
        </p:txBody>
      </p:sp>
      <p:sp>
        <p:nvSpPr>
          <p:cNvPr id="13" name="Inhaltsplatzhalter 12"/>
          <p:cNvSpPr>
            <a:spLocks noGrp="1"/>
          </p:cNvSpPr>
          <p:nvPr>
            <p:ph sz="quarter" idx="17"/>
          </p:nvPr>
        </p:nvSpPr>
        <p:spPr bwMode="gray">
          <a:xfrm>
            <a:off x="3355200" y="1525589"/>
            <a:ext cx="2664000" cy="2301340"/>
          </a:xfrm>
        </p:spPr>
        <p:txBody>
          <a:bodyPr/>
          <a:lstStyle/>
          <a:p>
            <a:pPr marL="0" indent="0">
              <a:spcAft>
                <a:spcPts val="600"/>
              </a:spcAft>
              <a:buNone/>
            </a:pPr>
            <a:r>
              <a:rPr lang="en-US" sz="2400" noProof="1" smtClean="0">
                <a:latin typeface="Bebas Neue" panose="020B0506020202020201" pitchFamily="34" charset="0"/>
              </a:rPr>
              <a:t>E-Communication</a:t>
            </a:r>
          </a:p>
          <a:p>
            <a:pPr marL="0" indent="0">
              <a:spcAft>
                <a:spcPts val="600"/>
              </a:spcAft>
              <a:buNone/>
            </a:pPr>
            <a:r>
              <a:rPr lang="en-US" sz="1800" dirty="0" smtClean="0"/>
              <a:t>communication platforms and data transferring options</a:t>
            </a:r>
            <a:endParaRPr lang="en-US" sz="1800" dirty="0"/>
          </a:p>
        </p:txBody>
      </p:sp>
      <p:sp>
        <p:nvSpPr>
          <p:cNvPr id="12" name="Inhaltsplatzhalter 11"/>
          <p:cNvSpPr>
            <a:spLocks noGrp="1"/>
          </p:cNvSpPr>
          <p:nvPr>
            <p:ph sz="quarter" idx="15"/>
          </p:nvPr>
        </p:nvSpPr>
        <p:spPr bwMode="gray">
          <a:xfrm>
            <a:off x="6170400" y="1525589"/>
            <a:ext cx="2664000" cy="2301340"/>
          </a:xfrm>
        </p:spPr>
        <p:txBody>
          <a:bodyPr/>
          <a:lstStyle/>
          <a:p>
            <a:pPr marL="0" indent="0">
              <a:spcAft>
                <a:spcPts val="600"/>
              </a:spcAft>
              <a:buNone/>
            </a:pPr>
            <a:r>
              <a:rPr lang="en-US" sz="2400" dirty="0" smtClean="0">
                <a:latin typeface="Bebas Neue" panose="020B0506020202020201" pitchFamily="34" charset="0"/>
              </a:rPr>
              <a:t>E-Commerce</a:t>
            </a:r>
          </a:p>
          <a:p>
            <a:pPr marL="0" indent="0">
              <a:spcAft>
                <a:spcPts val="600"/>
              </a:spcAft>
              <a:buNone/>
            </a:pPr>
            <a:r>
              <a:rPr lang="en-US" sz="1800" dirty="0" smtClean="0"/>
              <a:t>initiating, negotiating and closing a trading transaction</a:t>
            </a:r>
            <a:endParaRPr lang="en-US" sz="1800" dirty="0"/>
          </a:p>
        </p:txBody>
      </p:sp>
      <p:sp>
        <p:nvSpPr>
          <p:cNvPr id="6" name="Inhaltsplatzhalter 5"/>
          <p:cNvSpPr>
            <a:spLocks noGrp="1"/>
          </p:cNvSpPr>
          <p:nvPr>
            <p:ph sz="quarter" idx="4"/>
          </p:nvPr>
        </p:nvSpPr>
        <p:spPr bwMode="gray">
          <a:xfrm>
            <a:off x="8985600" y="1525589"/>
            <a:ext cx="2664000" cy="2301340"/>
          </a:xfrm>
        </p:spPr>
        <p:txBody>
          <a:bodyPr/>
          <a:lstStyle/>
          <a:p>
            <a:pPr marL="0" indent="0">
              <a:spcAft>
                <a:spcPts val="600"/>
              </a:spcAft>
              <a:buNone/>
            </a:pPr>
            <a:r>
              <a:rPr lang="en-US" sz="2400" dirty="0" smtClean="0">
                <a:latin typeface="Bebas Neue" panose="020B0506020202020201" pitchFamily="34" charset="0"/>
              </a:rPr>
              <a:t>E-Collaboration</a:t>
            </a:r>
          </a:p>
          <a:p>
            <a:pPr marL="0" indent="0">
              <a:spcAft>
                <a:spcPts val="600"/>
              </a:spcAft>
              <a:buNone/>
            </a:pPr>
            <a:r>
              <a:rPr lang="en-US" sz="1800" dirty="0" smtClean="0"/>
              <a:t>interactive, intra-organizational and inter-organizational collaboration</a:t>
            </a:r>
            <a:endParaRPr lang="en-US" sz="1800" dirty="0"/>
          </a:p>
        </p:txBody>
      </p:sp>
      <p:grpSp>
        <p:nvGrpSpPr>
          <p:cNvPr id="43" name="LINE ICON - settings 2"/>
          <p:cNvGrpSpPr>
            <a:grpSpLocks noChangeAspect="1"/>
          </p:cNvGrpSpPr>
          <p:nvPr/>
        </p:nvGrpSpPr>
        <p:grpSpPr bwMode="gray">
          <a:xfrm>
            <a:off x="10025858" y="4517387"/>
            <a:ext cx="583484" cy="579480"/>
            <a:chOff x="-3633332" y="1712139"/>
            <a:chExt cx="518057" cy="514435"/>
          </a:xfrm>
          <a:solidFill>
            <a:schemeClr val="bg2"/>
          </a:solidFill>
        </p:grpSpPr>
        <p:sp>
          <p:nvSpPr>
            <p:cNvPr id="44" name="Freeform 41"/>
            <p:cNvSpPr>
              <a:spLocks noEditPoints="1"/>
            </p:cNvSpPr>
            <p:nvPr/>
          </p:nvSpPr>
          <p:spPr bwMode="gray">
            <a:xfrm>
              <a:off x="-3633332" y="1712139"/>
              <a:ext cx="356390" cy="355485"/>
            </a:xfrm>
            <a:custGeom>
              <a:avLst/>
              <a:gdLst>
                <a:gd name="T0" fmla="*/ 102 w 333"/>
                <a:gd name="T1" fmla="*/ 327 h 332"/>
                <a:gd name="T2" fmla="*/ 86 w 333"/>
                <a:gd name="T3" fmla="*/ 268 h 332"/>
                <a:gd name="T4" fmla="*/ 67 w 333"/>
                <a:gd name="T5" fmla="*/ 249 h 332"/>
                <a:gd name="T6" fmla="*/ 4 w 333"/>
                <a:gd name="T7" fmla="*/ 225 h 332"/>
                <a:gd name="T8" fmla="*/ 42 w 333"/>
                <a:gd name="T9" fmla="*/ 175 h 332"/>
                <a:gd name="T10" fmla="*/ 9 w 333"/>
                <a:gd name="T11" fmla="*/ 134 h 332"/>
                <a:gd name="T12" fmla="*/ 6 w 333"/>
                <a:gd name="T13" fmla="*/ 103 h 332"/>
                <a:gd name="T14" fmla="*/ 65 w 333"/>
                <a:gd name="T15" fmla="*/ 87 h 332"/>
                <a:gd name="T16" fmla="*/ 84 w 333"/>
                <a:gd name="T17" fmla="*/ 68 h 332"/>
                <a:gd name="T18" fmla="*/ 109 w 333"/>
                <a:gd name="T19" fmla="*/ 4 h 332"/>
                <a:gd name="T20" fmla="*/ 159 w 333"/>
                <a:gd name="T21" fmla="*/ 42 h 332"/>
                <a:gd name="T22" fmla="*/ 199 w 333"/>
                <a:gd name="T23" fmla="*/ 10 h 332"/>
                <a:gd name="T24" fmla="*/ 241 w 333"/>
                <a:gd name="T25" fmla="*/ 11 h 332"/>
                <a:gd name="T26" fmla="*/ 249 w 333"/>
                <a:gd name="T27" fmla="*/ 73 h 332"/>
                <a:gd name="T28" fmla="*/ 300 w 333"/>
                <a:gd name="T29" fmla="*/ 79 h 332"/>
                <a:gd name="T30" fmla="*/ 323 w 333"/>
                <a:gd name="T31" fmla="*/ 131 h 332"/>
                <a:gd name="T32" fmla="*/ 291 w 333"/>
                <a:gd name="T33" fmla="*/ 171 h 332"/>
                <a:gd name="T34" fmla="*/ 331 w 333"/>
                <a:gd name="T35" fmla="*/ 220 h 332"/>
                <a:gd name="T36" fmla="*/ 302 w 333"/>
                <a:gd name="T37" fmla="*/ 252 h 332"/>
                <a:gd name="T38" fmla="*/ 252 w 333"/>
                <a:gd name="T39" fmla="*/ 258 h 332"/>
                <a:gd name="T40" fmla="*/ 244 w 333"/>
                <a:gd name="T41" fmla="*/ 321 h 332"/>
                <a:gd name="T42" fmla="*/ 181 w 333"/>
                <a:gd name="T43" fmla="*/ 295 h 332"/>
                <a:gd name="T44" fmla="*/ 154 w 333"/>
                <a:gd name="T45" fmla="*/ 295 h 332"/>
                <a:gd name="T46" fmla="*/ 68 w 333"/>
                <a:gd name="T47" fmla="*/ 235 h 332"/>
                <a:gd name="T48" fmla="*/ 101 w 333"/>
                <a:gd name="T49" fmla="*/ 270 h 332"/>
                <a:gd name="T50" fmla="*/ 107 w 333"/>
                <a:gd name="T51" fmla="*/ 314 h 332"/>
                <a:gd name="T52" fmla="*/ 143 w 333"/>
                <a:gd name="T53" fmla="*/ 287 h 332"/>
                <a:gd name="T54" fmla="*/ 193 w 333"/>
                <a:gd name="T55" fmla="*/ 286 h 332"/>
                <a:gd name="T56" fmla="*/ 238 w 333"/>
                <a:gd name="T57" fmla="*/ 308 h 332"/>
                <a:gd name="T58" fmla="*/ 241 w 333"/>
                <a:gd name="T59" fmla="*/ 248 h 332"/>
                <a:gd name="T60" fmla="*/ 305 w 333"/>
                <a:gd name="T61" fmla="*/ 238 h 332"/>
                <a:gd name="T62" fmla="*/ 317 w 333"/>
                <a:gd name="T63" fmla="*/ 216 h 332"/>
                <a:gd name="T64" fmla="*/ 277 w 333"/>
                <a:gd name="T65" fmla="*/ 171 h 332"/>
                <a:gd name="T66" fmla="*/ 314 w 333"/>
                <a:gd name="T67" fmla="*/ 119 h 332"/>
                <a:gd name="T68" fmla="*/ 303 w 333"/>
                <a:gd name="T69" fmla="*/ 93 h 332"/>
                <a:gd name="T70" fmla="*/ 239 w 333"/>
                <a:gd name="T71" fmla="*/ 84 h 332"/>
                <a:gd name="T72" fmla="*/ 235 w 333"/>
                <a:gd name="T73" fmla="*/ 24 h 332"/>
                <a:gd name="T74" fmla="*/ 211 w 333"/>
                <a:gd name="T75" fmla="*/ 18 h 332"/>
                <a:gd name="T76" fmla="*/ 159 w 333"/>
                <a:gd name="T77" fmla="*/ 57 h 332"/>
                <a:gd name="T78" fmla="*/ 114 w 333"/>
                <a:gd name="T79" fmla="*/ 18 h 332"/>
                <a:gd name="T80" fmla="*/ 98 w 333"/>
                <a:gd name="T81" fmla="*/ 65 h 332"/>
                <a:gd name="T82" fmla="*/ 63 w 333"/>
                <a:gd name="T83" fmla="*/ 101 h 332"/>
                <a:gd name="T84" fmla="*/ 19 w 333"/>
                <a:gd name="T85" fmla="*/ 108 h 332"/>
                <a:gd name="T86" fmla="*/ 47 w 333"/>
                <a:gd name="T87" fmla="*/ 143 h 332"/>
                <a:gd name="T88" fmla="*/ 47 w 333"/>
                <a:gd name="T89" fmla="*/ 193 h 332"/>
                <a:gd name="T90" fmla="*/ 26 w 333"/>
                <a:gd name="T91" fmla="*/ 239 h 332"/>
                <a:gd name="T92" fmla="*/ 68 w 333"/>
                <a:gd name="T93" fmla="*/ 235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33" h="332">
                  <a:moveTo>
                    <a:pt x="118" y="332"/>
                  </a:moveTo>
                  <a:cubicBezTo>
                    <a:pt x="116" y="332"/>
                    <a:pt x="115" y="332"/>
                    <a:pt x="113" y="331"/>
                  </a:cubicBezTo>
                  <a:cubicBezTo>
                    <a:pt x="113" y="331"/>
                    <a:pt x="109" y="330"/>
                    <a:pt x="102" y="327"/>
                  </a:cubicBezTo>
                  <a:cubicBezTo>
                    <a:pt x="96" y="325"/>
                    <a:pt x="92" y="323"/>
                    <a:pt x="92" y="323"/>
                  </a:cubicBezTo>
                  <a:cubicBezTo>
                    <a:pt x="85" y="319"/>
                    <a:pt x="80" y="311"/>
                    <a:pt x="81" y="303"/>
                  </a:cubicBezTo>
                  <a:cubicBezTo>
                    <a:pt x="86" y="268"/>
                    <a:pt x="86" y="268"/>
                    <a:pt x="86" y="268"/>
                  </a:cubicBezTo>
                  <a:cubicBezTo>
                    <a:pt x="87" y="266"/>
                    <a:pt x="85" y="262"/>
                    <a:pt x="84" y="260"/>
                  </a:cubicBezTo>
                  <a:cubicBezTo>
                    <a:pt x="75" y="252"/>
                    <a:pt x="75" y="252"/>
                    <a:pt x="75" y="252"/>
                  </a:cubicBezTo>
                  <a:cubicBezTo>
                    <a:pt x="73" y="250"/>
                    <a:pt x="70" y="249"/>
                    <a:pt x="67" y="249"/>
                  </a:cubicBezTo>
                  <a:cubicBezTo>
                    <a:pt x="32" y="255"/>
                    <a:pt x="32" y="255"/>
                    <a:pt x="32" y="255"/>
                  </a:cubicBezTo>
                  <a:cubicBezTo>
                    <a:pt x="25" y="256"/>
                    <a:pt x="16" y="252"/>
                    <a:pt x="13" y="245"/>
                  </a:cubicBezTo>
                  <a:cubicBezTo>
                    <a:pt x="4" y="225"/>
                    <a:pt x="4" y="225"/>
                    <a:pt x="4" y="225"/>
                  </a:cubicBezTo>
                  <a:cubicBezTo>
                    <a:pt x="1" y="217"/>
                    <a:pt x="4" y="208"/>
                    <a:pt x="10" y="203"/>
                  </a:cubicBezTo>
                  <a:cubicBezTo>
                    <a:pt x="39" y="182"/>
                    <a:pt x="39" y="182"/>
                    <a:pt x="39" y="182"/>
                  </a:cubicBezTo>
                  <a:cubicBezTo>
                    <a:pt x="40" y="180"/>
                    <a:pt x="42" y="177"/>
                    <a:pt x="42" y="175"/>
                  </a:cubicBezTo>
                  <a:cubicBezTo>
                    <a:pt x="42" y="163"/>
                    <a:pt x="42" y="163"/>
                    <a:pt x="42" y="163"/>
                  </a:cubicBezTo>
                  <a:cubicBezTo>
                    <a:pt x="42" y="160"/>
                    <a:pt x="40" y="156"/>
                    <a:pt x="38" y="155"/>
                  </a:cubicBezTo>
                  <a:cubicBezTo>
                    <a:pt x="9" y="134"/>
                    <a:pt x="9" y="134"/>
                    <a:pt x="9" y="134"/>
                  </a:cubicBezTo>
                  <a:cubicBezTo>
                    <a:pt x="3" y="130"/>
                    <a:pt x="0" y="121"/>
                    <a:pt x="2" y="113"/>
                  </a:cubicBezTo>
                  <a:cubicBezTo>
                    <a:pt x="2" y="113"/>
                    <a:pt x="2" y="113"/>
                    <a:pt x="2" y="113"/>
                  </a:cubicBezTo>
                  <a:cubicBezTo>
                    <a:pt x="2" y="113"/>
                    <a:pt x="3" y="109"/>
                    <a:pt x="6" y="103"/>
                  </a:cubicBezTo>
                  <a:cubicBezTo>
                    <a:pt x="9" y="96"/>
                    <a:pt x="11" y="92"/>
                    <a:pt x="11" y="92"/>
                  </a:cubicBezTo>
                  <a:cubicBezTo>
                    <a:pt x="14" y="85"/>
                    <a:pt x="23" y="81"/>
                    <a:pt x="30" y="82"/>
                  </a:cubicBezTo>
                  <a:cubicBezTo>
                    <a:pt x="65" y="87"/>
                    <a:pt x="65" y="87"/>
                    <a:pt x="65" y="87"/>
                  </a:cubicBezTo>
                  <a:cubicBezTo>
                    <a:pt x="67" y="87"/>
                    <a:pt x="71" y="86"/>
                    <a:pt x="73" y="84"/>
                  </a:cubicBezTo>
                  <a:cubicBezTo>
                    <a:pt x="81" y="76"/>
                    <a:pt x="81" y="76"/>
                    <a:pt x="81" y="76"/>
                  </a:cubicBezTo>
                  <a:cubicBezTo>
                    <a:pt x="83" y="74"/>
                    <a:pt x="85" y="70"/>
                    <a:pt x="84" y="68"/>
                  </a:cubicBezTo>
                  <a:cubicBezTo>
                    <a:pt x="78" y="33"/>
                    <a:pt x="78" y="33"/>
                    <a:pt x="78" y="33"/>
                  </a:cubicBezTo>
                  <a:cubicBezTo>
                    <a:pt x="77" y="25"/>
                    <a:pt x="81" y="17"/>
                    <a:pt x="88" y="13"/>
                  </a:cubicBezTo>
                  <a:cubicBezTo>
                    <a:pt x="109" y="4"/>
                    <a:pt x="109" y="4"/>
                    <a:pt x="109" y="4"/>
                  </a:cubicBezTo>
                  <a:cubicBezTo>
                    <a:pt x="116" y="2"/>
                    <a:pt x="126" y="4"/>
                    <a:pt x="130" y="11"/>
                  </a:cubicBezTo>
                  <a:cubicBezTo>
                    <a:pt x="152" y="39"/>
                    <a:pt x="152" y="39"/>
                    <a:pt x="152" y="39"/>
                  </a:cubicBezTo>
                  <a:cubicBezTo>
                    <a:pt x="153" y="41"/>
                    <a:pt x="157" y="42"/>
                    <a:pt x="159" y="42"/>
                  </a:cubicBezTo>
                  <a:cubicBezTo>
                    <a:pt x="171" y="42"/>
                    <a:pt x="171" y="42"/>
                    <a:pt x="171" y="42"/>
                  </a:cubicBezTo>
                  <a:cubicBezTo>
                    <a:pt x="173" y="42"/>
                    <a:pt x="177" y="40"/>
                    <a:pt x="178" y="39"/>
                  </a:cubicBezTo>
                  <a:cubicBezTo>
                    <a:pt x="199" y="10"/>
                    <a:pt x="199" y="10"/>
                    <a:pt x="199" y="10"/>
                  </a:cubicBezTo>
                  <a:cubicBezTo>
                    <a:pt x="203" y="3"/>
                    <a:pt x="212" y="0"/>
                    <a:pt x="220" y="3"/>
                  </a:cubicBezTo>
                  <a:cubicBezTo>
                    <a:pt x="220" y="3"/>
                    <a:pt x="224" y="4"/>
                    <a:pt x="231" y="6"/>
                  </a:cubicBezTo>
                  <a:cubicBezTo>
                    <a:pt x="237" y="9"/>
                    <a:pt x="241" y="11"/>
                    <a:pt x="241" y="11"/>
                  </a:cubicBezTo>
                  <a:cubicBezTo>
                    <a:pt x="248" y="15"/>
                    <a:pt x="253" y="23"/>
                    <a:pt x="251" y="31"/>
                  </a:cubicBezTo>
                  <a:cubicBezTo>
                    <a:pt x="246" y="66"/>
                    <a:pt x="246" y="66"/>
                    <a:pt x="246" y="66"/>
                  </a:cubicBezTo>
                  <a:cubicBezTo>
                    <a:pt x="246" y="68"/>
                    <a:pt x="247" y="72"/>
                    <a:pt x="249" y="73"/>
                  </a:cubicBezTo>
                  <a:cubicBezTo>
                    <a:pt x="258" y="82"/>
                    <a:pt x="258" y="82"/>
                    <a:pt x="258" y="82"/>
                  </a:cubicBezTo>
                  <a:cubicBezTo>
                    <a:pt x="260" y="84"/>
                    <a:pt x="263" y="85"/>
                    <a:pt x="265" y="85"/>
                  </a:cubicBezTo>
                  <a:cubicBezTo>
                    <a:pt x="300" y="79"/>
                    <a:pt x="300" y="79"/>
                    <a:pt x="300" y="79"/>
                  </a:cubicBezTo>
                  <a:cubicBezTo>
                    <a:pt x="308" y="77"/>
                    <a:pt x="317" y="82"/>
                    <a:pt x="320" y="89"/>
                  </a:cubicBezTo>
                  <a:cubicBezTo>
                    <a:pt x="329" y="109"/>
                    <a:pt x="329" y="109"/>
                    <a:pt x="329" y="109"/>
                  </a:cubicBezTo>
                  <a:cubicBezTo>
                    <a:pt x="332" y="117"/>
                    <a:pt x="329" y="126"/>
                    <a:pt x="323" y="131"/>
                  </a:cubicBezTo>
                  <a:cubicBezTo>
                    <a:pt x="294" y="152"/>
                    <a:pt x="294" y="152"/>
                    <a:pt x="294" y="152"/>
                  </a:cubicBezTo>
                  <a:cubicBezTo>
                    <a:pt x="293" y="153"/>
                    <a:pt x="291" y="157"/>
                    <a:pt x="291" y="159"/>
                  </a:cubicBezTo>
                  <a:cubicBezTo>
                    <a:pt x="291" y="171"/>
                    <a:pt x="291" y="171"/>
                    <a:pt x="291" y="171"/>
                  </a:cubicBezTo>
                  <a:cubicBezTo>
                    <a:pt x="291" y="174"/>
                    <a:pt x="293" y="178"/>
                    <a:pt x="295" y="179"/>
                  </a:cubicBezTo>
                  <a:cubicBezTo>
                    <a:pt x="324" y="199"/>
                    <a:pt x="324" y="199"/>
                    <a:pt x="324" y="199"/>
                  </a:cubicBezTo>
                  <a:cubicBezTo>
                    <a:pt x="330" y="204"/>
                    <a:pt x="333" y="213"/>
                    <a:pt x="331" y="220"/>
                  </a:cubicBezTo>
                  <a:cubicBezTo>
                    <a:pt x="331" y="220"/>
                    <a:pt x="329" y="225"/>
                    <a:pt x="327" y="231"/>
                  </a:cubicBezTo>
                  <a:cubicBezTo>
                    <a:pt x="324" y="238"/>
                    <a:pt x="322" y="242"/>
                    <a:pt x="322" y="242"/>
                  </a:cubicBezTo>
                  <a:cubicBezTo>
                    <a:pt x="319" y="249"/>
                    <a:pt x="310" y="253"/>
                    <a:pt x="302" y="252"/>
                  </a:cubicBezTo>
                  <a:cubicBezTo>
                    <a:pt x="267" y="247"/>
                    <a:pt x="267" y="247"/>
                    <a:pt x="267" y="247"/>
                  </a:cubicBezTo>
                  <a:cubicBezTo>
                    <a:pt x="265" y="247"/>
                    <a:pt x="261" y="248"/>
                    <a:pt x="260" y="250"/>
                  </a:cubicBezTo>
                  <a:cubicBezTo>
                    <a:pt x="252" y="258"/>
                    <a:pt x="252" y="258"/>
                    <a:pt x="252" y="258"/>
                  </a:cubicBezTo>
                  <a:cubicBezTo>
                    <a:pt x="250" y="260"/>
                    <a:pt x="248" y="264"/>
                    <a:pt x="249" y="266"/>
                  </a:cubicBezTo>
                  <a:cubicBezTo>
                    <a:pt x="255" y="301"/>
                    <a:pt x="255" y="301"/>
                    <a:pt x="255" y="301"/>
                  </a:cubicBezTo>
                  <a:cubicBezTo>
                    <a:pt x="256" y="309"/>
                    <a:pt x="252" y="317"/>
                    <a:pt x="244" y="321"/>
                  </a:cubicBezTo>
                  <a:cubicBezTo>
                    <a:pt x="224" y="329"/>
                    <a:pt x="224" y="329"/>
                    <a:pt x="224" y="329"/>
                  </a:cubicBezTo>
                  <a:cubicBezTo>
                    <a:pt x="216" y="332"/>
                    <a:pt x="207" y="330"/>
                    <a:pt x="202" y="323"/>
                  </a:cubicBezTo>
                  <a:cubicBezTo>
                    <a:pt x="181" y="295"/>
                    <a:pt x="181" y="295"/>
                    <a:pt x="181" y="295"/>
                  </a:cubicBezTo>
                  <a:cubicBezTo>
                    <a:pt x="180" y="293"/>
                    <a:pt x="176" y="291"/>
                    <a:pt x="174" y="292"/>
                  </a:cubicBezTo>
                  <a:cubicBezTo>
                    <a:pt x="162" y="292"/>
                    <a:pt x="162" y="292"/>
                    <a:pt x="162" y="292"/>
                  </a:cubicBezTo>
                  <a:cubicBezTo>
                    <a:pt x="159" y="292"/>
                    <a:pt x="156" y="293"/>
                    <a:pt x="154" y="295"/>
                  </a:cubicBezTo>
                  <a:cubicBezTo>
                    <a:pt x="134" y="324"/>
                    <a:pt x="134" y="324"/>
                    <a:pt x="134" y="324"/>
                  </a:cubicBezTo>
                  <a:cubicBezTo>
                    <a:pt x="130" y="329"/>
                    <a:pt x="124" y="332"/>
                    <a:pt x="118" y="332"/>
                  </a:cubicBezTo>
                  <a:close/>
                  <a:moveTo>
                    <a:pt x="68" y="235"/>
                  </a:moveTo>
                  <a:cubicBezTo>
                    <a:pt x="74" y="235"/>
                    <a:pt x="81" y="237"/>
                    <a:pt x="86" y="242"/>
                  </a:cubicBezTo>
                  <a:cubicBezTo>
                    <a:pt x="94" y="250"/>
                    <a:pt x="94" y="250"/>
                    <a:pt x="94" y="250"/>
                  </a:cubicBezTo>
                  <a:cubicBezTo>
                    <a:pt x="99" y="254"/>
                    <a:pt x="102" y="263"/>
                    <a:pt x="101" y="270"/>
                  </a:cubicBezTo>
                  <a:cubicBezTo>
                    <a:pt x="96" y="305"/>
                    <a:pt x="96" y="305"/>
                    <a:pt x="96" y="305"/>
                  </a:cubicBezTo>
                  <a:cubicBezTo>
                    <a:pt x="95" y="307"/>
                    <a:pt x="97" y="309"/>
                    <a:pt x="98" y="310"/>
                  </a:cubicBezTo>
                  <a:cubicBezTo>
                    <a:pt x="98" y="310"/>
                    <a:pt x="102" y="312"/>
                    <a:pt x="107" y="314"/>
                  </a:cubicBezTo>
                  <a:cubicBezTo>
                    <a:pt x="113" y="316"/>
                    <a:pt x="117" y="317"/>
                    <a:pt x="117" y="317"/>
                  </a:cubicBezTo>
                  <a:cubicBezTo>
                    <a:pt x="119" y="318"/>
                    <a:pt x="121" y="317"/>
                    <a:pt x="122" y="316"/>
                  </a:cubicBezTo>
                  <a:cubicBezTo>
                    <a:pt x="143" y="287"/>
                    <a:pt x="143" y="287"/>
                    <a:pt x="143" y="287"/>
                  </a:cubicBezTo>
                  <a:cubicBezTo>
                    <a:pt x="147" y="281"/>
                    <a:pt x="155" y="277"/>
                    <a:pt x="162" y="277"/>
                  </a:cubicBezTo>
                  <a:cubicBezTo>
                    <a:pt x="174" y="277"/>
                    <a:pt x="174" y="277"/>
                    <a:pt x="174" y="277"/>
                  </a:cubicBezTo>
                  <a:cubicBezTo>
                    <a:pt x="180" y="277"/>
                    <a:pt x="189" y="280"/>
                    <a:pt x="193" y="286"/>
                  </a:cubicBezTo>
                  <a:cubicBezTo>
                    <a:pt x="214" y="315"/>
                    <a:pt x="214" y="315"/>
                    <a:pt x="214" y="315"/>
                  </a:cubicBezTo>
                  <a:cubicBezTo>
                    <a:pt x="215" y="316"/>
                    <a:pt x="217" y="316"/>
                    <a:pt x="219" y="316"/>
                  </a:cubicBezTo>
                  <a:cubicBezTo>
                    <a:pt x="238" y="308"/>
                    <a:pt x="238" y="308"/>
                    <a:pt x="238" y="308"/>
                  </a:cubicBezTo>
                  <a:cubicBezTo>
                    <a:pt x="239" y="307"/>
                    <a:pt x="240" y="305"/>
                    <a:pt x="240" y="303"/>
                  </a:cubicBezTo>
                  <a:cubicBezTo>
                    <a:pt x="234" y="268"/>
                    <a:pt x="234" y="268"/>
                    <a:pt x="234" y="268"/>
                  </a:cubicBezTo>
                  <a:cubicBezTo>
                    <a:pt x="233" y="261"/>
                    <a:pt x="236" y="253"/>
                    <a:pt x="241" y="248"/>
                  </a:cubicBezTo>
                  <a:cubicBezTo>
                    <a:pt x="249" y="240"/>
                    <a:pt x="249" y="240"/>
                    <a:pt x="249" y="240"/>
                  </a:cubicBezTo>
                  <a:cubicBezTo>
                    <a:pt x="254" y="235"/>
                    <a:pt x="262" y="231"/>
                    <a:pt x="269" y="232"/>
                  </a:cubicBezTo>
                  <a:cubicBezTo>
                    <a:pt x="305" y="238"/>
                    <a:pt x="305" y="238"/>
                    <a:pt x="305" y="238"/>
                  </a:cubicBezTo>
                  <a:cubicBezTo>
                    <a:pt x="306" y="238"/>
                    <a:pt x="309" y="237"/>
                    <a:pt x="309" y="235"/>
                  </a:cubicBezTo>
                  <a:cubicBezTo>
                    <a:pt x="309" y="235"/>
                    <a:pt x="311" y="231"/>
                    <a:pt x="313" y="226"/>
                  </a:cubicBezTo>
                  <a:cubicBezTo>
                    <a:pt x="316" y="220"/>
                    <a:pt x="317" y="216"/>
                    <a:pt x="317" y="216"/>
                  </a:cubicBezTo>
                  <a:cubicBezTo>
                    <a:pt x="317" y="215"/>
                    <a:pt x="316" y="212"/>
                    <a:pt x="315" y="211"/>
                  </a:cubicBezTo>
                  <a:cubicBezTo>
                    <a:pt x="286" y="191"/>
                    <a:pt x="286" y="191"/>
                    <a:pt x="286" y="191"/>
                  </a:cubicBezTo>
                  <a:cubicBezTo>
                    <a:pt x="280" y="187"/>
                    <a:pt x="276" y="178"/>
                    <a:pt x="277" y="171"/>
                  </a:cubicBezTo>
                  <a:cubicBezTo>
                    <a:pt x="277" y="160"/>
                    <a:pt x="277" y="160"/>
                    <a:pt x="277" y="160"/>
                  </a:cubicBezTo>
                  <a:cubicBezTo>
                    <a:pt x="276" y="153"/>
                    <a:pt x="280" y="145"/>
                    <a:pt x="286" y="140"/>
                  </a:cubicBezTo>
                  <a:cubicBezTo>
                    <a:pt x="314" y="119"/>
                    <a:pt x="314" y="119"/>
                    <a:pt x="314" y="119"/>
                  </a:cubicBezTo>
                  <a:cubicBezTo>
                    <a:pt x="315" y="118"/>
                    <a:pt x="316" y="116"/>
                    <a:pt x="315" y="115"/>
                  </a:cubicBezTo>
                  <a:cubicBezTo>
                    <a:pt x="307" y="95"/>
                    <a:pt x="307" y="95"/>
                    <a:pt x="307" y="95"/>
                  </a:cubicBezTo>
                  <a:cubicBezTo>
                    <a:pt x="307" y="94"/>
                    <a:pt x="304" y="93"/>
                    <a:pt x="303" y="93"/>
                  </a:cubicBezTo>
                  <a:cubicBezTo>
                    <a:pt x="268" y="99"/>
                    <a:pt x="268" y="99"/>
                    <a:pt x="268" y="99"/>
                  </a:cubicBezTo>
                  <a:cubicBezTo>
                    <a:pt x="261" y="100"/>
                    <a:pt x="252" y="97"/>
                    <a:pt x="247" y="92"/>
                  </a:cubicBezTo>
                  <a:cubicBezTo>
                    <a:pt x="239" y="84"/>
                    <a:pt x="239" y="84"/>
                    <a:pt x="239" y="84"/>
                  </a:cubicBezTo>
                  <a:cubicBezTo>
                    <a:pt x="234" y="80"/>
                    <a:pt x="231" y="71"/>
                    <a:pt x="232" y="64"/>
                  </a:cubicBezTo>
                  <a:cubicBezTo>
                    <a:pt x="237" y="29"/>
                    <a:pt x="237" y="29"/>
                    <a:pt x="237" y="29"/>
                  </a:cubicBezTo>
                  <a:cubicBezTo>
                    <a:pt x="237" y="27"/>
                    <a:pt x="236" y="25"/>
                    <a:pt x="235" y="24"/>
                  </a:cubicBezTo>
                  <a:cubicBezTo>
                    <a:pt x="235" y="24"/>
                    <a:pt x="231" y="22"/>
                    <a:pt x="225" y="20"/>
                  </a:cubicBezTo>
                  <a:cubicBezTo>
                    <a:pt x="220" y="18"/>
                    <a:pt x="216" y="17"/>
                    <a:pt x="216" y="16"/>
                  </a:cubicBezTo>
                  <a:cubicBezTo>
                    <a:pt x="214" y="16"/>
                    <a:pt x="212" y="17"/>
                    <a:pt x="211" y="18"/>
                  </a:cubicBezTo>
                  <a:cubicBezTo>
                    <a:pt x="190" y="47"/>
                    <a:pt x="190" y="47"/>
                    <a:pt x="190" y="47"/>
                  </a:cubicBezTo>
                  <a:cubicBezTo>
                    <a:pt x="186" y="53"/>
                    <a:pt x="178" y="57"/>
                    <a:pt x="171" y="57"/>
                  </a:cubicBezTo>
                  <a:cubicBezTo>
                    <a:pt x="159" y="57"/>
                    <a:pt x="159" y="57"/>
                    <a:pt x="159" y="57"/>
                  </a:cubicBezTo>
                  <a:cubicBezTo>
                    <a:pt x="153" y="57"/>
                    <a:pt x="144" y="53"/>
                    <a:pt x="140" y="48"/>
                  </a:cubicBezTo>
                  <a:cubicBezTo>
                    <a:pt x="119" y="19"/>
                    <a:pt x="119" y="19"/>
                    <a:pt x="119" y="19"/>
                  </a:cubicBezTo>
                  <a:cubicBezTo>
                    <a:pt x="118" y="18"/>
                    <a:pt x="115" y="17"/>
                    <a:pt x="114" y="18"/>
                  </a:cubicBezTo>
                  <a:cubicBezTo>
                    <a:pt x="94" y="26"/>
                    <a:pt x="94" y="26"/>
                    <a:pt x="94" y="26"/>
                  </a:cubicBezTo>
                  <a:cubicBezTo>
                    <a:pt x="94" y="27"/>
                    <a:pt x="92" y="29"/>
                    <a:pt x="93" y="30"/>
                  </a:cubicBezTo>
                  <a:cubicBezTo>
                    <a:pt x="98" y="65"/>
                    <a:pt x="98" y="65"/>
                    <a:pt x="98" y="65"/>
                  </a:cubicBezTo>
                  <a:cubicBezTo>
                    <a:pt x="100" y="72"/>
                    <a:pt x="97" y="81"/>
                    <a:pt x="91" y="86"/>
                  </a:cubicBezTo>
                  <a:cubicBezTo>
                    <a:pt x="84" y="94"/>
                    <a:pt x="84" y="94"/>
                    <a:pt x="84" y="94"/>
                  </a:cubicBezTo>
                  <a:cubicBezTo>
                    <a:pt x="79" y="99"/>
                    <a:pt x="70" y="102"/>
                    <a:pt x="63" y="101"/>
                  </a:cubicBezTo>
                  <a:cubicBezTo>
                    <a:pt x="28" y="96"/>
                    <a:pt x="28" y="96"/>
                    <a:pt x="28" y="96"/>
                  </a:cubicBezTo>
                  <a:cubicBezTo>
                    <a:pt x="27" y="96"/>
                    <a:pt x="24" y="97"/>
                    <a:pt x="24" y="99"/>
                  </a:cubicBezTo>
                  <a:cubicBezTo>
                    <a:pt x="24" y="99"/>
                    <a:pt x="22" y="102"/>
                    <a:pt x="19" y="108"/>
                  </a:cubicBezTo>
                  <a:cubicBezTo>
                    <a:pt x="17" y="114"/>
                    <a:pt x="16" y="117"/>
                    <a:pt x="16" y="118"/>
                  </a:cubicBezTo>
                  <a:cubicBezTo>
                    <a:pt x="16" y="119"/>
                    <a:pt x="16" y="122"/>
                    <a:pt x="18" y="123"/>
                  </a:cubicBezTo>
                  <a:cubicBezTo>
                    <a:pt x="47" y="143"/>
                    <a:pt x="47" y="143"/>
                    <a:pt x="47" y="143"/>
                  </a:cubicBezTo>
                  <a:cubicBezTo>
                    <a:pt x="52" y="147"/>
                    <a:pt x="56" y="156"/>
                    <a:pt x="56" y="163"/>
                  </a:cubicBezTo>
                  <a:cubicBezTo>
                    <a:pt x="56" y="174"/>
                    <a:pt x="56" y="174"/>
                    <a:pt x="56" y="174"/>
                  </a:cubicBezTo>
                  <a:cubicBezTo>
                    <a:pt x="57" y="181"/>
                    <a:pt x="53" y="189"/>
                    <a:pt x="47" y="193"/>
                  </a:cubicBezTo>
                  <a:cubicBezTo>
                    <a:pt x="19" y="215"/>
                    <a:pt x="19" y="215"/>
                    <a:pt x="19" y="215"/>
                  </a:cubicBezTo>
                  <a:cubicBezTo>
                    <a:pt x="18" y="215"/>
                    <a:pt x="17" y="218"/>
                    <a:pt x="17" y="219"/>
                  </a:cubicBezTo>
                  <a:cubicBezTo>
                    <a:pt x="26" y="239"/>
                    <a:pt x="26" y="239"/>
                    <a:pt x="26" y="239"/>
                  </a:cubicBezTo>
                  <a:cubicBezTo>
                    <a:pt x="26" y="240"/>
                    <a:pt x="29" y="241"/>
                    <a:pt x="30" y="241"/>
                  </a:cubicBezTo>
                  <a:cubicBezTo>
                    <a:pt x="65" y="235"/>
                    <a:pt x="65" y="235"/>
                    <a:pt x="65" y="235"/>
                  </a:cubicBezTo>
                  <a:cubicBezTo>
                    <a:pt x="66" y="235"/>
                    <a:pt x="67" y="235"/>
                    <a:pt x="68" y="2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t" anchorCtr="0" compatLnSpc="1">
              <a:prstTxWarp prst="textNoShape">
                <a:avLst/>
              </a:prstTxWarp>
            </a:bodyPr>
            <a:lstStyle/>
            <a:p>
              <a:endParaRPr lang="en-US" dirty="0"/>
            </a:p>
          </p:txBody>
        </p:sp>
        <p:sp>
          <p:nvSpPr>
            <p:cNvPr id="45" name="Freeform 42"/>
            <p:cNvSpPr>
              <a:spLocks noEditPoints="1"/>
            </p:cNvSpPr>
            <p:nvPr/>
          </p:nvSpPr>
          <p:spPr bwMode="gray">
            <a:xfrm>
              <a:off x="-3535970" y="1802256"/>
              <a:ext cx="161666" cy="166647"/>
            </a:xfrm>
            <a:custGeom>
              <a:avLst/>
              <a:gdLst>
                <a:gd name="T0" fmla="*/ 75 w 151"/>
                <a:gd name="T1" fmla="*/ 156 h 156"/>
                <a:gd name="T2" fmla="*/ 48 w 151"/>
                <a:gd name="T3" fmla="*/ 151 h 156"/>
                <a:gd name="T4" fmla="*/ 8 w 151"/>
                <a:gd name="T5" fmla="*/ 112 h 156"/>
                <a:gd name="T6" fmla="*/ 7 w 151"/>
                <a:gd name="T7" fmla="*/ 56 h 156"/>
                <a:gd name="T8" fmla="*/ 103 w 151"/>
                <a:gd name="T9" fmla="*/ 15 h 156"/>
                <a:gd name="T10" fmla="*/ 143 w 151"/>
                <a:gd name="T11" fmla="*/ 54 h 156"/>
                <a:gd name="T12" fmla="*/ 144 w 151"/>
                <a:gd name="T13" fmla="*/ 110 h 156"/>
                <a:gd name="T14" fmla="*/ 104 w 151"/>
                <a:gd name="T15" fmla="*/ 150 h 156"/>
                <a:gd name="T16" fmla="*/ 75 w 151"/>
                <a:gd name="T17" fmla="*/ 156 h 156"/>
                <a:gd name="T18" fmla="*/ 75 w 151"/>
                <a:gd name="T19" fmla="*/ 24 h 156"/>
                <a:gd name="T20" fmla="*/ 21 w 151"/>
                <a:gd name="T21" fmla="*/ 61 h 156"/>
                <a:gd name="T22" fmla="*/ 53 w 151"/>
                <a:gd name="T23" fmla="*/ 138 h 156"/>
                <a:gd name="T24" fmla="*/ 99 w 151"/>
                <a:gd name="T25" fmla="*/ 137 h 156"/>
                <a:gd name="T26" fmla="*/ 130 w 151"/>
                <a:gd name="T27" fmla="*/ 105 h 156"/>
                <a:gd name="T28" fmla="*/ 130 w 151"/>
                <a:gd name="T29" fmla="*/ 60 h 156"/>
                <a:gd name="T30" fmla="*/ 97 w 151"/>
                <a:gd name="T31" fmla="*/ 28 h 156"/>
                <a:gd name="T32" fmla="*/ 75 w 151"/>
                <a:gd name="T33" fmla="*/ 24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1" h="156">
                  <a:moveTo>
                    <a:pt x="75" y="156"/>
                  </a:moveTo>
                  <a:cubicBezTo>
                    <a:pt x="66" y="156"/>
                    <a:pt x="57" y="155"/>
                    <a:pt x="48" y="151"/>
                  </a:cubicBezTo>
                  <a:cubicBezTo>
                    <a:pt x="30" y="144"/>
                    <a:pt x="16" y="130"/>
                    <a:pt x="8" y="112"/>
                  </a:cubicBezTo>
                  <a:cubicBezTo>
                    <a:pt x="0" y="94"/>
                    <a:pt x="0" y="74"/>
                    <a:pt x="7" y="56"/>
                  </a:cubicBezTo>
                  <a:cubicBezTo>
                    <a:pt x="22" y="18"/>
                    <a:pt x="65" y="0"/>
                    <a:pt x="103" y="15"/>
                  </a:cubicBezTo>
                  <a:cubicBezTo>
                    <a:pt x="121" y="22"/>
                    <a:pt x="135" y="36"/>
                    <a:pt x="143" y="54"/>
                  </a:cubicBezTo>
                  <a:cubicBezTo>
                    <a:pt x="151" y="72"/>
                    <a:pt x="151" y="92"/>
                    <a:pt x="144" y="110"/>
                  </a:cubicBezTo>
                  <a:cubicBezTo>
                    <a:pt x="136" y="128"/>
                    <a:pt x="122" y="143"/>
                    <a:pt x="104" y="150"/>
                  </a:cubicBezTo>
                  <a:cubicBezTo>
                    <a:pt x="95" y="154"/>
                    <a:pt x="85" y="156"/>
                    <a:pt x="75" y="156"/>
                  </a:cubicBezTo>
                  <a:close/>
                  <a:moveTo>
                    <a:pt x="75" y="24"/>
                  </a:moveTo>
                  <a:cubicBezTo>
                    <a:pt x="52" y="24"/>
                    <a:pt x="30" y="38"/>
                    <a:pt x="21" y="61"/>
                  </a:cubicBezTo>
                  <a:cubicBezTo>
                    <a:pt x="9" y="91"/>
                    <a:pt x="23" y="126"/>
                    <a:pt x="53" y="138"/>
                  </a:cubicBezTo>
                  <a:cubicBezTo>
                    <a:pt x="68" y="143"/>
                    <a:pt x="84" y="143"/>
                    <a:pt x="99" y="137"/>
                  </a:cubicBezTo>
                  <a:cubicBezTo>
                    <a:pt x="113" y="131"/>
                    <a:pt x="124" y="119"/>
                    <a:pt x="130" y="105"/>
                  </a:cubicBezTo>
                  <a:cubicBezTo>
                    <a:pt x="136" y="90"/>
                    <a:pt x="136" y="74"/>
                    <a:pt x="130" y="60"/>
                  </a:cubicBezTo>
                  <a:cubicBezTo>
                    <a:pt x="123" y="45"/>
                    <a:pt x="112" y="34"/>
                    <a:pt x="97" y="28"/>
                  </a:cubicBezTo>
                  <a:cubicBezTo>
                    <a:pt x="90" y="25"/>
                    <a:pt x="83" y="24"/>
                    <a:pt x="75"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t" anchorCtr="0" compatLnSpc="1">
              <a:prstTxWarp prst="textNoShape">
                <a:avLst/>
              </a:prstTxWarp>
            </a:bodyPr>
            <a:lstStyle/>
            <a:p>
              <a:endParaRPr lang="en-US" dirty="0"/>
            </a:p>
          </p:txBody>
        </p:sp>
        <p:sp>
          <p:nvSpPr>
            <p:cNvPr id="46" name="Freeform 43"/>
            <p:cNvSpPr>
              <a:spLocks noEditPoints="1"/>
            </p:cNvSpPr>
            <p:nvPr/>
          </p:nvSpPr>
          <p:spPr bwMode="gray">
            <a:xfrm>
              <a:off x="-3378379" y="1963470"/>
              <a:ext cx="263104" cy="263104"/>
            </a:xfrm>
            <a:custGeom>
              <a:avLst/>
              <a:gdLst>
                <a:gd name="T0" fmla="*/ 121 w 246"/>
                <a:gd name="T1" fmla="*/ 246 h 246"/>
                <a:gd name="T2" fmla="*/ 99 w 246"/>
                <a:gd name="T3" fmla="*/ 234 h 246"/>
                <a:gd name="T4" fmla="*/ 91 w 246"/>
                <a:gd name="T5" fmla="*/ 207 h 246"/>
                <a:gd name="T6" fmla="*/ 80 w 246"/>
                <a:gd name="T7" fmla="*/ 204 h 246"/>
                <a:gd name="T8" fmla="*/ 40 w 246"/>
                <a:gd name="T9" fmla="*/ 214 h 246"/>
                <a:gd name="T10" fmla="*/ 28 w 246"/>
                <a:gd name="T11" fmla="*/ 185 h 246"/>
                <a:gd name="T12" fmla="*/ 41 w 246"/>
                <a:gd name="T13" fmla="*/ 161 h 246"/>
                <a:gd name="T14" fmla="*/ 35 w 246"/>
                <a:gd name="T15" fmla="*/ 150 h 246"/>
                <a:gd name="T16" fmla="*/ 0 w 246"/>
                <a:gd name="T17" fmla="*/ 130 h 246"/>
                <a:gd name="T18" fmla="*/ 0 w 246"/>
                <a:gd name="T19" fmla="*/ 113 h 246"/>
                <a:gd name="T20" fmla="*/ 36 w 246"/>
                <a:gd name="T21" fmla="*/ 94 h 246"/>
                <a:gd name="T22" fmla="*/ 42 w 246"/>
                <a:gd name="T23" fmla="*/ 84 h 246"/>
                <a:gd name="T24" fmla="*/ 30 w 246"/>
                <a:gd name="T25" fmla="*/ 59 h 246"/>
                <a:gd name="T26" fmla="*/ 43 w 246"/>
                <a:gd name="T27" fmla="*/ 30 h 246"/>
                <a:gd name="T28" fmla="*/ 82 w 246"/>
                <a:gd name="T29" fmla="*/ 42 h 246"/>
                <a:gd name="T30" fmla="*/ 94 w 246"/>
                <a:gd name="T31" fmla="*/ 39 h 246"/>
                <a:gd name="T32" fmla="*/ 103 w 246"/>
                <a:gd name="T33" fmla="*/ 12 h 246"/>
                <a:gd name="T34" fmla="*/ 125 w 246"/>
                <a:gd name="T35" fmla="*/ 0 h 246"/>
                <a:gd name="T36" fmla="*/ 146 w 246"/>
                <a:gd name="T37" fmla="*/ 13 h 246"/>
                <a:gd name="T38" fmla="*/ 154 w 246"/>
                <a:gd name="T39" fmla="*/ 40 h 246"/>
                <a:gd name="T40" fmla="*/ 166 w 246"/>
                <a:gd name="T41" fmla="*/ 43 h 246"/>
                <a:gd name="T42" fmla="*/ 205 w 246"/>
                <a:gd name="T43" fmla="*/ 32 h 246"/>
                <a:gd name="T44" fmla="*/ 218 w 246"/>
                <a:gd name="T45" fmla="*/ 62 h 246"/>
                <a:gd name="T46" fmla="*/ 204 w 246"/>
                <a:gd name="T47" fmla="*/ 86 h 246"/>
                <a:gd name="T48" fmla="*/ 210 w 246"/>
                <a:gd name="T49" fmla="*/ 97 h 246"/>
                <a:gd name="T50" fmla="*/ 246 w 246"/>
                <a:gd name="T51" fmla="*/ 117 h 246"/>
                <a:gd name="T52" fmla="*/ 245 w 246"/>
                <a:gd name="T53" fmla="*/ 134 h 246"/>
                <a:gd name="T54" fmla="*/ 209 w 246"/>
                <a:gd name="T55" fmla="*/ 153 h 246"/>
                <a:gd name="T56" fmla="*/ 203 w 246"/>
                <a:gd name="T57" fmla="*/ 163 h 246"/>
                <a:gd name="T58" fmla="*/ 216 w 246"/>
                <a:gd name="T59" fmla="*/ 188 h 246"/>
                <a:gd name="T60" fmla="*/ 203 w 246"/>
                <a:gd name="T61" fmla="*/ 217 h 246"/>
                <a:gd name="T62" fmla="*/ 163 w 246"/>
                <a:gd name="T63" fmla="*/ 205 h 246"/>
                <a:gd name="T64" fmla="*/ 152 w 246"/>
                <a:gd name="T65" fmla="*/ 208 h 246"/>
                <a:gd name="T66" fmla="*/ 143 w 246"/>
                <a:gd name="T67" fmla="*/ 235 h 246"/>
                <a:gd name="T68" fmla="*/ 123 w 246"/>
                <a:gd name="T69" fmla="*/ 246 h 246"/>
                <a:gd name="T70" fmla="*/ 90 w 246"/>
                <a:gd name="T71" fmla="*/ 191 h 246"/>
                <a:gd name="T72" fmla="*/ 108 w 246"/>
                <a:gd name="T73" fmla="*/ 207 h 246"/>
                <a:gd name="T74" fmla="*/ 121 w 246"/>
                <a:gd name="T75" fmla="*/ 232 h 246"/>
                <a:gd name="T76" fmla="*/ 135 w 246"/>
                <a:gd name="T77" fmla="*/ 207 h 246"/>
                <a:gd name="T78" fmla="*/ 154 w 246"/>
                <a:gd name="T79" fmla="*/ 192 h 246"/>
                <a:gd name="T80" fmla="*/ 192 w 246"/>
                <a:gd name="T81" fmla="*/ 206 h 246"/>
                <a:gd name="T82" fmla="*/ 191 w 246"/>
                <a:gd name="T83" fmla="*/ 174 h 246"/>
                <a:gd name="T84" fmla="*/ 193 w 246"/>
                <a:gd name="T85" fmla="*/ 149 h 246"/>
                <a:gd name="T86" fmla="*/ 230 w 246"/>
                <a:gd name="T87" fmla="*/ 133 h 246"/>
                <a:gd name="T88" fmla="*/ 231 w 246"/>
                <a:gd name="T89" fmla="*/ 118 h 246"/>
                <a:gd name="T90" fmla="*/ 194 w 246"/>
                <a:gd name="T91" fmla="*/ 99 h 246"/>
                <a:gd name="T92" fmla="*/ 192 w 246"/>
                <a:gd name="T93" fmla="*/ 75 h 246"/>
                <a:gd name="T94" fmla="*/ 195 w 246"/>
                <a:gd name="T95" fmla="*/ 43 h 246"/>
                <a:gd name="T96" fmla="*/ 156 w 246"/>
                <a:gd name="T97" fmla="*/ 56 h 246"/>
                <a:gd name="T98" fmla="*/ 138 w 246"/>
                <a:gd name="T99" fmla="*/ 40 h 246"/>
                <a:gd name="T100" fmla="*/ 124 w 246"/>
                <a:gd name="T101" fmla="*/ 15 h 246"/>
                <a:gd name="T102" fmla="*/ 110 w 246"/>
                <a:gd name="T103" fmla="*/ 40 h 246"/>
                <a:gd name="T104" fmla="*/ 91 w 246"/>
                <a:gd name="T105" fmla="*/ 55 h 246"/>
                <a:gd name="T106" fmla="*/ 54 w 246"/>
                <a:gd name="T107" fmla="*/ 41 h 246"/>
                <a:gd name="T108" fmla="*/ 55 w 246"/>
                <a:gd name="T109" fmla="*/ 73 h 246"/>
                <a:gd name="T110" fmla="*/ 52 w 246"/>
                <a:gd name="T111" fmla="*/ 97 h 246"/>
                <a:gd name="T112" fmla="*/ 15 w 246"/>
                <a:gd name="T113" fmla="*/ 114 h 246"/>
                <a:gd name="T114" fmla="*/ 14 w 246"/>
                <a:gd name="T115" fmla="*/ 129 h 246"/>
                <a:gd name="T116" fmla="*/ 52 w 246"/>
                <a:gd name="T117" fmla="*/ 148 h 246"/>
                <a:gd name="T118" fmla="*/ 53 w 246"/>
                <a:gd name="T119" fmla="*/ 172 h 246"/>
                <a:gd name="T120" fmla="*/ 50 w 246"/>
                <a:gd name="T121" fmla="*/ 204 h 246"/>
                <a:gd name="T122" fmla="*/ 82 w 246"/>
                <a:gd name="T123" fmla="*/ 189 h 246"/>
                <a:gd name="T124" fmla="*/ 230 w 246"/>
                <a:gd name="T125" fmla="*/ 133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46" h="246">
                  <a:moveTo>
                    <a:pt x="123" y="246"/>
                  </a:moveTo>
                  <a:cubicBezTo>
                    <a:pt x="122" y="246"/>
                    <a:pt x="121" y="246"/>
                    <a:pt x="121" y="246"/>
                  </a:cubicBezTo>
                  <a:cubicBezTo>
                    <a:pt x="116" y="246"/>
                    <a:pt x="113" y="246"/>
                    <a:pt x="113" y="246"/>
                  </a:cubicBezTo>
                  <a:cubicBezTo>
                    <a:pt x="106" y="245"/>
                    <a:pt x="100" y="240"/>
                    <a:pt x="99" y="234"/>
                  </a:cubicBezTo>
                  <a:cubicBezTo>
                    <a:pt x="94" y="210"/>
                    <a:pt x="94" y="210"/>
                    <a:pt x="94" y="210"/>
                  </a:cubicBezTo>
                  <a:cubicBezTo>
                    <a:pt x="93" y="209"/>
                    <a:pt x="92" y="208"/>
                    <a:pt x="91" y="207"/>
                  </a:cubicBezTo>
                  <a:cubicBezTo>
                    <a:pt x="84" y="204"/>
                    <a:pt x="84" y="204"/>
                    <a:pt x="84" y="204"/>
                  </a:cubicBezTo>
                  <a:cubicBezTo>
                    <a:pt x="82" y="203"/>
                    <a:pt x="80" y="203"/>
                    <a:pt x="80" y="204"/>
                  </a:cubicBezTo>
                  <a:cubicBezTo>
                    <a:pt x="58" y="216"/>
                    <a:pt x="58" y="216"/>
                    <a:pt x="58" y="216"/>
                  </a:cubicBezTo>
                  <a:cubicBezTo>
                    <a:pt x="53" y="220"/>
                    <a:pt x="45" y="219"/>
                    <a:pt x="40" y="214"/>
                  </a:cubicBezTo>
                  <a:cubicBezTo>
                    <a:pt x="29" y="203"/>
                    <a:pt x="29" y="203"/>
                    <a:pt x="29" y="203"/>
                  </a:cubicBezTo>
                  <a:cubicBezTo>
                    <a:pt x="25" y="198"/>
                    <a:pt x="24" y="190"/>
                    <a:pt x="28" y="185"/>
                  </a:cubicBezTo>
                  <a:cubicBezTo>
                    <a:pt x="41" y="164"/>
                    <a:pt x="41" y="164"/>
                    <a:pt x="41" y="164"/>
                  </a:cubicBezTo>
                  <a:cubicBezTo>
                    <a:pt x="42" y="163"/>
                    <a:pt x="42" y="161"/>
                    <a:pt x="41" y="161"/>
                  </a:cubicBezTo>
                  <a:cubicBezTo>
                    <a:pt x="38" y="153"/>
                    <a:pt x="38" y="153"/>
                    <a:pt x="38" y="153"/>
                  </a:cubicBezTo>
                  <a:cubicBezTo>
                    <a:pt x="38" y="151"/>
                    <a:pt x="36" y="150"/>
                    <a:pt x="35" y="150"/>
                  </a:cubicBezTo>
                  <a:cubicBezTo>
                    <a:pt x="11" y="144"/>
                    <a:pt x="11" y="144"/>
                    <a:pt x="11" y="144"/>
                  </a:cubicBezTo>
                  <a:cubicBezTo>
                    <a:pt x="5" y="142"/>
                    <a:pt x="0" y="136"/>
                    <a:pt x="0" y="130"/>
                  </a:cubicBezTo>
                  <a:cubicBezTo>
                    <a:pt x="0" y="130"/>
                    <a:pt x="0" y="126"/>
                    <a:pt x="0" y="121"/>
                  </a:cubicBezTo>
                  <a:cubicBezTo>
                    <a:pt x="0" y="117"/>
                    <a:pt x="0" y="113"/>
                    <a:pt x="0" y="113"/>
                  </a:cubicBezTo>
                  <a:cubicBezTo>
                    <a:pt x="1" y="107"/>
                    <a:pt x="6" y="101"/>
                    <a:pt x="12" y="100"/>
                  </a:cubicBezTo>
                  <a:cubicBezTo>
                    <a:pt x="36" y="94"/>
                    <a:pt x="36" y="94"/>
                    <a:pt x="36" y="94"/>
                  </a:cubicBezTo>
                  <a:cubicBezTo>
                    <a:pt x="37" y="94"/>
                    <a:pt x="39" y="93"/>
                    <a:pt x="39" y="92"/>
                  </a:cubicBezTo>
                  <a:cubicBezTo>
                    <a:pt x="42" y="84"/>
                    <a:pt x="42" y="84"/>
                    <a:pt x="42" y="84"/>
                  </a:cubicBezTo>
                  <a:cubicBezTo>
                    <a:pt x="43" y="83"/>
                    <a:pt x="43" y="81"/>
                    <a:pt x="42" y="80"/>
                  </a:cubicBezTo>
                  <a:cubicBezTo>
                    <a:pt x="30" y="59"/>
                    <a:pt x="30" y="59"/>
                    <a:pt x="30" y="59"/>
                  </a:cubicBezTo>
                  <a:cubicBezTo>
                    <a:pt x="27" y="53"/>
                    <a:pt x="27" y="46"/>
                    <a:pt x="32" y="41"/>
                  </a:cubicBezTo>
                  <a:cubicBezTo>
                    <a:pt x="43" y="30"/>
                    <a:pt x="43" y="30"/>
                    <a:pt x="43" y="30"/>
                  </a:cubicBezTo>
                  <a:cubicBezTo>
                    <a:pt x="48" y="26"/>
                    <a:pt x="56" y="25"/>
                    <a:pt x="61" y="28"/>
                  </a:cubicBezTo>
                  <a:cubicBezTo>
                    <a:pt x="82" y="42"/>
                    <a:pt x="82" y="42"/>
                    <a:pt x="82" y="42"/>
                  </a:cubicBezTo>
                  <a:cubicBezTo>
                    <a:pt x="83" y="42"/>
                    <a:pt x="85" y="42"/>
                    <a:pt x="86" y="42"/>
                  </a:cubicBezTo>
                  <a:cubicBezTo>
                    <a:pt x="94" y="39"/>
                    <a:pt x="94" y="39"/>
                    <a:pt x="94" y="39"/>
                  </a:cubicBezTo>
                  <a:cubicBezTo>
                    <a:pt x="95" y="38"/>
                    <a:pt x="96" y="37"/>
                    <a:pt x="96" y="36"/>
                  </a:cubicBezTo>
                  <a:cubicBezTo>
                    <a:pt x="103" y="12"/>
                    <a:pt x="103" y="12"/>
                    <a:pt x="103" y="12"/>
                  </a:cubicBezTo>
                  <a:cubicBezTo>
                    <a:pt x="104" y="6"/>
                    <a:pt x="110" y="1"/>
                    <a:pt x="116" y="1"/>
                  </a:cubicBezTo>
                  <a:cubicBezTo>
                    <a:pt x="116" y="1"/>
                    <a:pt x="120" y="0"/>
                    <a:pt x="125" y="0"/>
                  </a:cubicBezTo>
                  <a:cubicBezTo>
                    <a:pt x="130" y="0"/>
                    <a:pt x="133" y="1"/>
                    <a:pt x="133" y="1"/>
                  </a:cubicBezTo>
                  <a:cubicBezTo>
                    <a:pt x="139" y="2"/>
                    <a:pt x="145" y="7"/>
                    <a:pt x="146" y="13"/>
                  </a:cubicBezTo>
                  <a:cubicBezTo>
                    <a:pt x="152" y="37"/>
                    <a:pt x="152" y="37"/>
                    <a:pt x="152" y="37"/>
                  </a:cubicBezTo>
                  <a:cubicBezTo>
                    <a:pt x="152" y="38"/>
                    <a:pt x="153" y="39"/>
                    <a:pt x="154" y="40"/>
                  </a:cubicBezTo>
                  <a:cubicBezTo>
                    <a:pt x="162" y="43"/>
                    <a:pt x="162" y="43"/>
                    <a:pt x="162" y="43"/>
                  </a:cubicBezTo>
                  <a:cubicBezTo>
                    <a:pt x="163" y="44"/>
                    <a:pt x="165" y="43"/>
                    <a:pt x="166" y="43"/>
                  </a:cubicBezTo>
                  <a:cubicBezTo>
                    <a:pt x="187" y="30"/>
                    <a:pt x="187" y="30"/>
                    <a:pt x="187" y="30"/>
                  </a:cubicBezTo>
                  <a:cubicBezTo>
                    <a:pt x="193" y="27"/>
                    <a:pt x="200" y="28"/>
                    <a:pt x="205" y="32"/>
                  </a:cubicBezTo>
                  <a:cubicBezTo>
                    <a:pt x="216" y="44"/>
                    <a:pt x="216" y="44"/>
                    <a:pt x="216" y="44"/>
                  </a:cubicBezTo>
                  <a:cubicBezTo>
                    <a:pt x="221" y="49"/>
                    <a:pt x="221" y="57"/>
                    <a:pt x="218" y="62"/>
                  </a:cubicBezTo>
                  <a:cubicBezTo>
                    <a:pt x="204" y="83"/>
                    <a:pt x="204" y="83"/>
                    <a:pt x="204" y="83"/>
                  </a:cubicBezTo>
                  <a:cubicBezTo>
                    <a:pt x="204" y="84"/>
                    <a:pt x="204" y="86"/>
                    <a:pt x="204" y="86"/>
                  </a:cubicBezTo>
                  <a:cubicBezTo>
                    <a:pt x="207" y="94"/>
                    <a:pt x="207" y="94"/>
                    <a:pt x="207" y="94"/>
                  </a:cubicBezTo>
                  <a:cubicBezTo>
                    <a:pt x="208" y="95"/>
                    <a:pt x="209" y="97"/>
                    <a:pt x="210" y="97"/>
                  </a:cubicBezTo>
                  <a:cubicBezTo>
                    <a:pt x="234" y="103"/>
                    <a:pt x="234" y="103"/>
                    <a:pt x="234" y="103"/>
                  </a:cubicBezTo>
                  <a:cubicBezTo>
                    <a:pt x="240" y="105"/>
                    <a:pt x="245" y="111"/>
                    <a:pt x="246" y="117"/>
                  </a:cubicBezTo>
                  <a:cubicBezTo>
                    <a:pt x="246" y="117"/>
                    <a:pt x="246" y="120"/>
                    <a:pt x="246" y="125"/>
                  </a:cubicBezTo>
                  <a:cubicBezTo>
                    <a:pt x="246" y="130"/>
                    <a:pt x="245" y="134"/>
                    <a:pt x="245" y="134"/>
                  </a:cubicBezTo>
                  <a:cubicBezTo>
                    <a:pt x="245" y="140"/>
                    <a:pt x="240" y="146"/>
                    <a:pt x="233" y="147"/>
                  </a:cubicBezTo>
                  <a:cubicBezTo>
                    <a:pt x="209" y="153"/>
                    <a:pt x="209" y="153"/>
                    <a:pt x="209" y="153"/>
                  </a:cubicBezTo>
                  <a:cubicBezTo>
                    <a:pt x="208" y="153"/>
                    <a:pt x="207" y="154"/>
                    <a:pt x="207" y="155"/>
                  </a:cubicBezTo>
                  <a:cubicBezTo>
                    <a:pt x="203" y="163"/>
                    <a:pt x="203" y="163"/>
                    <a:pt x="203" y="163"/>
                  </a:cubicBezTo>
                  <a:cubicBezTo>
                    <a:pt x="203" y="164"/>
                    <a:pt x="203" y="166"/>
                    <a:pt x="203" y="166"/>
                  </a:cubicBezTo>
                  <a:cubicBezTo>
                    <a:pt x="216" y="188"/>
                    <a:pt x="216" y="188"/>
                    <a:pt x="216" y="188"/>
                  </a:cubicBezTo>
                  <a:cubicBezTo>
                    <a:pt x="219" y="193"/>
                    <a:pt x="218" y="201"/>
                    <a:pt x="214" y="206"/>
                  </a:cubicBezTo>
                  <a:cubicBezTo>
                    <a:pt x="203" y="217"/>
                    <a:pt x="203" y="217"/>
                    <a:pt x="203" y="217"/>
                  </a:cubicBezTo>
                  <a:cubicBezTo>
                    <a:pt x="197" y="221"/>
                    <a:pt x="190" y="222"/>
                    <a:pt x="184" y="218"/>
                  </a:cubicBezTo>
                  <a:cubicBezTo>
                    <a:pt x="163" y="205"/>
                    <a:pt x="163" y="205"/>
                    <a:pt x="163" y="205"/>
                  </a:cubicBezTo>
                  <a:cubicBezTo>
                    <a:pt x="163" y="205"/>
                    <a:pt x="161" y="205"/>
                    <a:pt x="160" y="205"/>
                  </a:cubicBezTo>
                  <a:cubicBezTo>
                    <a:pt x="152" y="208"/>
                    <a:pt x="152" y="208"/>
                    <a:pt x="152" y="208"/>
                  </a:cubicBezTo>
                  <a:cubicBezTo>
                    <a:pt x="151" y="208"/>
                    <a:pt x="149" y="210"/>
                    <a:pt x="149" y="211"/>
                  </a:cubicBezTo>
                  <a:cubicBezTo>
                    <a:pt x="143" y="235"/>
                    <a:pt x="143" y="235"/>
                    <a:pt x="143" y="235"/>
                  </a:cubicBezTo>
                  <a:cubicBezTo>
                    <a:pt x="141" y="241"/>
                    <a:pt x="135" y="246"/>
                    <a:pt x="129" y="246"/>
                  </a:cubicBezTo>
                  <a:cubicBezTo>
                    <a:pt x="129" y="246"/>
                    <a:pt x="127" y="246"/>
                    <a:pt x="123" y="246"/>
                  </a:cubicBezTo>
                  <a:close/>
                  <a:moveTo>
                    <a:pt x="82" y="189"/>
                  </a:moveTo>
                  <a:cubicBezTo>
                    <a:pt x="84" y="189"/>
                    <a:pt x="87" y="190"/>
                    <a:pt x="90" y="191"/>
                  </a:cubicBezTo>
                  <a:cubicBezTo>
                    <a:pt x="97" y="194"/>
                    <a:pt x="97" y="194"/>
                    <a:pt x="97" y="194"/>
                  </a:cubicBezTo>
                  <a:cubicBezTo>
                    <a:pt x="102" y="196"/>
                    <a:pt x="107" y="201"/>
                    <a:pt x="108" y="207"/>
                  </a:cubicBezTo>
                  <a:cubicBezTo>
                    <a:pt x="113" y="231"/>
                    <a:pt x="113" y="231"/>
                    <a:pt x="113" y="231"/>
                  </a:cubicBezTo>
                  <a:cubicBezTo>
                    <a:pt x="114" y="232"/>
                    <a:pt x="117" y="232"/>
                    <a:pt x="121" y="232"/>
                  </a:cubicBezTo>
                  <a:cubicBezTo>
                    <a:pt x="125" y="232"/>
                    <a:pt x="128" y="232"/>
                    <a:pt x="128" y="232"/>
                  </a:cubicBezTo>
                  <a:cubicBezTo>
                    <a:pt x="135" y="207"/>
                    <a:pt x="135" y="207"/>
                    <a:pt x="135" y="207"/>
                  </a:cubicBezTo>
                  <a:cubicBezTo>
                    <a:pt x="137" y="201"/>
                    <a:pt x="141" y="196"/>
                    <a:pt x="147" y="194"/>
                  </a:cubicBezTo>
                  <a:cubicBezTo>
                    <a:pt x="154" y="192"/>
                    <a:pt x="154" y="192"/>
                    <a:pt x="154" y="192"/>
                  </a:cubicBezTo>
                  <a:cubicBezTo>
                    <a:pt x="159" y="189"/>
                    <a:pt x="166" y="190"/>
                    <a:pt x="171" y="193"/>
                  </a:cubicBezTo>
                  <a:cubicBezTo>
                    <a:pt x="192" y="206"/>
                    <a:pt x="192" y="206"/>
                    <a:pt x="192" y="206"/>
                  </a:cubicBezTo>
                  <a:cubicBezTo>
                    <a:pt x="203" y="196"/>
                    <a:pt x="203" y="196"/>
                    <a:pt x="203" y="196"/>
                  </a:cubicBezTo>
                  <a:cubicBezTo>
                    <a:pt x="191" y="174"/>
                    <a:pt x="191" y="174"/>
                    <a:pt x="191" y="174"/>
                  </a:cubicBezTo>
                  <a:cubicBezTo>
                    <a:pt x="188" y="169"/>
                    <a:pt x="187" y="162"/>
                    <a:pt x="190" y="156"/>
                  </a:cubicBezTo>
                  <a:cubicBezTo>
                    <a:pt x="193" y="149"/>
                    <a:pt x="193" y="149"/>
                    <a:pt x="193" y="149"/>
                  </a:cubicBezTo>
                  <a:cubicBezTo>
                    <a:pt x="195" y="144"/>
                    <a:pt x="200" y="140"/>
                    <a:pt x="206" y="138"/>
                  </a:cubicBezTo>
                  <a:cubicBezTo>
                    <a:pt x="230" y="133"/>
                    <a:pt x="230" y="133"/>
                    <a:pt x="230" y="133"/>
                  </a:cubicBezTo>
                  <a:cubicBezTo>
                    <a:pt x="231" y="132"/>
                    <a:pt x="231" y="129"/>
                    <a:pt x="231" y="125"/>
                  </a:cubicBezTo>
                  <a:cubicBezTo>
                    <a:pt x="231" y="121"/>
                    <a:pt x="231" y="118"/>
                    <a:pt x="231" y="118"/>
                  </a:cubicBezTo>
                  <a:cubicBezTo>
                    <a:pt x="206" y="111"/>
                    <a:pt x="206" y="111"/>
                    <a:pt x="206" y="111"/>
                  </a:cubicBezTo>
                  <a:cubicBezTo>
                    <a:pt x="201" y="110"/>
                    <a:pt x="196" y="105"/>
                    <a:pt x="194" y="99"/>
                  </a:cubicBezTo>
                  <a:cubicBezTo>
                    <a:pt x="191" y="92"/>
                    <a:pt x="191" y="92"/>
                    <a:pt x="191" y="92"/>
                  </a:cubicBezTo>
                  <a:cubicBezTo>
                    <a:pt x="189" y="87"/>
                    <a:pt x="189" y="80"/>
                    <a:pt x="192" y="75"/>
                  </a:cubicBezTo>
                  <a:cubicBezTo>
                    <a:pt x="205" y="54"/>
                    <a:pt x="205" y="54"/>
                    <a:pt x="205" y="54"/>
                  </a:cubicBezTo>
                  <a:cubicBezTo>
                    <a:pt x="195" y="43"/>
                    <a:pt x="195" y="43"/>
                    <a:pt x="195" y="43"/>
                  </a:cubicBezTo>
                  <a:cubicBezTo>
                    <a:pt x="173" y="56"/>
                    <a:pt x="173" y="56"/>
                    <a:pt x="173" y="56"/>
                  </a:cubicBezTo>
                  <a:cubicBezTo>
                    <a:pt x="168" y="59"/>
                    <a:pt x="161" y="59"/>
                    <a:pt x="156" y="56"/>
                  </a:cubicBezTo>
                  <a:cubicBezTo>
                    <a:pt x="149" y="53"/>
                    <a:pt x="149" y="53"/>
                    <a:pt x="149" y="53"/>
                  </a:cubicBezTo>
                  <a:cubicBezTo>
                    <a:pt x="144" y="51"/>
                    <a:pt x="139" y="46"/>
                    <a:pt x="138" y="40"/>
                  </a:cubicBezTo>
                  <a:cubicBezTo>
                    <a:pt x="132" y="16"/>
                    <a:pt x="132" y="16"/>
                    <a:pt x="132" y="16"/>
                  </a:cubicBezTo>
                  <a:cubicBezTo>
                    <a:pt x="131" y="15"/>
                    <a:pt x="129" y="15"/>
                    <a:pt x="124" y="15"/>
                  </a:cubicBezTo>
                  <a:cubicBezTo>
                    <a:pt x="120" y="15"/>
                    <a:pt x="118" y="15"/>
                    <a:pt x="118" y="15"/>
                  </a:cubicBezTo>
                  <a:cubicBezTo>
                    <a:pt x="110" y="40"/>
                    <a:pt x="110" y="40"/>
                    <a:pt x="110" y="40"/>
                  </a:cubicBezTo>
                  <a:cubicBezTo>
                    <a:pt x="109" y="45"/>
                    <a:pt x="104" y="51"/>
                    <a:pt x="99" y="52"/>
                  </a:cubicBezTo>
                  <a:cubicBezTo>
                    <a:pt x="91" y="55"/>
                    <a:pt x="91" y="55"/>
                    <a:pt x="91" y="55"/>
                  </a:cubicBezTo>
                  <a:cubicBezTo>
                    <a:pt x="87" y="58"/>
                    <a:pt x="79" y="57"/>
                    <a:pt x="75" y="54"/>
                  </a:cubicBezTo>
                  <a:cubicBezTo>
                    <a:pt x="54" y="41"/>
                    <a:pt x="54" y="41"/>
                    <a:pt x="54" y="41"/>
                  </a:cubicBezTo>
                  <a:cubicBezTo>
                    <a:pt x="42" y="51"/>
                    <a:pt x="42" y="51"/>
                    <a:pt x="42" y="51"/>
                  </a:cubicBezTo>
                  <a:cubicBezTo>
                    <a:pt x="55" y="73"/>
                    <a:pt x="55" y="73"/>
                    <a:pt x="55" y="73"/>
                  </a:cubicBezTo>
                  <a:cubicBezTo>
                    <a:pt x="58" y="78"/>
                    <a:pt x="58" y="85"/>
                    <a:pt x="55" y="90"/>
                  </a:cubicBezTo>
                  <a:cubicBezTo>
                    <a:pt x="52" y="97"/>
                    <a:pt x="52" y="97"/>
                    <a:pt x="52" y="97"/>
                  </a:cubicBezTo>
                  <a:cubicBezTo>
                    <a:pt x="51" y="102"/>
                    <a:pt x="45" y="107"/>
                    <a:pt x="40" y="108"/>
                  </a:cubicBezTo>
                  <a:cubicBezTo>
                    <a:pt x="15" y="114"/>
                    <a:pt x="15" y="114"/>
                    <a:pt x="15" y="114"/>
                  </a:cubicBezTo>
                  <a:cubicBezTo>
                    <a:pt x="15" y="115"/>
                    <a:pt x="14" y="118"/>
                    <a:pt x="14" y="122"/>
                  </a:cubicBezTo>
                  <a:cubicBezTo>
                    <a:pt x="14" y="126"/>
                    <a:pt x="14" y="129"/>
                    <a:pt x="14" y="129"/>
                  </a:cubicBezTo>
                  <a:cubicBezTo>
                    <a:pt x="39" y="136"/>
                    <a:pt x="39" y="136"/>
                    <a:pt x="39" y="136"/>
                  </a:cubicBezTo>
                  <a:cubicBezTo>
                    <a:pt x="45" y="137"/>
                    <a:pt x="50" y="142"/>
                    <a:pt x="52" y="148"/>
                  </a:cubicBezTo>
                  <a:cubicBezTo>
                    <a:pt x="55" y="155"/>
                    <a:pt x="55" y="155"/>
                    <a:pt x="55" y="155"/>
                  </a:cubicBezTo>
                  <a:cubicBezTo>
                    <a:pt x="57" y="160"/>
                    <a:pt x="56" y="167"/>
                    <a:pt x="53" y="172"/>
                  </a:cubicBezTo>
                  <a:cubicBezTo>
                    <a:pt x="40" y="193"/>
                    <a:pt x="40" y="193"/>
                    <a:pt x="40" y="193"/>
                  </a:cubicBezTo>
                  <a:cubicBezTo>
                    <a:pt x="50" y="204"/>
                    <a:pt x="50" y="204"/>
                    <a:pt x="50" y="204"/>
                  </a:cubicBezTo>
                  <a:cubicBezTo>
                    <a:pt x="72" y="191"/>
                    <a:pt x="72" y="191"/>
                    <a:pt x="72" y="191"/>
                  </a:cubicBezTo>
                  <a:cubicBezTo>
                    <a:pt x="75" y="190"/>
                    <a:pt x="78" y="189"/>
                    <a:pt x="82" y="189"/>
                  </a:cubicBezTo>
                  <a:close/>
                  <a:moveTo>
                    <a:pt x="230" y="133"/>
                  </a:moveTo>
                  <a:cubicBezTo>
                    <a:pt x="230" y="133"/>
                    <a:pt x="230" y="133"/>
                    <a:pt x="230"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t" anchorCtr="0" compatLnSpc="1">
              <a:prstTxWarp prst="textNoShape">
                <a:avLst/>
              </a:prstTxWarp>
            </a:bodyPr>
            <a:lstStyle/>
            <a:p>
              <a:endParaRPr lang="en-US" dirty="0"/>
            </a:p>
          </p:txBody>
        </p:sp>
        <p:sp>
          <p:nvSpPr>
            <p:cNvPr id="47" name="Freeform 44"/>
            <p:cNvSpPr>
              <a:spLocks noEditPoints="1"/>
            </p:cNvSpPr>
            <p:nvPr/>
          </p:nvSpPr>
          <p:spPr bwMode="gray">
            <a:xfrm>
              <a:off x="-3291885" y="2048152"/>
              <a:ext cx="92834" cy="91023"/>
            </a:xfrm>
            <a:custGeom>
              <a:avLst/>
              <a:gdLst>
                <a:gd name="T0" fmla="*/ 42 w 87"/>
                <a:gd name="T1" fmla="*/ 85 h 85"/>
                <a:gd name="T2" fmla="*/ 2 w 87"/>
                <a:gd name="T3" fmla="*/ 54 h 85"/>
                <a:gd name="T4" fmla="*/ 7 w 87"/>
                <a:gd name="T5" fmla="*/ 23 h 85"/>
                <a:gd name="T6" fmla="*/ 32 w 87"/>
                <a:gd name="T7" fmla="*/ 5 h 85"/>
                <a:gd name="T8" fmla="*/ 81 w 87"/>
                <a:gd name="T9" fmla="*/ 35 h 85"/>
                <a:gd name="T10" fmla="*/ 81 w 87"/>
                <a:gd name="T11" fmla="*/ 35 h 85"/>
                <a:gd name="T12" fmla="*/ 51 w 87"/>
                <a:gd name="T13" fmla="*/ 84 h 85"/>
                <a:gd name="T14" fmla="*/ 42 w 87"/>
                <a:gd name="T15" fmla="*/ 85 h 85"/>
                <a:gd name="T16" fmla="*/ 42 w 87"/>
                <a:gd name="T17" fmla="*/ 18 h 85"/>
                <a:gd name="T18" fmla="*/ 36 w 87"/>
                <a:gd name="T19" fmla="*/ 19 h 85"/>
                <a:gd name="T20" fmla="*/ 19 w 87"/>
                <a:gd name="T21" fmla="*/ 31 h 85"/>
                <a:gd name="T22" fmla="*/ 16 w 87"/>
                <a:gd name="T23" fmla="*/ 50 h 85"/>
                <a:gd name="T24" fmla="*/ 48 w 87"/>
                <a:gd name="T25" fmla="*/ 70 h 85"/>
                <a:gd name="T26" fmla="*/ 67 w 87"/>
                <a:gd name="T27" fmla="*/ 38 h 85"/>
                <a:gd name="T28" fmla="*/ 42 w 87"/>
                <a:gd name="T29" fmla="*/ 18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7" h="85">
                  <a:moveTo>
                    <a:pt x="42" y="85"/>
                  </a:moveTo>
                  <a:cubicBezTo>
                    <a:pt x="23" y="85"/>
                    <a:pt x="6" y="72"/>
                    <a:pt x="2" y="54"/>
                  </a:cubicBezTo>
                  <a:cubicBezTo>
                    <a:pt x="0" y="43"/>
                    <a:pt x="1" y="32"/>
                    <a:pt x="7" y="23"/>
                  </a:cubicBezTo>
                  <a:cubicBezTo>
                    <a:pt x="13" y="14"/>
                    <a:pt x="22" y="7"/>
                    <a:pt x="32" y="5"/>
                  </a:cubicBezTo>
                  <a:cubicBezTo>
                    <a:pt x="54" y="0"/>
                    <a:pt x="76" y="13"/>
                    <a:pt x="81" y="35"/>
                  </a:cubicBezTo>
                  <a:cubicBezTo>
                    <a:pt x="81" y="35"/>
                    <a:pt x="81" y="35"/>
                    <a:pt x="81" y="35"/>
                  </a:cubicBezTo>
                  <a:cubicBezTo>
                    <a:pt x="87" y="57"/>
                    <a:pt x="73" y="79"/>
                    <a:pt x="51" y="84"/>
                  </a:cubicBezTo>
                  <a:cubicBezTo>
                    <a:pt x="48" y="85"/>
                    <a:pt x="45" y="85"/>
                    <a:pt x="42" y="85"/>
                  </a:cubicBezTo>
                  <a:close/>
                  <a:moveTo>
                    <a:pt x="42" y="18"/>
                  </a:moveTo>
                  <a:cubicBezTo>
                    <a:pt x="40" y="18"/>
                    <a:pt x="38" y="18"/>
                    <a:pt x="36" y="19"/>
                  </a:cubicBezTo>
                  <a:cubicBezTo>
                    <a:pt x="29" y="20"/>
                    <a:pt x="23" y="25"/>
                    <a:pt x="19" y="31"/>
                  </a:cubicBezTo>
                  <a:cubicBezTo>
                    <a:pt x="16" y="37"/>
                    <a:pt x="15" y="44"/>
                    <a:pt x="16" y="50"/>
                  </a:cubicBezTo>
                  <a:cubicBezTo>
                    <a:pt x="20" y="64"/>
                    <a:pt x="34" y="73"/>
                    <a:pt x="48" y="70"/>
                  </a:cubicBezTo>
                  <a:cubicBezTo>
                    <a:pt x="62" y="67"/>
                    <a:pt x="71" y="53"/>
                    <a:pt x="67" y="38"/>
                  </a:cubicBezTo>
                  <a:cubicBezTo>
                    <a:pt x="64" y="26"/>
                    <a:pt x="54" y="18"/>
                    <a:pt x="42"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t" anchorCtr="0" compatLnSpc="1">
              <a:prstTxWarp prst="textNoShape">
                <a:avLst/>
              </a:prstTxWarp>
            </a:bodyPr>
            <a:lstStyle/>
            <a:p>
              <a:endParaRPr lang="en-US" dirty="0"/>
            </a:p>
          </p:txBody>
        </p:sp>
      </p:grpSp>
      <p:grpSp>
        <p:nvGrpSpPr>
          <p:cNvPr id="48" name="LINE ICON - chart"/>
          <p:cNvGrpSpPr>
            <a:grpSpLocks noChangeAspect="1"/>
          </p:cNvGrpSpPr>
          <p:nvPr/>
        </p:nvGrpSpPr>
        <p:grpSpPr bwMode="gray">
          <a:xfrm>
            <a:off x="7215887" y="4580150"/>
            <a:ext cx="573026" cy="544730"/>
            <a:chOff x="4901767" y="1545653"/>
            <a:chExt cx="409304" cy="389093"/>
          </a:xfrm>
          <a:solidFill>
            <a:schemeClr val="bg2"/>
          </a:solidFill>
        </p:grpSpPr>
        <p:sp>
          <p:nvSpPr>
            <p:cNvPr id="49" name="Freeform 350"/>
            <p:cNvSpPr>
              <a:spLocks noEditPoints="1"/>
            </p:cNvSpPr>
            <p:nvPr/>
          </p:nvSpPr>
          <p:spPr bwMode="gray">
            <a:xfrm>
              <a:off x="4901767" y="1545653"/>
              <a:ext cx="409304" cy="389093"/>
            </a:xfrm>
            <a:custGeom>
              <a:avLst/>
              <a:gdLst>
                <a:gd name="T0" fmla="*/ 240 w 240"/>
                <a:gd name="T1" fmla="*/ 0 h 228"/>
                <a:gd name="T2" fmla="*/ 0 w 240"/>
                <a:gd name="T3" fmla="*/ 0 h 228"/>
                <a:gd name="T4" fmla="*/ 0 w 240"/>
                <a:gd name="T5" fmla="*/ 192 h 228"/>
                <a:gd name="T6" fmla="*/ 74 w 240"/>
                <a:gd name="T7" fmla="*/ 192 h 228"/>
                <a:gd name="T8" fmla="*/ 45 w 240"/>
                <a:gd name="T9" fmla="*/ 221 h 228"/>
                <a:gd name="T10" fmla="*/ 45 w 240"/>
                <a:gd name="T11" fmla="*/ 227 h 228"/>
                <a:gd name="T12" fmla="*/ 48 w 240"/>
                <a:gd name="T13" fmla="*/ 228 h 228"/>
                <a:gd name="T14" fmla="*/ 51 w 240"/>
                <a:gd name="T15" fmla="*/ 227 h 228"/>
                <a:gd name="T16" fmla="*/ 83 w 240"/>
                <a:gd name="T17" fmla="*/ 195 h 228"/>
                <a:gd name="T18" fmla="*/ 84 w 240"/>
                <a:gd name="T19" fmla="*/ 192 h 228"/>
                <a:gd name="T20" fmla="*/ 156 w 240"/>
                <a:gd name="T21" fmla="*/ 192 h 228"/>
                <a:gd name="T22" fmla="*/ 157 w 240"/>
                <a:gd name="T23" fmla="*/ 195 h 228"/>
                <a:gd name="T24" fmla="*/ 189 w 240"/>
                <a:gd name="T25" fmla="*/ 227 h 228"/>
                <a:gd name="T26" fmla="*/ 192 w 240"/>
                <a:gd name="T27" fmla="*/ 228 h 228"/>
                <a:gd name="T28" fmla="*/ 195 w 240"/>
                <a:gd name="T29" fmla="*/ 227 h 228"/>
                <a:gd name="T30" fmla="*/ 195 w 240"/>
                <a:gd name="T31" fmla="*/ 221 h 228"/>
                <a:gd name="T32" fmla="*/ 166 w 240"/>
                <a:gd name="T33" fmla="*/ 192 h 228"/>
                <a:gd name="T34" fmla="*/ 240 w 240"/>
                <a:gd name="T35" fmla="*/ 192 h 228"/>
                <a:gd name="T36" fmla="*/ 240 w 240"/>
                <a:gd name="T37" fmla="*/ 0 h 228"/>
                <a:gd name="T38" fmla="*/ 232 w 240"/>
                <a:gd name="T39" fmla="*/ 184 h 228"/>
                <a:gd name="T40" fmla="*/ 8 w 240"/>
                <a:gd name="T41" fmla="*/ 184 h 228"/>
                <a:gd name="T42" fmla="*/ 8 w 240"/>
                <a:gd name="T43" fmla="*/ 8 h 228"/>
                <a:gd name="T44" fmla="*/ 232 w 240"/>
                <a:gd name="T45" fmla="*/ 8 h 228"/>
                <a:gd name="T46" fmla="*/ 232 w 240"/>
                <a:gd name="T47" fmla="*/ 184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0" h="228">
                  <a:moveTo>
                    <a:pt x="240" y="0"/>
                  </a:moveTo>
                  <a:cubicBezTo>
                    <a:pt x="0" y="0"/>
                    <a:pt x="0" y="0"/>
                    <a:pt x="0" y="0"/>
                  </a:cubicBezTo>
                  <a:cubicBezTo>
                    <a:pt x="0" y="192"/>
                    <a:pt x="0" y="192"/>
                    <a:pt x="0" y="192"/>
                  </a:cubicBezTo>
                  <a:cubicBezTo>
                    <a:pt x="74" y="192"/>
                    <a:pt x="74" y="192"/>
                    <a:pt x="74" y="192"/>
                  </a:cubicBezTo>
                  <a:cubicBezTo>
                    <a:pt x="45" y="221"/>
                    <a:pt x="45" y="221"/>
                    <a:pt x="45" y="221"/>
                  </a:cubicBezTo>
                  <a:cubicBezTo>
                    <a:pt x="44" y="223"/>
                    <a:pt x="44" y="225"/>
                    <a:pt x="45" y="227"/>
                  </a:cubicBezTo>
                  <a:cubicBezTo>
                    <a:pt x="46" y="228"/>
                    <a:pt x="47" y="228"/>
                    <a:pt x="48" y="228"/>
                  </a:cubicBezTo>
                  <a:cubicBezTo>
                    <a:pt x="49" y="228"/>
                    <a:pt x="50" y="228"/>
                    <a:pt x="51" y="227"/>
                  </a:cubicBezTo>
                  <a:cubicBezTo>
                    <a:pt x="83" y="195"/>
                    <a:pt x="83" y="195"/>
                    <a:pt x="83" y="195"/>
                  </a:cubicBezTo>
                  <a:cubicBezTo>
                    <a:pt x="84" y="194"/>
                    <a:pt x="84" y="193"/>
                    <a:pt x="84" y="192"/>
                  </a:cubicBezTo>
                  <a:cubicBezTo>
                    <a:pt x="156" y="192"/>
                    <a:pt x="156" y="192"/>
                    <a:pt x="156" y="192"/>
                  </a:cubicBezTo>
                  <a:cubicBezTo>
                    <a:pt x="156" y="193"/>
                    <a:pt x="156" y="194"/>
                    <a:pt x="157" y="195"/>
                  </a:cubicBezTo>
                  <a:cubicBezTo>
                    <a:pt x="189" y="227"/>
                    <a:pt x="189" y="227"/>
                    <a:pt x="189" y="227"/>
                  </a:cubicBezTo>
                  <a:cubicBezTo>
                    <a:pt x="190" y="228"/>
                    <a:pt x="191" y="228"/>
                    <a:pt x="192" y="228"/>
                  </a:cubicBezTo>
                  <a:cubicBezTo>
                    <a:pt x="193" y="228"/>
                    <a:pt x="194" y="228"/>
                    <a:pt x="195" y="227"/>
                  </a:cubicBezTo>
                  <a:cubicBezTo>
                    <a:pt x="196" y="225"/>
                    <a:pt x="196" y="223"/>
                    <a:pt x="195" y="221"/>
                  </a:cubicBezTo>
                  <a:cubicBezTo>
                    <a:pt x="166" y="192"/>
                    <a:pt x="166" y="192"/>
                    <a:pt x="166" y="192"/>
                  </a:cubicBezTo>
                  <a:cubicBezTo>
                    <a:pt x="240" y="192"/>
                    <a:pt x="240" y="192"/>
                    <a:pt x="240" y="192"/>
                  </a:cubicBezTo>
                  <a:lnTo>
                    <a:pt x="240" y="0"/>
                  </a:lnTo>
                  <a:close/>
                  <a:moveTo>
                    <a:pt x="232" y="184"/>
                  </a:moveTo>
                  <a:cubicBezTo>
                    <a:pt x="8" y="184"/>
                    <a:pt x="8" y="184"/>
                    <a:pt x="8" y="184"/>
                  </a:cubicBezTo>
                  <a:cubicBezTo>
                    <a:pt x="8" y="8"/>
                    <a:pt x="8" y="8"/>
                    <a:pt x="8" y="8"/>
                  </a:cubicBezTo>
                  <a:cubicBezTo>
                    <a:pt x="232" y="8"/>
                    <a:pt x="232" y="8"/>
                    <a:pt x="232" y="8"/>
                  </a:cubicBezTo>
                  <a:lnTo>
                    <a:pt x="232" y="184"/>
                  </a:lnTo>
                  <a:close/>
                </a:path>
              </a:pathLst>
            </a:custGeom>
            <a:grpFill/>
            <a:ln>
              <a:noFill/>
            </a:ln>
            <a:extLst/>
          </p:spPr>
          <p:txBody>
            <a:bodyPr vert="horz" wrap="square" lIns="0" tIns="0" rIns="0" bIns="0" numCol="1" anchor="t" anchorCtr="0" compatLnSpc="1">
              <a:prstTxWarp prst="textNoShape">
                <a:avLst/>
              </a:prstTxWarp>
            </a:bodyPr>
            <a:lstStyle/>
            <a:p>
              <a:endParaRPr lang="en-US" dirty="0"/>
            </a:p>
          </p:txBody>
        </p:sp>
        <p:sp>
          <p:nvSpPr>
            <p:cNvPr id="50" name="Freeform 351"/>
            <p:cNvSpPr>
              <a:spLocks/>
            </p:cNvSpPr>
            <p:nvPr/>
          </p:nvSpPr>
          <p:spPr bwMode="gray">
            <a:xfrm>
              <a:off x="4942914" y="1600516"/>
              <a:ext cx="327010" cy="211511"/>
            </a:xfrm>
            <a:custGeom>
              <a:avLst/>
              <a:gdLst>
                <a:gd name="T0" fmla="*/ 16 w 192"/>
                <a:gd name="T1" fmla="*/ 124 h 124"/>
                <a:gd name="T2" fmla="*/ 32 w 192"/>
                <a:gd name="T3" fmla="*/ 108 h 124"/>
                <a:gd name="T4" fmla="*/ 30 w 192"/>
                <a:gd name="T5" fmla="*/ 100 h 124"/>
                <a:gd name="T6" fmla="*/ 60 w 192"/>
                <a:gd name="T7" fmla="*/ 70 h 124"/>
                <a:gd name="T8" fmla="*/ 68 w 192"/>
                <a:gd name="T9" fmla="*/ 72 h 124"/>
                <a:gd name="T10" fmla="*/ 77 w 192"/>
                <a:gd name="T11" fmla="*/ 69 h 124"/>
                <a:gd name="T12" fmla="*/ 102 w 192"/>
                <a:gd name="T13" fmla="*/ 93 h 124"/>
                <a:gd name="T14" fmla="*/ 100 w 192"/>
                <a:gd name="T15" fmla="*/ 100 h 124"/>
                <a:gd name="T16" fmla="*/ 116 w 192"/>
                <a:gd name="T17" fmla="*/ 116 h 124"/>
                <a:gd name="T18" fmla="*/ 132 w 192"/>
                <a:gd name="T19" fmla="*/ 100 h 124"/>
                <a:gd name="T20" fmla="*/ 128 w 192"/>
                <a:gd name="T21" fmla="*/ 90 h 124"/>
                <a:gd name="T22" fmla="*/ 170 w 192"/>
                <a:gd name="T23" fmla="*/ 31 h 124"/>
                <a:gd name="T24" fmla="*/ 176 w 192"/>
                <a:gd name="T25" fmla="*/ 32 h 124"/>
                <a:gd name="T26" fmla="*/ 192 w 192"/>
                <a:gd name="T27" fmla="*/ 16 h 124"/>
                <a:gd name="T28" fmla="*/ 176 w 192"/>
                <a:gd name="T29" fmla="*/ 0 h 124"/>
                <a:gd name="T30" fmla="*/ 160 w 192"/>
                <a:gd name="T31" fmla="*/ 16 h 124"/>
                <a:gd name="T32" fmla="*/ 164 w 192"/>
                <a:gd name="T33" fmla="*/ 26 h 124"/>
                <a:gd name="T34" fmla="*/ 122 w 192"/>
                <a:gd name="T35" fmla="*/ 85 h 124"/>
                <a:gd name="T36" fmla="*/ 116 w 192"/>
                <a:gd name="T37" fmla="*/ 84 h 124"/>
                <a:gd name="T38" fmla="*/ 107 w 192"/>
                <a:gd name="T39" fmla="*/ 87 h 124"/>
                <a:gd name="T40" fmla="*/ 82 w 192"/>
                <a:gd name="T41" fmla="*/ 63 h 124"/>
                <a:gd name="T42" fmla="*/ 84 w 192"/>
                <a:gd name="T43" fmla="*/ 56 h 124"/>
                <a:gd name="T44" fmla="*/ 68 w 192"/>
                <a:gd name="T45" fmla="*/ 40 h 124"/>
                <a:gd name="T46" fmla="*/ 52 w 192"/>
                <a:gd name="T47" fmla="*/ 56 h 124"/>
                <a:gd name="T48" fmla="*/ 54 w 192"/>
                <a:gd name="T49" fmla="*/ 64 h 124"/>
                <a:gd name="T50" fmla="*/ 24 w 192"/>
                <a:gd name="T51" fmla="*/ 94 h 124"/>
                <a:gd name="T52" fmla="*/ 16 w 192"/>
                <a:gd name="T53" fmla="*/ 92 h 124"/>
                <a:gd name="T54" fmla="*/ 0 w 192"/>
                <a:gd name="T55" fmla="*/ 108 h 124"/>
                <a:gd name="T56" fmla="*/ 16 w 192"/>
                <a:gd name="T57" fmla="*/ 124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92" h="124">
                  <a:moveTo>
                    <a:pt x="16" y="124"/>
                  </a:moveTo>
                  <a:cubicBezTo>
                    <a:pt x="25" y="124"/>
                    <a:pt x="32" y="117"/>
                    <a:pt x="32" y="108"/>
                  </a:cubicBezTo>
                  <a:cubicBezTo>
                    <a:pt x="32" y="105"/>
                    <a:pt x="31" y="102"/>
                    <a:pt x="30" y="100"/>
                  </a:cubicBezTo>
                  <a:cubicBezTo>
                    <a:pt x="60" y="70"/>
                    <a:pt x="60" y="70"/>
                    <a:pt x="60" y="70"/>
                  </a:cubicBezTo>
                  <a:cubicBezTo>
                    <a:pt x="62" y="71"/>
                    <a:pt x="65" y="72"/>
                    <a:pt x="68" y="72"/>
                  </a:cubicBezTo>
                  <a:cubicBezTo>
                    <a:pt x="71" y="72"/>
                    <a:pt x="74" y="71"/>
                    <a:pt x="77" y="69"/>
                  </a:cubicBezTo>
                  <a:cubicBezTo>
                    <a:pt x="102" y="93"/>
                    <a:pt x="102" y="93"/>
                    <a:pt x="102" y="93"/>
                  </a:cubicBezTo>
                  <a:cubicBezTo>
                    <a:pt x="101" y="95"/>
                    <a:pt x="100" y="97"/>
                    <a:pt x="100" y="100"/>
                  </a:cubicBezTo>
                  <a:cubicBezTo>
                    <a:pt x="100" y="109"/>
                    <a:pt x="107" y="116"/>
                    <a:pt x="116" y="116"/>
                  </a:cubicBezTo>
                  <a:cubicBezTo>
                    <a:pt x="125" y="116"/>
                    <a:pt x="132" y="109"/>
                    <a:pt x="132" y="100"/>
                  </a:cubicBezTo>
                  <a:cubicBezTo>
                    <a:pt x="132" y="96"/>
                    <a:pt x="131" y="93"/>
                    <a:pt x="128" y="90"/>
                  </a:cubicBezTo>
                  <a:cubicBezTo>
                    <a:pt x="170" y="31"/>
                    <a:pt x="170" y="31"/>
                    <a:pt x="170" y="31"/>
                  </a:cubicBezTo>
                  <a:cubicBezTo>
                    <a:pt x="172" y="32"/>
                    <a:pt x="174" y="32"/>
                    <a:pt x="176" y="32"/>
                  </a:cubicBezTo>
                  <a:cubicBezTo>
                    <a:pt x="185" y="32"/>
                    <a:pt x="192" y="25"/>
                    <a:pt x="192" y="16"/>
                  </a:cubicBezTo>
                  <a:cubicBezTo>
                    <a:pt x="192" y="7"/>
                    <a:pt x="185" y="0"/>
                    <a:pt x="176" y="0"/>
                  </a:cubicBezTo>
                  <a:cubicBezTo>
                    <a:pt x="167" y="0"/>
                    <a:pt x="160" y="7"/>
                    <a:pt x="160" y="16"/>
                  </a:cubicBezTo>
                  <a:cubicBezTo>
                    <a:pt x="160" y="20"/>
                    <a:pt x="161" y="23"/>
                    <a:pt x="164" y="26"/>
                  </a:cubicBezTo>
                  <a:cubicBezTo>
                    <a:pt x="122" y="85"/>
                    <a:pt x="122" y="85"/>
                    <a:pt x="122" y="85"/>
                  </a:cubicBezTo>
                  <a:cubicBezTo>
                    <a:pt x="120" y="84"/>
                    <a:pt x="118" y="84"/>
                    <a:pt x="116" y="84"/>
                  </a:cubicBezTo>
                  <a:cubicBezTo>
                    <a:pt x="113" y="84"/>
                    <a:pt x="110" y="85"/>
                    <a:pt x="107" y="87"/>
                  </a:cubicBezTo>
                  <a:cubicBezTo>
                    <a:pt x="82" y="63"/>
                    <a:pt x="82" y="63"/>
                    <a:pt x="82" y="63"/>
                  </a:cubicBezTo>
                  <a:cubicBezTo>
                    <a:pt x="83" y="61"/>
                    <a:pt x="84" y="59"/>
                    <a:pt x="84" y="56"/>
                  </a:cubicBezTo>
                  <a:cubicBezTo>
                    <a:pt x="84" y="47"/>
                    <a:pt x="77" y="40"/>
                    <a:pt x="68" y="40"/>
                  </a:cubicBezTo>
                  <a:cubicBezTo>
                    <a:pt x="59" y="40"/>
                    <a:pt x="52" y="47"/>
                    <a:pt x="52" y="56"/>
                  </a:cubicBezTo>
                  <a:cubicBezTo>
                    <a:pt x="52" y="59"/>
                    <a:pt x="53" y="62"/>
                    <a:pt x="54" y="64"/>
                  </a:cubicBezTo>
                  <a:cubicBezTo>
                    <a:pt x="24" y="94"/>
                    <a:pt x="24" y="94"/>
                    <a:pt x="24" y="94"/>
                  </a:cubicBezTo>
                  <a:cubicBezTo>
                    <a:pt x="22" y="93"/>
                    <a:pt x="19" y="92"/>
                    <a:pt x="16" y="92"/>
                  </a:cubicBezTo>
                  <a:cubicBezTo>
                    <a:pt x="7" y="92"/>
                    <a:pt x="0" y="99"/>
                    <a:pt x="0" y="108"/>
                  </a:cubicBezTo>
                  <a:cubicBezTo>
                    <a:pt x="0" y="117"/>
                    <a:pt x="7" y="124"/>
                    <a:pt x="16" y="124"/>
                  </a:cubicBezTo>
                  <a:close/>
                </a:path>
              </a:pathLst>
            </a:custGeom>
            <a:grpFill/>
            <a:ln>
              <a:noFill/>
            </a:ln>
            <a:extLst/>
          </p:spPr>
          <p:txBody>
            <a:bodyPr vert="horz" wrap="square" lIns="0" tIns="0" rIns="0" bIns="0" numCol="1" anchor="t" anchorCtr="0" compatLnSpc="1">
              <a:prstTxWarp prst="textNoShape">
                <a:avLst/>
              </a:prstTxWarp>
            </a:bodyPr>
            <a:lstStyle/>
            <a:p>
              <a:endParaRPr lang="en-US" dirty="0"/>
            </a:p>
          </p:txBody>
        </p:sp>
      </p:grpSp>
      <p:sp>
        <p:nvSpPr>
          <p:cNvPr id="55" name="LINE ICON - speech"/>
          <p:cNvSpPr>
            <a:spLocks noChangeAspect="1" noEditPoints="1"/>
          </p:cNvSpPr>
          <p:nvPr/>
        </p:nvSpPr>
        <p:spPr bwMode="gray">
          <a:xfrm>
            <a:off x="4393449" y="4557543"/>
            <a:ext cx="600890" cy="563800"/>
          </a:xfrm>
          <a:custGeom>
            <a:avLst/>
            <a:gdLst>
              <a:gd name="T0" fmla="*/ 220 w 240"/>
              <a:gd name="T1" fmla="*/ 0 h 225"/>
              <a:gd name="T2" fmla="*/ 84 w 240"/>
              <a:gd name="T3" fmla="*/ 0 h 225"/>
              <a:gd name="T4" fmla="*/ 64 w 240"/>
              <a:gd name="T5" fmla="*/ 20 h 225"/>
              <a:gd name="T6" fmla="*/ 64 w 240"/>
              <a:gd name="T7" fmla="*/ 36 h 225"/>
              <a:gd name="T8" fmla="*/ 20 w 240"/>
              <a:gd name="T9" fmla="*/ 36 h 225"/>
              <a:gd name="T10" fmla="*/ 0 w 240"/>
              <a:gd name="T11" fmla="*/ 56 h 225"/>
              <a:gd name="T12" fmla="*/ 0 w 240"/>
              <a:gd name="T13" fmla="*/ 148 h 225"/>
              <a:gd name="T14" fmla="*/ 20 w 240"/>
              <a:gd name="T15" fmla="*/ 168 h 225"/>
              <a:gd name="T16" fmla="*/ 33 w 240"/>
              <a:gd name="T17" fmla="*/ 168 h 225"/>
              <a:gd name="T18" fmla="*/ 16 w 240"/>
              <a:gd name="T19" fmla="*/ 225 h 225"/>
              <a:gd name="T20" fmla="*/ 77 w 240"/>
              <a:gd name="T21" fmla="*/ 168 h 225"/>
              <a:gd name="T22" fmla="*/ 156 w 240"/>
              <a:gd name="T23" fmla="*/ 168 h 225"/>
              <a:gd name="T24" fmla="*/ 176 w 240"/>
              <a:gd name="T25" fmla="*/ 148 h 225"/>
              <a:gd name="T26" fmla="*/ 176 w 240"/>
              <a:gd name="T27" fmla="*/ 137 h 225"/>
              <a:gd name="T28" fmla="*/ 232 w 240"/>
              <a:gd name="T29" fmla="*/ 189 h 225"/>
              <a:gd name="T30" fmla="*/ 215 w 240"/>
              <a:gd name="T31" fmla="*/ 132 h 225"/>
              <a:gd name="T32" fmla="*/ 220 w 240"/>
              <a:gd name="T33" fmla="*/ 132 h 225"/>
              <a:gd name="T34" fmla="*/ 240 w 240"/>
              <a:gd name="T35" fmla="*/ 112 h 225"/>
              <a:gd name="T36" fmla="*/ 240 w 240"/>
              <a:gd name="T37" fmla="*/ 20 h 225"/>
              <a:gd name="T38" fmla="*/ 220 w 240"/>
              <a:gd name="T39" fmla="*/ 0 h 225"/>
              <a:gd name="T40" fmla="*/ 168 w 240"/>
              <a:gd name="T41" fmla="*/ 148 h 225"/>
              <a:gd name="T42" fmla="*/ 156 w 240"/>
              <a:gd name="T43" fmla="*/ 160 h 225"/>
              <a:gd name="T44" fmla="*/ 74 w 240"/>
              <a:gd name="T45" fmla="*/ 160 h 225"/>
              <a:gd name="T46" fmla="*/ 32 w 240"/>
              <a:gd name="T47" fmla="*/ 199 h 225"/>
              <a:gd name="T48" fmla="*/ 44 w 240"/>
              <a:gd name="T49" fmla="*/ 160 h 225"/>
              <a:gd name="T50" fmla="*/ 20 w 240"/>
              <a:gd name="T51" fmla="*/ 160 h 225"/>
              <a:gd name="T52" fmla="*/ 8 w 240"/>
              <a:gd name="T53" fmla="*/ 148 h 225"/>
              <a:gd name="T54" fmla="*/ 8 w 240"/>
              <a:gd name="T55" fmla="*/ 56 h 225"/>
              <a:gd name="T56" fmla="*/ 20 w 240"/>
              <a:gd name="T57" fmla="*/ 44 h 225"/>
              <a:gd name="T58" fmla="*/ 156 w 240"/>
              <a:gd name="T59" fmla="*/ 44 h 225"/>
              <a:gd name="T60" fmla="*/ 168 w 240"/>
              <a:gd name="T61" fmla="*/ 56 h 225"/>
              <a:gd name="T62" fmla="*/ 168 w 240"/>
              <a:gd name="T63" fmla="*/ 148 h 225"/>
              <a:gd name="T64" fmla="*/ 232 w 240"/>
              <a:gd name="T65" fmla="*/ 112 h 225"/>
              <a:gd name="T66" fmla="*/ 220 w 240"/>
              <a:gd name="T67" fmla="*/ 124 h 225"/>
              <a:gd name="T68" fmla="*/ 204 w 240"/>
              <a:gd name="T69" fmla="*/ 124 h 225"/>
              <a:gd name="T70" fmla="*/ 216 w 240"/>
              <a:gd name="T71" fmla="*/ 163 h 225"/>
              <a:gd name="T72" fmla="*/ 176 w 240"/>
              <a:gd name="T73" fmla="*/ 126 h 225"/>
              <a:gd name="T74" fmla="*/ 176 w 240"/>
              <a:gd name="T75" fmla="*/ 56 h 225"/>
              <a:gd name="T76" fmla="*/ 156 w 240"/>
              <a:gd name="T77" fmla="*/ 36 h 225"/>
              <a:gd name="T78" fmla="*/ 72 w 240"/>
              <a:gd name="T79" fmla="*/ 36 h 225"/>
              <a:gd name="T80" fmla="*/ 72 w 240"/>
              <a:gd name="T81" fmla="*/ 20 h 225"/>
              <a:gd name="T82" fmla="*/ 84 w 240"/>
              <a:gd name="T83" fmla="*/ 8 h 225"/>
              <a:gd name="T84" fmla="*/ 220 w 240"/>
              <a:gd name="T85" fmla="*/ 8 h 225"/>
              <a:gd name="T86" fmla="*/ 232 w 240"/>
              <a:gd name="T87" fmla="*/ 20 h 225"/>
              <a:gd name="T88" fmla="*/ 232 w 240"/>
              <a:gd name="T89" fmla="*/ 112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40" h="225">
                <a:moveTo>
                  <a:pt x="220" y="0"/>
                </a:moveTo>
                <a:cubicBezTo>
                  <a:pt x="84" y="0"/>
                  <a:pt x="84" y="0"/>
                  <a:pt x="84" y="0"/>
                </a:cubicBezTo>
                <a:cubicBezTo>
                  <a:pt x="73" y="0"/>
                  <a:pt x="64" y="9"/>
                  <a:pt x="64" y="20"/>
                </a:cubicBezTo>
                <a:cubicBezTo>
                  <a:pt x="64" y="36"/>
                  <a:pt x="64" y="36"/>
                  <a:pt x="64" y="36"/>
                </a:cubicBezTo>
                <a:cubicBezTo>
                  <a:pt x="20" y="36"/>
                  <a:pt x="20" y="36"/>
                  <a:pt x="20" y="36"/>
                </a:cubicBezTo>
                <a:cubicBezTo>
                  <a:pt x="9" y="36"/>
                  <a:pt x="0" y="45"/>
                  <a:pt x="0" y="56"/>
                </a:cubicBezTo>
                <a:cubicBezTo>
                  <a:pt x="0" y="148"/>
                  <a:pt x="0" y="148"/>
                  <a:pt x="0" y="148"/>
                </a:cubicBezTo>
                <a:cubicBezTo>
                  <a:pt x="0" y="159"/>
                  <a:pt x="9" y="168"/>
                  <a:pt x="20" y="168"/>
                </a:cubicBezTo>
                <a:cubicBezTo>
                  <a:pt x="33" y="168"/>
                  <a:pt x="33" y="168"/>
                  <a:pt x="33" y="168"/>
                </a:cubicBezTo>
                <a:cubicBezTo>
                  <a:pt x="16" y="225"/>
                  <a:pt x="16" y="225"/>
                  <a:pt x="16" y="225"/>
                </a:cubicBezTo>
                <a:cubicBezTo>
                  <a:pt x="77" y="168"/>
                  <a:pt x="77" y="168"/>
                  <a:pt x="77" y="168"/>
                </a:cubicBezTo>
                <a:cubicBezTo>
                  <a:pt x="156" y="168"/>
                  <a:pt x="156" y="168"/>
                  <a:pt x="156" y="168"/>
                </a:cubicBezTo>
                <a:cubicBezTo>
                  <a:pt x="167" y="168"/>
                  <a:pt x="176" y="159"/>
                  <a:pt x="176" y="148"/>
                </a:cubicBezTo>
                <a:cubicBezTo>
                  <a:pt x="176" y="137"/>
                  <a:pt x="176" y="137"/>
                  <a:pt x="176" y="137"/>
                </a:cubicBezTo>
                <a:cubicBezTo>
                  <a:pt x="232" y="189"/>
                  <a:pt x="232" y="189"/>
                  <a:pt x="232" y="189"/>
                </a:cubicBezTo>
                <a:cubicBezTo>
                  <a:pt x="215" y="132"/>
                  <a:pt x="215" y="132"/>
                  <a:pt x="215" y="132"/>
                </a:cubicBezTo>
                <a:cubicBezTo>
                  <a:pt x="220" y="132"/>
                  <a:pt x="220" y="132"/>
                  <a:pt x="220" y="132"/>
                </a:cubicBezTo>
                <a:cubicBezTo>
                  <a:pt x="231" y="132"/>
                  <a:pt x="240" y="123"/>
                  <a:pt x="240" y="112"/>
                </a:cubicBezTo>
                <a:cubicBezTo>
                  <a:pt x="240" y="20"/>
                  <a:pt x="240" y="20"/>
                  <a:pt x="240" y="20"/>
                </a:cubicBezTo>
                <a:cubicBezTo>
                  <a:pt x="240" y="9"/>
                  <a:pt x="231" y="0"/>
                  <a:pt x="220" y="0"/>
                </a:cubicBezTo>
                <a:close/>
                <a:moveTo>
                  <a:pt x="168" y="148"/>
                </a:moveTo>
                <a:cubicBezTo>
                  <a:pt x="168" y="155"/>
                  <a:pt x="163" y="160"/>
                  <a:pt x="156" y="160"/>
                </a:cubicBezTo>
                <a:cubicBezTo>
                  <a:pt x="74" y="160"/>
                  <a:pt x="74" y="160"/>
                  <a:pt x="74" y="160"/>
                </a:cubicBezTo>
                <a:cubicBezTo>
                  <a:pt x="32" y="199"/>
                  <a:pt x="32" y="199"/>
                  <a:pt x="32" y="199"/>
                </a:cubicBezTo>
                <a:cubicBezTo>
                  <a:pt x="44" y="160"/>
                  <a:pt x="44" y="160"/>
                  <a:pt x="44" y="160"/>
                </a:cubicBezTo>
                <a:cubicBezTo>
                  <a:pt x="20" y="160"/>
                  <a:pt x="20" y="160"/>
                  <a:pt x="20" y="160"/>
                </a:cubicBezTo>
                <a:cubicBezTo>
                  <a:pt x="13" y="160"/>
                  <a:pt x="8" y="155"/>
                  <a:pt x="8" y="148"/>
                </a:cubicBezTo>
                <a:cubicBezTo>
                  <a:pt x="8" y="56"/>
                  <a:pt x="8" y="56"/>
                  <a:pt x="8" y="56"/>
                </a:cubicBezTo>
                <a:cubicBezTo>
                  <a:pt x="8" y="49"/>
                  <a:pt x="13" y="44"/>
                  <a:pt x="20" y="44"/>
                </a:cubicBezTo>
                <a:cubicBezTo>
                  <a:pt x="156" y="44"/>
                  <a:pt x="156" y="44"/>
                  <a:pt x="156" y="44"/>
                </a:cubicBezTo>
                <a:cubicBezTo>
                  <a:pt x="163" y="44"/>
                  <a:pt x="168" y="49"/>
                  <a:pt x="168" y="56"/>
                </a:cubicBezTo>
                <a:lnTo>
                  <a:pt x="168" y="148"/>
                </a:lnTo>
                <a:close/>
                <a:moveTo>
                  <a:pt x="232" y="112"/>
                </a:moveTo>
                <a:cubicBezTo>
                  <a:pt x="232" y="119"/>
                  <a:pt x="227" y="124"/>
                  <a:pt x="220" y="124"/>
                </a:cubicBezTo>
                <a:cubicBezTo>
                  <a:pt x="204" y="124"/>
                  <a:pt x="204" y="124"/>
                  <a:pt x="204" y="124"/>
                </a:cubicBezTo>
                <a:cubicBezTo>
                  <a:pt x="216" y="163"/>
                  <a:pt x="216" y="163"/>
                  <a:pt x="216" y="163"/>
                </a:cubicBezTo>
                <a:cubicBezTo>
                  <a:pt x="176" y="126"/>
                  <a:pt x="176" y="126"/>
                  <a:pt x="176" y="126"/>
                </a:cubicBezTo>
                <a:cubicBezTo>
                  <a:pt x="176" y="56"/>
                  <a:pt x="176" y="56"/>
                  <a:pt x="176" y="56"/>
                </a:cubicBezTo>
                <a:cubicBezTo>
                  <a:pt x="176" y="45"/>
                  <a:pt x="167" y="36"/>
                  <a:pt x="156" y="36"/>
                </a:cubicBezTo>
                <a:cubicBezTo>
                  <a:pt x="72" y="36"/>
                  <a:pt x="72" y="36"/>
                  <a:pt x="72" y="36"/>
                </a:cubicBezTo>
                <a:cubicBezTo>
                  <a:pt x="72" y="20"/>
                  <a:pt x="72" y="20"/>
                  <a:pt x="72" y="20"/>
                </a:cubicBezTo>
                <a:cubicBezTo>
                  <a:pt x="72" y="13"/>
                  <a:pt x="77" y="8"/>
                  <a:pt x="84" y="8"/>
                </a:cubicBezTo>
                <a:cubicBezTo>
                  <a:pt x="220" y="8"/>
                  <a:pt x="220" y="8"/>
                  <a:pt x="220" y="8"/>
                </a:cubicBezTo>
                <a:cubicBezTo>
                  <a:pt x="227" y="8"/>
                  <a:pt x="232" y="13"/>
                  <a:pt x="232" y="20"/>
                </a:cubicBezTo>
                <a:lnTo>
                  <a:pt x="232" y="112"/>
                </a:lnTo>
                <a:close/>
              </a:path>
            </a:pathLst>
          </a:custGeom>
          <a:solidFill>
            <a:schemeClr val="bg1"/>
          </a:solidFill>
          <a:ln>
            <a:noFill/>
          </a:ln>
          <a:extLst/>
        </p:spPr>
        <p:txBody>
          <a:bodyPr vert="horz" wrap="square" lIns="0" tIns="0" rIns="0" bIns="0" numCol="1" anchor="t" anchorCtr="0" compatLnSpc="1">
            <a:prstTxWarp prst="textNoShape">
              <a:avLst/>
            </a:prstTxWarp>
          </a:bodyPr>
          <a:lstStyle/>
          <a:p>
            <a:endParaRPr lang="en-US" dirty="0"/>
          </a:p>
        </p:txBody>
      </p:sp>
      <p:sp>
        <p:nvSpPr>
          <p:cNvPr id="56" name="LINE ICON - key"/>
          <p:cNvSpPr>
            <a:spLocks noChangeAspect="1" noEditPoints="1"/>
          </p:cNvSpPr>
          <p:nvPr/>
        </p:nvSpPr>
        <p:spPr bwMode="gray">
          <a:xfrm>
            <a:off x="1596574" y="4549605"/>
            <a:ext cx="563302" cy="563375"/>
          </a:xfrm>
          <a:custGeom>
            <a:avLst/>
            <a:gdLst>
              <a:gd name="T0" fmla="*/ 155 w 489"/>
              <a:gd name="T1" fmla="*/ 489 h 489"/>
              <a:gd name="T2" fmla="*/ 0 w 489"/>
              <a:gd name="T3" fmla="*/ 333 h 489"/>
              <a:gd name="T4" fmla="*/ 155 w 489"/>
              <a:gd name="T5" fmla="*/ 178 h 489"/>
              <a:gd name="T6" fmla="*/ 191 w 489"/>
              <a:gd name="T7" fmla="*/ 182 h 489"/>
              <a:gd name="T8" fmla="*/ 393 w 489"/>
              <a:gd name="T9" fmla="*/ 5 h 489"/>
              <a:gd name="T10" fmla="*/ 407 w 489"/>
              <a:gd name="T11" fmla="*/ 0 h 489"/>
              <a:gd name="T12" fmla="*/ 467 w 489"/>
              <a:gd name="T13" fmla="*/ 0 h 489"/>
              <a:gd name="T14" fmla="*/ 489 w 489"/>
              <a:gd name="T15" fmla="*/ 22 h 489"/>
              <a:gd name="T16" fmla="*/ 489 w 489"/>
              <a:gd name="T17" fmla="*/ 91 h 489"/>
              <a:gd name="T18" fmla="*/ 489 w 489"/>
              <a:gd name="T19" fmla="*/ 96 h 489"/>
              <a:gd name="T20" fmla="*/ 486 w 489"/>
              <a:gd name="T21" fmla="*/ 105 h 489"/>
              <a:gd name="T22" fmla="*/ 478 w 489"/>
              <a:gd name="T23" fmla="*/ 106 h 489"/>
              <a:gd name="T24" fmla="*/ 474 w 489"/>
              <a:gd name="T25" fmla="*/ 106 h 489"/>
              <a:gd name="T26" fmla="*/ 428 w 489"/>
              <a:gd name="T27" fmla="*/ 106 h 489"/>
              <a:gd name="T28" fmla="*/ 428 w 489"/>
              <a:gd name="T29" fmla="*/ 168 h 489"/>
              <a:gd name="T30" fmla="*/ 414 w 489"/>
              <a:gd name="T31" fmla="*/ 182 h 489"/>
              <a:gd name="T32" fmla="*/ 413 w 489"/>
              <a:gd name="T33" fmla="*/ 183 h 489"/>
              <a:gd name="T34" fmla="*/ 366 w 489"/>
              <a:gd name="T35" fmla="*/ 183 h 489"/>
              <a:gd name="T36" fmla="*/ 366 w 489"/>
              <a:gd name="T37" fmla="*/ 249 h 489"/>
              <a:gd name="T38" fmla="*/ 293 w 489"/>
              <a:gd name="T39" fmla="*/ 285 h 489"/>
              <a:gd name="T40" fmla="*/ 305 w 489"/>
              <a:gd name="T41" fmla="*/ 344 h 489"/>
              <a:gd name="T42" fmla="*/ 155 w 489"/>
              <a:gd name="T43" fmla="*/ 489 h 489"/>
              <a:gd name="T44" fmla="*/ 155 w 489"/>
              <a:gd name="T45" fmla="*/ 192 h 489"/>
              <a:gd name="T46" fmla="*/ 14 w 489"/>
              <a:gd name="T47" fmla="*/ 333 h 489"/>
              <a:gd name="T48" fmla="*/ 155 w 489"/>
              <a:gd name="T49" fmla="*/ 474 h 489"/>
              <a:gd name="T50" fmla="*/ 291 w 489"/>
              <a:gd name="T51" fmla="*/ 344 h 489"/>
              <a:gd name="T52" fmla="*/ 277 w 489"/>
              <a:gd name="T53" fmla="*/ 287 h 489"/>
              <a:gd name="T54" fmla="*/ 272 w 489"/>
              <a:gd name="T55" fmla="*/ 280 h 489"/>
              <a:gd name="T56" fmla="*/ 352 w 489"/>
              <a:gd name="T57" fmla="*/ 240 h 489"/>
              <a:gd name="T58" fmla="*/ 352 w 489"/>
              <a:gd name="T59" fmla="*/ 168 h 489"/>
              <a:gd name="T60" fmla="*/ 413 w 489"/>
              <a:gd name="T61" fmla="*/ 168 h 489"/>
              <a:gd name="T62" fmla="*/ 413 w 489"/>
              <a:gd name="T63" fmla="*/ 168 h 489"/>
              <a:gd name="T64" fmla="*/ 413 w 489"/>
              <a:gd name="T65" fmla="*/ 168 h 489"/>
              <a:gd name="T66" fmla="*/ 413 w 489"/>
              <a:gd name="T67" fmla="*/ 92 h 489"/>
              <a:gd name="T68" fmla="*/ 474 w 489"/>
              <a:gd name="T69" fmla="*/ 92 h 489"/>
              <a:gd name="T70" fmla="*/ 474 w 489"/>
              <a:gd name="T71" fmla="*/ 92 h 489"/>
              <a:gd name="T72" fmla="*/ 474 w 489"/>
              <a:gd name="T73" fmla="*/ 91 h 489"/>
              <a:gd name="T74" fmla="*/ 474 w 489"/>
              <a:gd name="T75" fmla="*/ 22 h 489"/>
              <a:gd name="T76" fmla="*/ 467 w 489"/>
              <a:gd name="T77" fmla="*/ 14 h 489"/>
              <a:gd name="T78" fmla="*/ 407 w 489"/>
              <a:gd name="T79" fmla="*/ 14 h 489"/>
              <a:gd name="T80" fmla="*/ 402 w 489"/>
              <a:gd name="T81" fmla="*/ 16 h 489"/>
              <a:gd name="T82" fmla="*/ 195 w 489"/>
              <a:gd name="T83" fmla="*/ 198 h 489"/>
              <a:gd name="T84" fmla="*/ 191 w 489"/>
              <a:gd name="T85" fmla="*/ 197 h 489"/>
              <a:gd name="T86" fmla="*/ 155 w 489"/>
              <a:gd name="T87" fmla="*/ 192 h 489"/>
              <a:gd name="T88" fmla="*/ 130 w 489"/>
              <a:gd name="T89" fmla="*/ 412 h 489"/>
              <a:gd name="T90" fmla="*/ 76 w 489"/>
              <a:gd name="T91" fmla="*/ 359 h 489"/>
              <a:gd name="T92" fmla="*/ 130 w 489"/>
              <a:gd name="T93" fmla="*/ 306 h 489"/>
              <a:gd name="T94" fmla="*/ 183 w 489"/>
              <a:gd name="T95" fmla="*/ 359 h 489"/>
              <a:gd name="T96" fmla="*/ 130 w 489"/>
              <a:gd name="T97" fmla="*/ 412 h 489"/>
              <a:gd name="T98" fmla="*/ 130 w 489"/>
              <a:gd name="T99" fmla="*/ 320 h 489"/>
              <a:gd name="T100" fmla="*/ 91 w 489"/>
              <a:gd name="T101" fmla="*/ 359 h 489"/>
              <a:gd name="T102" fmla="*/ 130 w 489"/>
              <a:gd name="T103" fmla="*/ 398 h 489"/>
              <a:gd name="T104" fmla="*/ 168 w 489"/>
              <a:gd name="T105" fmla="*/ 359 h 489"/>
              <a:gd name="T106" fmla="*/ 130 w 489"/>
              <a:gd name="T107" fmla="*/ 320 h 489"/>
              <a:gd name="T108" fmla="*/ 229 w 489"/>
              <a:gd name="T109" fmla="*/ 222 h 489"/>
              <a:gd name="T110" fmla="*/ 219 w 489"/>
              <a:gd name="T111" fmla="*/ 211 h 489"/>
              <a:gd name="T112" fmla="*/ 392 w 489"/>
              <a:gd name="T113" fmla="*/ 59 h 489"/>
              <a:gd name="T114" fmla="*/ 402 w 489"/>
              <a:gd name="T115" fmla="*/ 70 h 489"/>
              <a:gd name="T116" fmla="*/ 229 w 489"/>
              <a:gd name="T117" fmla="*/ 222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89" h="489">
                <a:moveTo>
                  <a:pt x="155" y="489"/>
                </a:moveTo>
                <a:cubicBezTo>
                  <a:pt x="70" y="489"/>
                  <a:pt x="0" y="419"/>
                  <a:pt x="0" y="333"/>
                </a:cubicBezTo>
                <a:cubicBezTo>
                  <a:pt x="0" y="247"/>
                  <a:pt x="70" y="178"/>
                  <a:pt x="155" y="178"/>
                </a:cubicBezTo>
                <a:cubicBezTo>
                  <a:pt x="166" y="178"/>
                  <a:pt x="181" y="180"/>
                  <a:pt x="191" y="182"/>
                </a:cubicBezTo>
                <a:cubicBezTo>
                  <a:pt x="393" y="5"/>
                  <a:pt x="393" y="5"/>
                  <a:pt x="393" y="5"/>
                </a:cubicBezTo>
                <a:cubicBezTo>
                  <a:pt x="397" y="2"/>
                  <a:pt x="402" y="0"/>
                  <a:pt x="407" y="0"/>
                </a:cubicBezTo>
                <a:cubicBezTo>
                  <a:pt x="467" y="0"/>
                  <a:pt x="467" y="0"/>
                  <a:pt x="467" y="0"/>
                </a:cubicBezTo>
                <a:cubicBezTo>
                  <a:pt x="479" y="0"/>
                  <a:pt x="489" y="10"/>
                  <a:pt x="489" y="22"/>
                </a:cubicBezTo>
                <a:cubicBezTo>
                  <a:pt x="489" y="91"/>
                  <a:pt x="489" y="91"/>
                  <a:pt x="489" y="91"/>
                </a:cubicBezTo>
                <a:cubicBezTo>
                  <a:pt x="489" y="93"/>
                  <a:pt x="489" y="94"/>
                  <a:pt x="489" y="96"/>
                </a:cubicBezTo>
                <a:cubicBezTo>
                  <a:pt x="489" y="99"/>
                  <a:pt x="489" y="102"/>
                  <a:pt x="486" y="105"/>
                </a:cubicBezTo>
                <a:cubicBezTo>
                  <a:pt x="483" y="107"/>
                  <a:pt x="480" y="107"/>
                  <a:pt x="478" y="106"/>
                </a:cubicBezTo>
                <a:cubicBezTo>
                  <a:pt x="477" y="106"/>
                  <a:pt x="476" y="106"/>
                  <a:pt x="474" y="106"/>
                </a:cubicBezTo>
                <a:cubicBezTo>
                  <a:pt x="428" y="106"/>
                  <a:pt x="428" y="106"/>
                  <a:pt x="428" y="106"/>
                </a:cubicBezTo>
                <a:cubicBezTo>
                  <a:pt x="428" y="168"/>
                  <a:pt x="428" y="168"/>
                  <a:pt x="428" y="168"/>
                </a:cubicBezTo>
                <a:cubicBezTo>
                  <a:pt x="427" y="179"/>
                  <a:pt x="424" y="182"/>
                  <a:pt x="414" y="182"/>
                </a:cubicBezTo>
                <a:cubicBezTo>
                  <a:pt x="413" y="183"/>
                  <a:pt x="413" y="183"/>
                  <a:pt x="413" y="183"/>
                </a:cubicBezTo>
                <a:cubicBezTo>
                  <a:pt x="366" y="183"/>
                  <a:pt x="366" y="183"/>
                  <a:pt x="366" y="183"/>
                </a:cubicBezTo>
                <a:cubicBezTo>
                  <a:pt x="366" y="249"/>
                  <a:pt x="366" y="249"/>
                  <a:pt x="366" y="249"/>
                </a:cubicBezTo>
                <a:cubicBezTo>
                  <a:pt x="293" y="285"/>
                  <a:pt x="293" y="285"/>
                  <a:pt x="293" y="285"/>
                </a:cubicBezTo>
                <a:cubicBezTo>
                  <a:pt x="300" y="300"/>
                  <a:pt x="305" y="323"/>
                  <a:pt x="305" y="344"/>
                </a:cubicBezTo>
                <a:cubicBezTo>
                  <a:pt x="305" y="415"/>
                  <a:pt x="249" y="489"/>
                  <a:pt x="155" y="489"/>
                </a:cubicBezTo>
                <a:close/>
                <a:moveTo>
                  <a:pt x="155" y="192"/>
                </a:moveTo>
                <a:cubicBezTo>
                  <a:pt x="78" y="192"/>
                  <a:pt x="14" y="255"/>
                  <a:pt x="14" y="333"/>
                </a:cubicBezTo>
                <a:cubicBezTo>
                  <a:pt x="14" y="411"/>
                  <a:pt x="78" y="474"/>
                  <a:pt x="155" y="474"/>
                </a:cubicBezTo>
                <a:cubicBezTo>
                  <a:pt x="240" y="474"/>
                  <a:pt x="291" y="408"/>
                  <a:pt x="291" y="344"/>
                </a:cubicBezTo>
                <a:cubicBezTo>
                  <a:pt x="291" y="319"/>
                  <a:pt x="283" y="296"/>
                  <a:pt x="277" y="287"/>
                </a:cubicBezTo>
                <a:cubicBezTo>
                  <a:pt x="272" y="280"/>
                  <a:pt x="272" y="280"/>
                  <a:pt x="272" y="280"/>
                </a:cubicBezTo>
                <a:cubicBezTo>
                  <a:pt x="352" y="240"/>
                  <a:pt x="352" y="240"/>
                  <a:pt x="352" y="240"/>
                </a:cubicBezTo>
                <a:cubicBezTo>
                  <a:pt x="352" y="168"/>
                  <a:pt x="352" y="168"/>
                  <a:pt x="352" y="168"/>
                </a:cubicBezTo>
                <a:cubicBezTo>
                  <a:pt x="413" y="168"/>
                  <a:pt x="413" y="168"/>
                  <a:pt x="413" y="168"/>
                </a:cubicBezTo>
                <a:cubicBezTo>
                  <a:pt x="413" y="168"/>
                  <a:pt x="413" y="168"/>
                  <a:pt x="413" y="168"/>
                </a:cubicBezTo>
                <a:cubicBezTo>
                  <a:pt x="413" y="168"/>
                  <a:pt x="413" y="168"/>
                  <a:pt x="413" y="168"/>
                </a:cubicBezTo>
                <a:cubicBezTo>
                  <a:pt x="413" y="92"/>
                  <a:pt x="413" y="92"/>
                  <a:pt x="413" y="92"/>
                </a:cubicBezTo>
                <a:cubicBezTo>
                  <a:pt x="474" y="92"/>
                  <a:pt x="474" y="92"/>
                  <a:pt x="474" y="92"/>
                </a:cubicBezTo>
                <a:cubicBezTo>
                  <a:pt x="474" y="92"/>
                  <a:pt x="474" y="92"/>
                  <a:pt x="474" y="92"/>
                </a:cubicBezTo>
                <a:cubicBezTo>
                  <a:pt x="474" y="91"/>
                  <a:pt x="474" y="91"/>
                  <a:pt x="474" y="91"/>
                </a:cubicBezTo>
                <a:cubicBezTo>
                  <a:pt x="474" y="22"/>
                  <a:pt x="474" y="22"/>
                  <a:pt x="474" y="22"/>
                </a:cubicBezTo>
                <a:cubicBezTo>
                  <a:pt x="474" y="18"/>
                  <a:pt x="471" y="14"/>
                  <a:pt x="467" y="14"/>
                </a:cubicBezTo>
                <a:cubicBezTo>
                  <a:pt x="407" y="14"/>
                  <a:pt x="407" y="14"/>
                  <a:pt x="407" y="14"/>
                </a:cubicBezTo>
                <a:cubicBezTo>
                  <a:pt x="406" y="14"/>
                  <a:pt x="404" y="15"/>
                  <a:pt x="402" y="16"/>
                </a:cubicBezTo>
                <a:cubicBezTo>
                  <a:pt x="195" y="198"/>
                  <a:pt x="195" y="198"/>
                  <a:pt x="195" y="198"/>
                </a:cubicBezTo>
                <a:cubicBezTo>
                  <a:pt x="191" y="197"/>
                  <a:pt x="191" y="197"/>
                  <a:pt x="191" y="197"/>
                </a:cubicBezTo>
                <a:cubicBezTo>
                  <a:pt x="184" y="196"/>
                  <a:pt x="166" y="192"/>
                  <a:pt x="155" y="192"/>
                </a:cubicBezTo>
                <a:close/>
                <a:moveTo>
                  <a:pt x="130" y="412"/>
                </a:moveTo>
                <a:cubicBezTo>
                  <a:pt x="100" y="412"/>
                  <a:pt x="76" y="388"/>
                  <a:pt x="76" y="359"/>
                </a:cubicBezTo>
                <a:cubicBezTo>
                  <a:pt x="76" y="330"/>
                  <a:pt x="100" y="306"/>
                  <a:pt x="130" y="306"/>
                </a:cubicBezTo>
                <a:cubicBezTo>
                  <a:pt x="159" y="306"/>
                  <a:pt x="183" y="330"/>
                  <a:pt x="183" y="359"/>
                </a:cubicBezTo>
                <a:cubicBezTo>
                  <a:pt x="183" y="388"/>
                  <a:pt x="159" y="412"/>
                  <a:pt x="130" y="412"/>
                </a:cubicBezTo>
                <a:close/>
                <a:moveTo>
                  <a:pt x="130" y="320"/>
                </a:moveTo>
                <a:cubicBezTo>
                  <a:pt x="108" y="320"/>
                  <a:pt x="91" y="338"/>
                  <a:pt x="91" y="359"/>
                </a:cubicBezTo>
                <a:cubicBezTo>
                  <a:pt x="91" y="380"/>
                  <a:pt x="108" y="398"/>
                  <a:pt x="130" y="398"/>
                </a:cubicBezTo>
                <a:cubicBezTo>
                  <a:pt x="151" y="398"/>
                  <a:pt x="168" y="380"/>
                  <a:pt x="168" y="359"/>
                </a:cubicBezTo>
                <a:cubicBezTo>
                  <a:pt x="168" y="338"/>
                  <a:pt x="151" y="320"/>
                  <a:pt x="130" y="320"/>
                </a:cubicBezTo>
                <a:close/>
                <a:moveTo>
                  <a:pt x="229" y="222"/>
                </a:moveTo>
                <a:cubicBezTo>
                  <a:pt x="219" y="211"/>
                  <a:pt x="219" y="211"/>
                  <a:pt x="219" y="211"/>
                </a:cubicBezTo>
                <a:cubicBezTo>
                  <a:pt x="392" y="59"/>
                  <a:pt x="392" y="59"/>
                  <a:pt x="392" y="59"/>
                </a:cubicBezTo>
                <a:cubicBezTo>
                  <a:pt x="402" y="70"/>
                  <a:pt x="402" y="70"/>
                  <a:pt x="402" y="70"/>
                </a:cubicBezTo>
                <a:lnTo>
                  <a:pt x="229" y="222"/>
                </a:lnTo>
                <a:close/>
              </a:path>
            </a:pathLst>
          </a:custGeom>
          <a:solidFill>
            <a:schemeClr val="bg1"/>
          </a:solidFill>
          <a:ln>
            <a:noFill/>
          </a:ln>
          <a:extLst/>
        </p:spPr>
        <p:txBody>
          <a:bodyPr vert="horz" wrap="square" lIns="0" tIns="0" rIns="0" bIns="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2961927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bwMode="gray">
      <p:bgPr>
        <a:solidFill>
          <a:schemeClr val="bg1">
            <a:lumMod val="85000"/>
          </a:schemeClr>
        </a:solidFill>
        <a:effectLst/>
      </p:bgPr>
    </p:bg>
    <p:spTree>
      <p:nvGrpSpPr>
        <p:cNvPr id="1" name=""/>
        <p:cNvGrpSpPr/>
        <p:nvPr/>
      </p:nvGrpSpPr>
      <p:grpSpPr>
        <a:xfrm>
          <a:off x="0" y="0"/>
          <a:ext cx="0" cy="0"/>
          <a:chOff x="0" y="0"/>
          <a:chExt cx="0" cy="0"/>
        </a:xfrm>
      </p:grpSpPr>
      <p:sp>
        <p:nvSpPr>
          <p:cNvPr id="7" name="Title"/>
          <p:cNvSpPr>
            <a:spLocks noGrp="1"/>
          </p:cNvSpPr>
          <p:nvPr>
            <p:ph type="title"/>
          </p:nvPr>
        </p:nvSpPr>
        <p:spPr bwMode="gray"/>
        <p:txBody>
          <a:bodyPr/>
          <a:lstStyle/>
          <a:p>
            <a:r>
              <a:rPr lang="en-US" dirty="0" smtClean="0"/>
              <a:t>BASICS</a:t>
            </a:r>
            <a:endParaRPr lang="en-US" dirty="0"/>
          </a:p>
        </p:txBody>
      </p:sp>
      <p:sp>
        <p:nvSpPr>
          <p:cNvPr id="12" name="Subtitle"/>
          <p:cNvSpPr>
            <a:spLocks noGrp="1"/>
          </p:cNvSpPr>
          <p:nvPr>
            <p:ph type="body" sz="quarter" idx="13"/>
          </p:nvPr>
        </p:nvSpPr>
        <p:spPr bwMode="gray"/>
        <p:txBody>
          <a:bodyPr/>
          <a:lstStyle/>
          <a:p>
            <a:r>
              <a:rPr lang="en-US" dirty="0" smtClean="0"/>
              <a:t>Key Areas</a:t>
            </a:r>
            <a:endParaRPr lang="en-US" dirty="0"/>
          </a:p>
        </p:txBody>
      </p:sp>
      <p:sp>
        <p:nvSpPr>
          <p:cNvPr id="8" name="Text Placeholder 1"/>
          <p:cNvSpPr>
            <a:spLocks noGrp="1"/>
          </p:cNvSpPr>
          <p:nvPr>
            <p:ph type="body" idx="1"/>
          </p:nvPr>
        </p:nvSpPr>
        <p:spPr bwMode="gray">
          <a:xfrm>
            <a:off x="552450" y="1512000"/>
            <a:ext cx="5203916" cy="360000"/>
          </a:xfrm>
          <a:solidFill>
            <a:schemeClr val="tx2">
              <a:lumMod val="75000"/>
            </a:schemeClr>
          </a:solidFill>
        </p:spPr>
        <p:txBody>
          <a:bodyPr lIns="180000"/>
          <a:lstStyle/>
          <a:p>
            <a:r>
              <a:rPr lang="en-US" dirty="0" smtClean="0">
                <a:latin typeface="Bebas Neue" panose="020B0506020202020201" pitchFamily="34" charset="0"/>
              </a:rPr>
              <a:t>E-INFORMATION:</a:t>
            </a:r>
            <a:endParaRPr lang="en-US" dirty="0">
              <a:latin typeface="Bebas Neue" panose="020B0506020202020201" pitchFamily="34" charset="0"/>
            </a:endParaRPr>
          </a:p>
        </p:txBody>
      </p:sp>
      <p:sp>
        <p:nvSpPr>
          <p:cNvPr id="9" name="Content Placeholder 1"/>
          <p:cNvSpPr>
            <a:spLocks noGrp="1"/>
          </p:cNvSpPr>
          <p:nvPr>
            <p:ph sz="half" idx="2"/>
          </p:nvPr>
        </p:nvSpPr>
        <p:spPr bwMode="gray">
          <a:xfrm>
            <a:off x="552450" y="1872001"/>
            <a:ext cx="5203916" cy="1221848"/>
          </a:xfrm>
        </p:spPr>
        <p:txBody>
          <a:bodyPr lIns="180000" tIns="144000" rIns="144000" bIns="144000"/>
          <a:lstStyle/>
          <a:p>
            <a:pPr marL="0" indent="0">
              <a:spcAft>
                <a:spcPts val="400"/>
              </a:spcAft>
              <a:buNone/>
            </a:pPr>
            <a:r>
              <a:rPr lang="en-US" b="1" dirty="0" smtClean="0">
                <a:solidFill>
                  <a:srgbClr val="000000"/>
                </a:solidFill>
                <a:latin typeface="+mj-lt"/>
              </a:rPr>
              <a:t>A source of information</a:t>
            </a:r>
          </a:p>
          <a:p>
            <a:pPr marL="0" indent="0">
              <a:spcAft>
                <a:spcPts val="400"/>
              </a:spcAft>
              <a:buNone/>
            </a:pPr>
            <a:r>
              <a:rPr lang="en-US" dirty="0" smtClean="0">
                <a:solidFill>
                  <a:srgbClr val="000000"/>
                </a:solidFill>
                <a:latin typeface="+mj-lt"/>
              </a:rPr>
              <a:t>example: </a:t>
            </a:r>
          </a:p>
          <a:p>
            <a:pPr marL="0" indent="0">
              <a:spcAft>
                <a:spcPts val="400"/>
              </a:spcAft>
              <a:buNone/>
            </a:pPr>
            <a:r>
              <a:rPr lang="en-US" dirty="0" smtClean="0">
                <a:solidFill>
                  <a:srgbClr val="000000"/>
                </a:solidFill>
                <a:latin typeface="Calibri Light" panose="020F0302020204030204" pitchFamily="34" charset="0"/>
              </a:rPr>
              <a:t>news, stock quotes, weather, etc.</a:t>
            </a:r>
          </a:p>
          <a:p>
            <a:pPr marL="0" indent="0">
              <a:spcAft>
                <a:spcPts val="400"/>
              </a:spcAft>
              <a:buNone/>
            </a:pPr>
            <a:r>
              <a:rPr lang="en-US" dirty="0" smtClean="0">
                <a:solidFill>
                  <a:srgbClr val="000000"/>
                </a:solidFill>
                <a:latin typeface="Calibri Light" panose="020F0302020204030204" pitchFamily="34" charset="0"/>
              </a:rPr>
              <a:t> </a:t>
            </a:r>
            <a:endParaRPr lang="en-US" dirty="0">
              <a:solidFill>
                <a:srgbClr val="000000"/>
              </a:solidFill>
              <a:latin typeface="Calibri Light" panose="020F0302020204030204" pitchFamily="34" charset="0"/>
            </a:endParaRPr>
          </a:p>
        </p:txBody>
      </p:sp>
      <p:sp>
        <p:nvSpPr>
          <p:cNvPr id="10" name="Text Placeholder 2"/>
          <p:cNvSpPr>
            <a:spLocks noGrp="1"/>
          </p:cNvSpPr>
          <p:nvPr>
            <p:ph type="body" sz="quarter" idx="3"/>
          </p:nvPr>
        </p:nvSpPr>
        <p:spPr bwMode="gray">
          <a:xfrm>
            <a:off x="6235700" y="1512001"/>
            <a:ext cx="5413375" cy="360000"/>
          </a:xfrm>
          <a:solidFill>
            <a:schemeClr val="tx2">
              <a:lumMod val="75000"/>
            </a:schemeClr>
          </a:solidFill>
        </p:spPr>
        <p:txBody>
          <a:bodyPr lIns="180000"/>
          <a:lstStyle/>
          <a:p>
            <a:r>
              <a:rPr lang="en-US" dirty="0" smtClean="0">
                <a:latin typeface="Bebas Neue" panose="020B0506020202020201" pitchFamily="34" charset="0"/>
              </a:rPr>
              <a:t>E-KOMMUNIKATION:</a:t>
            </a:r>
            <a:endParaRPr lang="en-US" dirty="0">
              <a:latin typeface="Bebas Neue" panose="020B0506020202020201" pitchFamily="34" charset="0"/>
            </a:endParaRPr>
          </a:p>
        </p:txBody>
      </p:sp>
      <p:sp>
        <p:nvSpPr>
          <p:cNvPr id="11" name="Content Placeholder 2"/>
          <p:cNvSpPr>
            <a:spLocks noGrp="1"/>
          </p:cNvSpPr>
          <p:nvPr>
            <p:ph sz="quarter" idx="4"/>
          </p:nvPr>
        </p:nvSpPr>
        <p:spPr bwMode="gray">
          <a:xfrm>
            <a:off x="6235700" y="1872002"/>
            <a:ext cx="5413375" cy="1221848"/>
          </a:xfrm>
        </p:spPr>
        <p:txBody>
          <a:bodyPr lIns="180000" tIns="144000" rIns="144000" bIns="144000"/>
          <a:lstStyle/>
          <a:p>
            <a:pPr marL="0" indent="0">
              <a:spcAft>
                <a:spcPts val="400"/>
              </a:spcAft>
              <a:buNone/>
            </a:pPr>
            <a:r>
              <a:rPr lang="en-US" b="1" dirty="0" smtClean="0">
                <a:solidFill>
                  <a:srgbClr val="000000"/>
                </a:solidFill>
                <a:latin typeface="+mj-lt"/>
              </a:rPr>
              <a:t>A communication tool</a:t>
            </a:r>
          </a:p>
          <a:p>
            <a:pPr marL="0" indent="0">
              <a:spcAft>
                <a:spcPts val="400"/>
              </a:spcAft>
              <a:buNone/>
            </a:pPr>
            <a:r>
              <a:rPr lang="en-US" dirty="0" smtClean="0">
                <a:solidFill>
                  <a:srgbClr val="000000"/>
                </a:solidFill>
                <a:latin typeface="+mj-lt"/>
              </a:rPr>
              <a:t>example:</a:t>
            </a:r>
            <a:r>
              <a:rPr lang="en-US" dirty="0" smtClean="0">
                <a:solidFill>
                  <a:srgbClr val="000000"/>
                </a:solidFill>
              </a:rPr>
              <a:t> </a:t>
            </a:r>
          </a:p>
          <a:p>
            <a:pPr marL="0" indent="0">
              <a:spcAft>
                <a:spcPts val="400"/>
              </a:spcAft>
              <a:buNone/>
            </a:pPr>
            <a:r>
              <a:rPr lang="en-US" dirty="0" smtClean="0">
                <a:solidFill>
                  <a:srgbClr val="000000"/>
                </a:solidFill>
                <a:latin typeface="Calibri Light" panose="020F0302020204030204" pitchFamily="34" charset="0"/>
              </a:rPr>
              <a:t>email, chats, discussion forums, VoIP applications, etc.</a:t>
            </a:r>
            <a:endParaRPr lang="en-US" dirty="0">
              <a:solidFill>
                <a:srgbClr val="000000"/>
              </a:solidFill>
              <a:latin typeface="Calibri Light" panose="020F0302020204030204" pitchFamily="34" charset="0"/>
            </a:endParaRPr>
          </a:p>
        </p:txBody>
      </p:sp>
      <p:sp>
        <p:nvSpPr>
          <p:cNvPr id="2" name="Text Placeholder 3"/>
          <p:cNvSpPr>
            <a:spLocks noGrp="1"/>
          </p:cNvSpPr>
          <p:nvPr>
            <p:ph type="body" idx="14"/>
          </p:nvPr>
        </p:nvSpPr>
        <p:spPr bwMode="gray">
          <a:xfrm>
            <a:off x="552450" y="3438000"/>
            <a:ext cx="5203916" cy="360000"/>
          </a:xfrm>
          <a:solidFill>
            <a:schemeClr val="tx1">
              <a:lumMod val="65000"/>
              <a:lumOff val="35000"/>
            </a:schemeClr>
          </a:solidFill>
        </p:spPr>
        <p:txBody>
          <a:bodyPr lIns="180000"/>
          <a:lstStyle/>
          <a:p>
            <a:r>
              <a:rPr lang="en-US" dirty="0" smtClean="0">
                <a:latin typeface="Bebas Neue" panose="020B0506020202020201" pitchFamily="34" charset="0"/>
              </a:rPr>
              <a:t>E-TRADING:</a:t>
            </a:r>
            <a:endParaRPr lang="en-US" dirty="0">
              <a:latin typeface="Bebas Neue" panose="020B0506020202020201" pitchFamily="34" charset="0"/>
            </a:endParaRPr>
          </a:p>
        </p:txBody>
      </p:sp>
      <p:sp>
        <p:nvSpPr>
          <p:cNvPr id="3" name="Content Placeholder 3"/>
          <p:cNvSpPr>
            <a:spLocks noGrp="1"/>
          </p:cNvSpPr>
          <p:nvPr>
            <p:ph sz="half" idx="15"/>
          </p:nvPr>
        </p:nvSpPr>
        <p:spPr bwMode="gray">
          <a:xfrm>
            <a:off x="552450" y="3798001"/>
            <a:ext cx="5203916" cy="1221848"/>
          </a:xfrm>
        </p:spPr>
        <p:txBody>
          <a:bodyPr lIns="180000" tIns="144000" rIns="144000" bIns="144000"/>
          <a:lstStyle/>
          <a:p>
            <a:pPr marL="0" indent="0">
              <a:spcAft>
                <a:spcPts val="400"/>
              </a:spcAft>
              <a:buNone/>
            </a:pPr>
            <a:r>
              <a:rPr lang="en-US" b="1" dirty="0" smtClean="0">
                <a:solidFill>
                  <a:srgbClr val="000000"/>
                </a:solidFill>
                <a:latin typeface="+mj-lt"/>
              </a:rPr>
              <a:t>An electronic trade</a:t>
            </a:r>
          </a:p>
          <a:p>
            <a:pPr marL="0" indent="0">
              <a:spcAft>
                <a:spcPts val="400"/>
              </a:spcAft>
              <a:buNone/>
            </a:pPr>
            <a:r>
              <a:rPr lang="en-US" dirty="0" smtClean="0">
                <a:solidFill>
                  <a:srgbClr val="000000"/>
                </a:solidFill>
                <a:latin typeface="+mj-lt"/>
              </a:rPr>
              <a:t>example: </a:t>
            </a:r>
          </a:p>
          <a:p>
            <a:pPr marL="0" indent="0">
              <a:spcAft>
                <a:spcPts val="400"/>
              </a:spcAft>
              <a:buNone/>
            </a:pPr>
            <a:r>
              <a:rPr lang="en-US" dirty="0" smtClean="0">
                <a:solidFill>
                  <a:srgbClr val="000000"/>
                </a:solidFill>
                <a:latin typeface="Calibri Light" panose="020F0302020204030204" pitchFamily="34" charset="0"/>
              </a:rPr>
              <a:t>online retail, online flea market, etc.</a:t>
            </a:r>
            <a:endParaRPr lang="en-US" dirty="0">
              <a:solidFill>
                <a:srgbClr val="000000"/>
              </a:solidFill>
              <a:latin typeface="Calibri Light" panose="020F0302020204030204" pitchFamily="34" charset="0"/>
            </a:endParaRPr>
          </a:p>
        </p:txBody>
      </p:sp>
      <p:sp>
        <p:nvSpPr>
          <p:cNvPr id="4" name="Text Placeholder 4"/>
          <p:cNvSpPr>
            <a:spLocks noGrp="1"/>
          </p:cNvSpPr>
          <p:nvPr>
            <p:ph type="body" sz="quarter" idx="16"/>
          </p:nvPr>
        </p:nvSpPr>
        <p:spPr bwMode="gray">
          <a:xfrm>
            <a:off x="6235701" y="3463001"/>
            <a:ext cx="5413900" cy="360000"/>
          </a:xfrm>
          <a:solidFill>
            <a:schemeClr val="tx1">
              <a:lumMod val="65000"/>
              <a:lumOff val="35000"/>
            </a:schemeClr>
          </a:solidFill>
        </p:spPr>
        <p:txBody>
          <a:bodyPr lIns="180000"/>
          <a:lstStyle/>
          <a:p>
            <a:r>
              <a:rPr lang="en-US" dirty="0" smtClean="0">
                <a:latin typeface="Bebas Neue" panose="020B0506020202020201" pitchFamily="34" charset="0"/>
              </a:rPr>
              <a:t>E-ENTERTAINMENT:</a:t>
            </a:r>
            <a:endParaRPr lang="en-US" dirty="0">
              <a:latin typeface="Bebas Neue" panose="020B0506020202020201" pitchFamily="34" charset="0"/>
            </a:endParaRPr>
          </a:p>
        </p:txBody>
      </p:sp>
      <p:sp>
        <p:nvSpPr>
          <p:cNvPr id="5" name="Content Placeholder 4"/>
          <p:cNvSpPr>
            <a:spLocks noGrp="1"/>
          </p:cNvSpPr>
          <p:nvPr>
            <p:ph sz="quarter" idx="17"/>
          </p:nvPr>
        </p:nvSpPr>
        <p:spPr bwMode="gray">
          <a:xfrm>
            <a:off x="6235701" y="3823002"/>
            <a:ext cx="5413900" cy="1221848"/>
          </a:xfrm>
        </p:spPr>
        <p:txBody>
          <a:bodyPr lIns="180000" tIns="144000" rIns="144000" bIns="144000"/>
          <a:lstStyle/>
          <a:p>
            <a:pPr marL="0" indent="0">
              <a:spcAft>
                <a:spcPts val="400"/>
              </a:spcAft>
              <a:buNone/>
            </a:pPr>
            <a:r>
              <a:rPr lang="en-US" b="1" dirty="0" smtClean="0">
                <a:solidFill>
                  <a:srgbClr val="000000"/>
                </a:solidFill>
                <a:latin typeface="+mj-lt"/>
              </a:rPr>
              <a:t>Entertainment</a:t>
            </a:r>
            <a:endParaRPr lang="en-US" b="1" dirty="0" smtClean="0">
              <a:solidFill>
                <a:srgbClr val="000000"/>
              </a:solidFill>
            </a:endParaRPr>
          </a:p>
          <a:p>
            <a:pPr marL="0" indent="0">
              <a:spcAft>
                <a:spcPts val="400"/>
              </a:spcAft>
              <a:buNone/>
            </a:pPr>
            <a:r>
              <a:rPr lang="en-US" dirty="0" smtClean="0">
                <a:solidFill>
                  <a:srgbClr val="000000"/>
                </a:solidFill>
                <a:latin typeface="+mj-lt"/>
              </a:rPr>
              <a:t>example: </a:t>
            </a:r>
          </a:p>
          <a:p>
            <a:pPr marL="0" indent="0">
              <a:spcAft>
                <a:spcPts val="400"/>
              </a:spcAft>
              <a:buNone/>
            </a:pPr>
            <a:r>
              <a:rPr lang="en-US" dirty="0" smtClean="0">
                <a:solidFill>
                  <a:srgbClr val="000000"/>
                </a:solidFill>
                <a:latin typeface="Calibri Light" panose="020F0302020204030204" pitchFamily="34" charset="0"/>
              </a:rPr>
              <a:t>video services, gaming, music, etc.</a:t>
            </a:r>
            <a:endParaRPr lang="en-US" dirty="0">
              <a:solidFill>
                <a:srgbClr val="000000"/>
              </a:solidFill>
              <a:latin typeface="Calibri Light" panose="020F0302020204030204" pitchFamily="34" charset="0"/>
            </a:endParaRPr>
          </a:p>
        </p:txBody>
      </p:sp>
      <p:sp>
        <p:nvSpPr>
          <p:cNvPr id="15" name="Rectangle 20"/>
          <p:cNvSpPr>
            <a:spLocks noChangeArrowheads="1"/>
          </p:cNvSpPr>
          <p:nvPr/>
        </p:nvSpPr>
        <p:spPr bwMode="gray">
          <a:xfrm flipH="1">
            <a:off x="-10" y="5198128"/>
            <a:ext cx="12191613" cy="1659871"/>
          </a:xfrm>
          <a:prstGeom prst="rect">
            <a:avLst/>
          </a:prstGeom>
          <a:solidFill>
            <a:schemeClr val="tx2">
              <a:lumMod val="50000"/>
              <a:alpha val="80000"/>
            </a:schemeClr>
          </a:solidFill>
          <a:ln>
            <a:noFill/>
          </a:ln>
          <a:extLst/>
        </p:spPr>
        <p:txBody>
          <a:bodyPr vert="horz" wrap="square" lIns="91431" tIns="45715" rIns="91431" bIns="45715" numCol="1" anchor="t" anchorCtr="0" compatLnSpc="1">
            <a:prstTxWarp prst="textNoShape">
              <a:avLst/>
            </a:prstTxWarp>
          </a:bodyPr>
          <a:lstStyle/>
          <a:p>
            <a:endParaRPr lang="en-US" dirty="0"/>
          </a:p>
        </p:txBody>
      </p:sp>
      <p:sp>
        <p:nvSpPr>
          <p:cNvPr id="16" name="Inhaltsplatzhalter 1"/>
          <p:cNvSpPr txBox="1">
            <a:spLocks/>
          </p:cNvSpPr>
          <p:nvPr/>
        </p:nvSpPr>
        <p:spPr bwMode="gray">
          <a:xfrm>
            <a:off x="1993901" y="5346700"/>
            <a:ext cx="9655700" cy="1384301"/>
          </a:xfrm>
          <a:prstGeom prst="rect">
            <a:avLst/>
          </a:prstGeom>
          <a:noFill/>
        </p:spPr>
        <p:txBody>
          <a:bodyPr vert="horz" lIns="10800" tIns="0" rIns="0" bIns="0" rtlCol="0" anchor="ctr">
            <a:noAutofit/>
          </a:bodyPr>
          <a:lstStyle>
            <a:lvl1pPr marL="273050" indent="-273050" algn="l" defTabSz="914400" rtl="0" eaLnBrk="1" latinLnBrk="0" hangingPunct="1">
              <a:spcBef>
                <a:spcPts val="0"/>
              </a:spcBef>
              <a:spcAft>
                <a:spcPts val="1000"/>
              </a:spcAft>
              <a:buFont typeface="Wingdings" panose="05000000000000000000" pitchFamily="2" charset="2"/>
              <a:buChar char="§"/>
              <a:defRPr sz="2200" kern="1200">
                <a:solidFill>
                  <a:schemeClr val="tx1"/>
                </a:solidFill>
                <a:latin typeface="Calibri Light" panose="020F0302020204030204" pitchFamily="34" charset="0"/>
                <a:ea typeface="+mn-ea"/>
                <a:cs typeface="+mn-cs"/>
              </a:defRPr>
            </a:lvl1pPr>
            <a:lvl2pPr marL="808038" indent="-273050" algn="l" defTabSz="914400" rtl="0" eaLnBrk="1" latinLnBrk="0" hangingPunct="1">
              <a:spcBef>
                <a:spcPts val="0"/>
              </a:spcBef>
              <a:spcAft>
                <a:spcPts val="1000"/>
              </a:spcAft>
              <a:buFont typeface="Symbol" panose="05050102010706020507" pitchFamily="18" charset="2"/>
              <a:buChar char="-"/>
              <a:defRPr sz="2000" kern="1200">
                <a:solidFill>
                  <a:schemeClr val="tx1"/>
                </a:solidFill>
                <a:latin typeface="Calibri Light" panose="020F0302020204030204" pitchFamily="34" charset="0"/>
                <a:ea typeface="+mn-ea"/>
                <a:cs typeface="+mn-cs"/>
              </a:defRPr>
            </a:lvl2pPr>
            <a:lvl3pPr marL="1081088" indent="-177800" algn="l" defTabSz="914400" rtl="0" eaLnBrk="1" latinLnBrk="0" hangingPunct="1">
              <a:spcBef>
                <a:spcPts val="0"/>
              </a:spcBef>
              <a:spcAft>
                <a:spcPts val="1000"/>
              </a:spcAft>
              <a:buFont typeface="Symbol" panose="05050102010706020507" pitchFamily="18" charset="2"/>
              <a:buChar char="-"/>
              <a:defRPr sz="1800" kern="1200">
                <a:solidFill>
                  <a:schemeClr val="tx1"/>
                </a:solidFill>
                <a:latin typeface="Calibri Light" panose="020F0302020204030204" pitchFamily="34" charset="0"/>
                <a:ea typeface="+mn-ea"/>
                <a:cs typeface="+mn-cs"/>
              </a:defRPr>
            </a:lvl3pPr>
            <a:lvl4pPr marL="1436688" indent="-177800" algn="l" defTabSz="914400" rtl="0" eaLnBrk="1" latinLnBrk="0" hangingPunct="1">
              <a:spcBef>
                <a:spcPts val="0"/>
              </a:spcBef>
              <a:spcAft>
                <a:spcPts val="1000"/>
              </a:spcAft>
              <a:buFont typeface="Symbol" panose="05050102010706020507" pitchFamily="18" charset="2"/>
              <a:buChar char="-"/>
              <a:defRPr sz="1600" kern="1200">
                <a:solidFill>
                  <a:schemeClr val="tx1"/>
                </a:solidFill>
                <a:latin typeface="Calibri Light" panose="020F0302020204030204" pitchFamily="34" charset="0"/>
                <a:ea typeface="+mn-ea"/>
                <a:cs typeface="+mn-cs"/>
              </a:defRPr>
            </a:lvl4pPr>
            <a:lvl5pPr marL="1793875" indent="-179388" algn="l" defTabSz="914400" rtl="0" eaLnBrk="1" latinLnBrk="0" hangingPunct="1">
              <a:spcBef>
                <a:spcPts val="0"/>
              </a:spcBef>
              <a:spcAft>
                <a:spcPts val="1000"/>
              </a:spcAft>
              <a:buFont typeface="Symbol" panose="05050102010706020507" pitchFamily="18" charset="2"/>
              <a:buChar char="-"/>
              <a:defRPr sz="1600" kern="1200">
                <a:solidFill>
                  <a:schemeClr val="tx1"/>
                </a:solidFill>
                <a:latin typeface="Calibri Light" panose="020F0302020204030204" pitchFamily="34"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90000"/>
              </a:lnSpc>
              <a:buNone/>
            </a:pPr>
            <a:r>
              <a:rPr lang="en-US" sz="3200" dirty="0" smtClean="0">
                <a:solidFill>
                  <a:schemeClr val="bg1"/>
                </a:solidFill>
                <a:latin typeface="Bebas Neue" panose="020B0506020202020201" pitchFamily="34" charset="0"/>
              </a:rPr>
              <a:t>Internet uses</a:t>
            </a:r>
            <a:endParaRPr lang="en-US" sz="3200" dirty="0">
              <a:solidFill>
                <a:schemeClr val="bg1"/>
              </a:solidFill>
              <a:latin typeface="Bebas Neue" panose="020B0506020202020201" pitchFamily="34" charset="0"/>
            </a:endParaRPr>
          </a:p>
        </p:txBody>
      </p:sp>
      <p:grpSp>
        <p:nvGrpSpPr>
          <p:cNvPr id="28" name="Gruppieren 27"/>
          <p:cNvGrpSpPr/>
          <p:nvPr/>
        </p:nvGrpSpPr>
        <p:grpSpPr bwMode="gray">
          <a:xfrm>
            <a:off x="552450" y="5589437"/>
            <a:ext cx="905902" cy="902651"/>
            <a:chOff x="5918923" y="2998403"/>
            <a:chExt cx="354154" cy="352883"/>
          </a:xfrm>
        </p:grpSpPr>
        <p:sp>
          <p:nvSpPr>
            <p:cNvPr id="21" name="Freeform 351"/>
            <p:cNvSpPr>
              <a:spLocks/>
            </p:cNvSpPr>
            <p:nvPr/>
          </p:nvSpPr>
          <p:spPr bwMode="gray">
            <a:xfrm>
              <a:off x="5953541" y="3056625"/>
              <a:ext cx="197741" cy="127899"/>
            </a:xfrm>
            <a:custGeom>
              <a:avLst/>
              <a:gdLst>
                <a:gd name="T0" fmla="*/ 16 w 192"/>
                <a:gd name="T1" fmla="*/ 124 h 124"/>
                <a:gd name="T2" fmla="*/ 32 w 192"/>
                <a:gd name="T3" fmla="*/ 108 h 124"/>
                <a:gd name="T4" fmla="*/ 30 w 192"/>
                <a:gd name="T5" fmla="*/ 100 h 124"/>
                <a:gd name="T6" fmla="*/ 60 w 192"/>
                <a:gd name="T7" fmla="*/ 70 h 124"/>
                <a:gd name="T8" fmla="*/ 68 w 192"/>
                <a:gd name="T9" fmla="*/ 72 h 124"/>
                <a:gd name="T10" fmla="*/ 77 w 192"/>
                <a:gd name="T11" fmla="*/ 69 h 124"/>
                <a:gd name="T12" fmla="*/ 102 w 192"/>
                <a:gd name="T13" fmla="*/ 93 h 124"/>
                <a:gd name="T14" fmla="*/ 100 w 192"/>
                <a:gd name="T15" fmla="*/ 100 h 124"/>
                <a:gd name="T16" fmla="*/ 116 w 192"/>
                <a:gd name="T17" fmla="*/ 116 h 124"/>
                <a:gd name="T18" fmla="*/ 132 w 192"/>
                <a:gd name="T19" fmla="*/ 100 h 124"/>
                <a:gd name="T20" fmla="*/ 128 w 192"/>
                <a:gd name="T21" fmla="*/ 90 h 124"/>
                <a:gd name="T22" fmla="*/ 170 w 192"/>
                <a:gd name="T23" fmla="*/ 31 h 124"/>
                <a:gd name="T24" fmla="*/ 176 w 192"/>
                <a:gd name="T25" fmla="*/ 32 h 124"/>
                <a:gd name="T26" fmla="*/ 192 w 192"/>
                <a:gd name="T27" fmla="*/ 16 h 124"/>
                <a:gd name="T28" fmla="*/ 176 w 192"/>
                <a:gd name="T29" fmla="*/ 0 h 124"/>
                <a:gd name="T30" fmla="*/ 160 w 192"/>
                <a:gd name="T31" fmla="*/ 16 h 124"/>
                <a:gd name="T32" fmla="*/ 164 w 192"/>
                <a:gd name="T33" fmla="*/ 26 h 124"/>
                <a:gd name="T34" fmla="*/ 122 w 192"/>
                <a:gd name="T35" fmla="*/ 85 h 124"/>
                <a:gd name="T36" fmla="*/ 116 w 192"/>
                <a:gd name="T37" fmla="*/ 84 h 124"/>
                <a:gd name="T38" fmla="*/ 107 w 192"/>
                <a:gd name="T39" fmla="*/ 87 h 124"/>
                <a:gd name="T40" fmla="*/ 82 w 192"/>
                <a:gd name="T41" fmla="*/ 63 h 124"/>
                <a:gd name="T42" fmla="*/ 84 w 192"/>
                <a:gd name="T43" fmla="*/ 56 h 124"/>
                <a:gd name="T44" fmla="*/ 68 w 192"/>
                <a:gd name="T45" fmla="*/ 40 h 124"/>
                <a:gd name="T46" fmla="*/ 52 w 192"/>
                <a:gd name="T47" fmla="*/ 56 h 124"/>
                <a:gd name="T48" fmla="*/ 54 w 192"/>
                <a:gd name="T49" fmla="*/ 64 h 124"/>
                <a:gd name="T50" fmla="*/ 24 w 192"/>
                <a:gd name="T51" fmla="*/ 94 h 124"/>
                <a:gd name="T52" fmla="*/ 16 w 192"/>
                <a:gd name="T53" fmla="*/ 92 h 124"/>
                <a:gd name="T54" fmla="*/ 0 w 192"/>
                <a:gd name="T55" fmla="*/ 108 h 124"/>
                <a:gd name="T56" fmla="*/ 16 w 192"/>
                <a:gd name="T57" fmla="*/ 124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92" h="124">
                  <a:moveTo>
                    <a:pt x="16" y="124"/>
                  </a:moveTo>
                  <a:cubicBezTo>
                    <a:pt x="25" y="124"/>
                    <a:pt x="32" y="117"/>
                    <a:pt x="32" y="108"/>
                  </a:cubicBezTo>
                  <a:cubicBezTo>
                    <a:pt x="32" y="105"/>
                    <a:pt x="31" y="102"/>
                    <a:pt x="30" y="100"/>
                  </a:cubicBezTo>
                  <a:cubicBezTo>
                    <a:pt x="60" y="70"/>
                    <a:pt x="60" y="70"/>
                    <a:pt x="60" y="70"/>
                  </a:cubicBezTo>
                  <a:cubicBezTo>
                    <a:pt x="62" y="71"/>
                    <a:pt x="65" y="72"/>
                    <a:pt x="68" y="72"/>
                  </a:cubicBezTo>
                  <a:cubicBezTo>
                    <a:pt x="71" y="72"/>
                    <a:pt x="74" y="71"/>
                    <a:pt x="77" y="69"/>
                  </a:cubicBezTo>
                  <a:cubicBezTo>
                    <a:pt x="102" y="93"/>
                    <a:pt x="102" y="93"/>
                    <a:pt x="102" y="93"/>
                  </a:cubicBezTo>
                  <a:cubicBezTo>
                    <a:pt x="101" y="95"/>
                    <a:pt x="100" y="97"/>
                    <a:pt x="100" y="100"/>
                  </a:cubicBezTo>
                  <a:cubicBezTo>
                    <a:pt x="100" y="109"/>
                    <a:pt x="107" y="116"/>
                    <a:pt x="116" y="116"/>
                  </a:cubicBezTo>
                  <a:cubicBezTo>
                    <a:pt x="125" y="116"/>
                    <a:pt x="132" y="109"/>
                    <a:pt x="132" y="100"/>
                  </a:cubicBezTo>
                  <a:cubicBezTo>
                    <a:pt x="132" y="96"/>
                    <a:pt x="131" y="93"/>
                    <a:pt x="128" y="90"/>
                  </a:cubicBezTo>
                  <a:cubicBezTo>
                    <a:pt x="170" y="31"/>
                    <a:pt x="170" y="31"/>
                    <a:pt x="170" y="31"/>
                  </a:cubicBezTo>
                  <a:cubicBezTo>
                    <a:pt x="172" y="32"/>
                    <a:pt x="174" y="32"/>
                    <a:pt x="176" y="32"/>
                  </a:cubicBezTo>
                  <a:cubicBezTo>
                    <a:pt x="185" y="32"/>
                    <a:pt x="192" y="25"/>
                    <a:pt x="192" y="16"/>
                  </a:cubicBezTo>
                  <a:cubicBezTo>
                    <a:pt x="192" y="7"/>
                    <a:pt x="185" y="0"/>
                    <a:pt x="176" y="0"/>
                  </a:cubicBezTo>
                  <a:cubicBezTo>
                    <a:pt x="167" y="0"/>
                    <a:pt x="160" y="7"/>
                    <a:pt x="160" y="16"/>
                  </a:cubicBezTo>
                  <a:cubicBezTo>
                    <a:pt x="160" y="20"/>
                    <a:pt x="161" y="23"/>
                    <a:pt x="164" y="26"/>
                  </a:cubicBezTo>
                  <a:cubicBezTo>
                    <a:pt x="122" y="85"/>
                    <a:pt x="122" y="85"/>
                    <a:pt x="122" y="85"/>
                  </a:cubicBezTo>
                  <a:cubicBezTo>
                    <a:pt x="120" y="84"/>
                    <a:pt x="118" y="84"/>
                    <a:pt x="116" y="84"/>
                  </a:cubicBezTo>
                  <a:cubicBezTo>
                    <a:pt x="113" y="84"/>
                    <a:pt x="110" y="85"/>
                    <a:pt x="107" y="87"/>
                  </a:cubicBezTo>
                  <a:cubicBezTo>
                    <a:pt x="82" y="63"/>
                    <a:pt x="82" y="63"/>
                    <a:pt x="82" y="63"/>
                  </a:cubicBezTo>
                  <a:cubicBezTo>
                    <a:pt x="83" y="61"/>
                    <a:pt x="84" y="59"/>
                    <a:pt x="84" y="56"/>
                  </a:cubicBezTo>
                  <a:cubicBezTo>
                    <a:pt x="84" y="47"/>
                    <a:pt x="77" y="40"/>
                    <a:pt x="68" y="40"/>
                  </a:cubicBezTo>
                  <a:cubicBezTo>
                    <a:pt x="59" y="40"/>
                    <a:pt x="52" y="47"/>
                    <a:pt x="52" y="56"/>
                  </a:cubicBezTo>
                  <a:cubicBezTo>
                    <a:pt x="52" y="59"/>
                    <a:pt x="53" y="62"/>
                    <a:pt x="54" y="64"/>
                  </a:cubicBezTo>
                  <a:cubicBezTo>
                    <a:pt x="24" y="94"/>
                    <a:pt x="24" y="94"/>
                    <a:pt x="24" y="94"/>
                  </a:cubicBezTo>
                  <a:cubicBezTo>
                    <a:pt x="22" y="93"/>
                    <a:pt x="19" y="92"/>
                    <a:pt x="16" y="92"/>
                  </a:cubicBezTo>
                  <a:cubicBezTo>
                    <a:pt x="7" y="92"/>
                    <a:pt x="0" y="99"/>
                    <a:pt x="0" y="108"/>
                  </a:cubicBezTo>
                  <a:cubicBezTo>
                    <a:pt x="0" y="117"/>
                    <a:pt x="7" y="124"/>
                    <a:pt x="16" y="124"/>
                  </a:cubicBezTo>
                  <a:close/>
                </a:path>
              </a:pathLst>
            </a:custGeom>
            <a:solidFill>
              <a:schemeClr val="bg2"/>
            </a:solidFill>
            <a:ln>
              <a:noFill/>
            </a:ln>
            <a:extLst/>
          </p:spPr>
          <p:txBody>
            <a:bodyPr vert="horz" wrap="square" lIns="0" tIns="0" rIns="0" bIns="0" numCol="1" anchor="t" anchorCtr="0" compatLnSpc="1">
              <a:prstTxWarp prst="textNoShape">
                <a:avLst/>
              </a:prstTxWarp>
            </a:bodyPr>
            <a:lstStyle/>
            <a:p>
              <a:pPr algn="ctr"/>
              <a:endParaRPr lang="en-US" dirty="0"/>
            </a:p>
          </p:txBody>
        </p:sp>
        <p:grpSp>
          <p:nvGrpSpPr>
            <p:cNvPr id="22" name="Gruppieren 21"/>
            <p:cNvGrpSpPr/>
            <p:nvPr/>
          </p:nvGrpSpPr>
          <p:grpSpPr bwMode="gray">
            <a:xfrm>
              <a:off x="5918923" y="2998403"/>
              <a:ext cx="354154" cy="352883"/>
              <a:chOff x="9498425" y="4265098"/>
              <a:chExt cx="562920" cy="560900"/>
            </a:xfrm>
            <a:solidFill>
              <a:schemeClr val="bg2"/>
            </a:solidFill>
          </p:grpSpPr>
          <p:grpSp>
            <p:nvGrpSpPr>
              <p:cNvPr id="23" name="LINE ICON - magnifying glass"/>
              <p:cNvGrpSpPr>
                <a:grpSpLocks noChangeAspect="1"/>
              </p:cNvGrpSpPr>
              <p:nvPr/>
            </p:nvGrpSpPr>
            <p:grpSpPr bwMode="gray">
              <a:xfrm>
                <a:off x="9498425" y="4265098"/>
                <a:ext cx="562920" cy="560900"/>
                <a:chOff x="9256469" y="2587793"/>
                <a:chExt cx="402086" cy="400643"/>
              </a:xfrm>
              <a:grpFill/>
            </p:grpSpPr>
            <p:sp>
              <p:nvSpPr>
                <p:cNvPr id="25" name="Freeform 326"/>
                <p:cNvSpPr>
                  <a:spLocks noEditPoints="1"/>
                </p:cNvSpPr>
                <p:nvPr/>
              </p:nvSpPr>
              <p:spPr bwMode="gray">
                <a:xfrm>
                  <a:off x="9256469" y="2587793"/>
                  <a:ext cx="306798" cy="306799"/>
                </a:xfrm>
                <a:custGeom>
                  <a:avLst/>
                  <a:gdLst>
                    <a:gd name="T0" fmla="*/ 90 w 180"/>
                    <a:gd name="T1" fmla="*/ 180 h 180"/>
                    <a:gd name="T2" fmla="*/ 0 w 180"/>
                    <a:gd name="T3" fmla="*/ 90 h 180"/>
                    <a:gd name="T4" fmla="*/ 90 w 180"/>
                    <a:gd name="T5" fmla="*/ 0 h 180"/>
                    <a:gd name="T6" fmla="*/ 180 w 180"/>
                    <a:gd name="T7" fmla="*/ 90 h 180"/>
                    <a:gd name="T8" fmla="*/ 90 w 180"/>
                    <a:gd name="T9" fmla="*/ 180 h 180"/>
                    <a:gd name="T10" fmla="*/ 90 w 180"/>
                    <a:gd name="T11" fmla="*/ 8 h 180"/>
                    <a:gd name="T12" fmla="*/ 8 w 180"/>
                    <a:gd name="T13" fmla="*/ 90 h 180"/>
                    <a:gd name="T14" fmla="*/ 90 w 180"/>
                    <a:gd name="T15" fmla="*/ 172 h 180"/>
                    <a:gd name="T16" fmla="*/ 172 w 180"/>
                    <a:gd name="T17" fmla="*/ 90 h 180"/>
                    <a:gd name="T18" fmla="*/ 90 w 180"/>
                    <a:gd name="T19" fmla="*/ 8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0" h="180">
                      <a:moveTo>
                        <a:pt x="90" y="180"/>
                      </a:moveTo>
                      <a:cubicBezTo>
                        <a:pt x="40" y="180"/>
                        <a:pt x="0" y="140"/>
                        <a:pt x="0" y="90"/>
                      </a:cubicBezTo>
                      <a:cubicBezTo>
                        <a:pt x="0" y="40"/>
                        <a:pt x="40" y="0"/>
                        <a:pt x="90" y="0"/>
                      </a:cubicBezTo>
                      <a:cubicBezTo>
                        <a:pt x="140" y="0"/>
                        <a:pt x="180" y="40"/>
                        <a:pt x="180" y="90"/>
                      </a:cubicBezTo>
                      <a:cubicBezTo>
                        <a:pt x="180" y="140"/>
                        <a:pt x="140" y="180"/>
                        <a:pt x="90" y="180"/>
                      </a:cubicBezTo>
                      <a:close/>
                      <a:moveTo>
                        <a:pt x="90" y="8"/>
                      </a:moveTo>
                      <a:cubicBezTo>
                        <a:pt x="45" y="8"/>
                        <a:pt x="8" y="45"/>
                        <a:pt x="8" y="90"/>
                      </a:cubicBezTo>
                      <a:cubicBezTo>
                        <a:pt x="8" y="135"/>
                        <a:pt x="45" y="172"/>
                        <a:pt x="90" y="172"/>
                      </a:cubicBezTo>
                      <a:cubicBezTo>
                        <a:pt x="135" y="172"/>
                        <a:pt x="172" y="135"/>
                        <a:pt x="172" y="90"/>
                      </a:cubicBezTo>
                      <a:cubicBezTo>
                        <a:pt x="172" y="45"/>
                        <a:pt x="135" y="8"/>
                        <a:pt x="90" y="8"/>
                      </a:cubicBezTo>
                      <a:close/>
                    </a:path>
                  </a:pathLst>
                </a:custGeom>
                <a:grpFill/>
                <a:ln>
                  <a:noFill/>
                </a:ln>
                <a:extLst/>
              </p:spPr>
              <p:txBody>
                <a:bodyPr vert="horz" wrap="square" lIns="0" tIns="0" rIns="0" bIns="0" numCol="1" anchor="t" anchorCtr="0" compatLnSpc="1">
                  <a:prstTxWarp prst="textNoShape">
                    <a:avLst/>
                  </a:prstTxWarp>
                </a:bodyPr>
                <a:lstStyle/>
                <a:p>
                  <a:pPr algn="ctr"/>
                  <a:endParaRPr lang="en-US" dirty="0"/>
                </a:p>
              </p:txBody>
            </p:sp>
            <p:sp>
              <p:nvSpPr>
                <p:cNvPr id="26" name="Freeform 327"/>
                <p:cNvSpPr>
                  <a:spLocks/>
                </p:cNvSpPr>
                <p:nvPr/>
              </p:nvSpPr>
              <p:spPr bwMode="gray">
                <a:xfrm>
                  <a:off x="9508404" y="2839729"/>
                  <a:ext cx="27431" cy="27431"/>
                </a:xfrm>
                <a:custGeom>
                  <a:avLst/>
                  <a:gdLst>
                    <a:gd name="T0" fmla="*/ 12 w 16"/>
                    <a:gd name="T1" fmla="*/ 16 h 16"/>
                    <a:gd name="T2" fmla="*/ 9 w 16"/>
                    <a:gd name="T3" fmla="*/ 15 h 16"/>
                    <a:gd name="T4" fmla="*/ 1 w 16"/>
                    <a:gd name="T5" fmla="*/ 7 h 16"/>
                    <a:gd name="T6" fmla="*/ 1 w 16"/>
                    <a:gd name="T7" fmla="*/ 1 h 16"/>
                    <a:gd name="T8" fmla="*/ 7 w 16"/>
                    <a:gd name="T9" fmla="*/ 1 h 16"/>
                    <a:gd name="T10" fmla="*/ 15 w 16"/>
                    <a:gd name="T11" fmla="*/ 9 h 16"/>
                    <a:gd name="T12" fmla="*/ 15 w 16"/>
                    <a:gd name="T13" fmla="*/ 15 h 16"/>
                    <a:gd name="T14" fmla="*/ 12 w 16"/>
                    <a:gd name="T15" fmla="*/ 16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 h="16">
                      <a:moveTo>
                        <a:pt x="12" y="16"/>
                      </a:moveTo>
                      <a:cubicBezTo>
                        <a:pt x="11" y="16"/>
                        <a:pt x="10" y="16"/>
                        <a:pt x="9" y="15"/>
                      </a:cubicBezTo>
                      <a:cubicBezTo>
                        <a:pt x="1" y="7"/>
                        <a:pt x="1" y="7"/>
                        <a:pt x="1" y="7"/>
                      </a:cubicBezTo>
                      <a:cubicBezTo>
                        <a:pt x="0" y="5"/>
                        <a:pt x="0" y="3"/>
                        <a:pt x="1" y="1"/>
                      </a:cubicBezTo>
                      <a:cubicBezTo>
                        <a:pt x="3" y="0"/>
                        <a:pt x="5" y="0"/>
                        <a:pt x="7" y="1"/>
                      </a:cubicBezTo>
                      <a:cubicBezTo>
                        <a:pt x="15" y="9"/>
                        <a:pt x="15" y="9"/>
                        <a:pt x="15" y="9"/>
                      </a:cubicBezTo>
                      <a:cubicBezTo>
                        <a:pt x="16" y="11"/>
                        <a:pt x="16" y="13"/>
                        <a:pt x="15" y="15"/>
                      </a:cubicBezTo>
                      <a:cubicBezTo>
                        <a:pt x="14" y="16"/>
                        <a:pt x="13" y="16"/>
                        <a:pt x="12" y="16"/>
                      </a:cubicBezTo>
                      <a:close/>
                    </a:path>
                  </a:pathLst>
                </a:custGeom>
                <a:grpFill/>
                <a:ln>
                  <a:noFill/>
                </a:ln>
                <a:extLst/>
              </p:spPr>
              <p:txBody>
                <a:bodyPr vert="horz" wrap="square" lIns="0" tIns="0" rIns="0" bIns="0" numCol="1" anchor="t" anchorCtr="0" compatLnSpc="1">
                  <a:prstTxWarp prst="textNoShape">
                    <a:avLst/>
                  </a:prstTxWarp>
                </a:bodyPr>
                <a:lstStyle/>
                <a:p>
                  <a:pPr algn="ctr"/>
                  <a:endParaRPr lang="en-US" dirty="0"/>
                </a:p>
              </p:txBody>
            </p:sp>
            <p:sp>
              <p:nvSpPr>
                <p:cNvPr id="27" name="Freeform 334"/>
                <p:cNvSpPr>
                  <a:spLocks noEditPoints="1"/>
                </p:cNvSpPr>
                <p:nvPr/>
              </p:nvSpPr>
              <p:spPr bwMode="gray">
                <a:xfrm>
                  <a:off x="9504795" y="2834676"/>
                  <a:ext cx="153760" cy="153760"/>
                </a:xfrm>
                <a:custGeom>
                  <a:avLst/>
                  <a:gdLst>
                    <a:gd name="T0" fmla="*/ 67 w 90"/>
                    <a:gd name="T1" fmla="*/ 90 h 90"/>
                    <a:gd name="T2" fmla="*/ 65 w 90"/>
                    <a:gd name="T3" fmla="*/ 90 h 90"/>
                    <a:gd name="T4" fmla="*/ 0 w 90"/>
                    <a:gd name="T5" fmla="*/ 25 h 90"/>
                    <a:gd name="T6" fmla="*/ 25 w 90"/>
                    <a:gd name="T7" fmla="*/ 0 h 90"/>
                    <a:gd name="T8" fmla="*/ 90 w 90"/>
                    <a:gd name="T9" fmla="*/ 65 h 90"/>
                    <a:gd name="T10" fmla="*/ 90 w 90"/>
                    <a:gd name="T11" fmla="*/ 66 h 90"/>
                    <a:gd name="T12" fmla="*/ 67 w 90"/>
                    <a:gd name="T13" fmla="*/ 90 h 90"/>
                    <a:gd name="T14" fmla="*/ 11 w 90"/>
                    <a:gd name="T15" fmla="*/ 25 h 90"/>
                    <a:gd name="T16" fmla="*/ 68 w 90"/>
                    <a:gd name="T17" fmla="*/ 82 h 90"/>
                    <a:gd name="T18" fmla="*/ 82 w 90"/>
                    <a:gd name="T19" fmla="*/ 68 h 90"/>
                    <a:gd name="T20" fmla="*/ 25 w 90"/>
                    <a:gd name="T21" fmla="*/ 11 h 90"/>
                    <a:gd name="T22" fmla="*/ 11 w 90"/>
                    <a:gd name="T23" fmla="*/ 25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0" h="90">
                      <a:moveTo>
                        <a:pt x="67" y="90"/>
                      </a:moveTo>
                      <a:cubicBezTo>
                        <a:pt x="65" y="90"/>
                        <a:pt x="65" y="90"/>
                        <a:pt x="65" y="90"/>
                      </a:cubicBezTo>
                      <a:cubicBezTo>
                        <a:pt x="0" y="25"/>
                        <a:pt x="0" y="25"/>
                        <a:pt x="0" y="25"/>
                      </a:cubicBezTo>
                      <a:cubicBezTo>
                        <a:pt x="25" y="0"/>
                        <a:pt x="25" y="0"/>
                        <a:pt x="25" y="0"/>
                      </a:cubicBezTo>
                      <a:cubicBezTo>
                        <a:pt x="90" y="65"/>
                        <a:pt x="90" y="65"/>
                        <a:pt x="90" y="65"/>
                      </a:cubicBezTo>
                      <a:cubicBezTo>
                        <a:pt x="90" y="66"/>
                        <a:pt x="90" y="66"/>
                        <a:pt x="90" y="66"/>
                      </a:cubicBezTo>
                      <a:cubicBezTo>
                        <a:pt x="90" y="80"/>
                        <a:pt x="80" y="90"/>
                        <a:pt x="67" y="90"/>
                      </a:cubicBezTo>
                      <a:close/>
                      <a:moveTo>
                        <a:pt x="11" y="25"/>
                      </a:moveTo>
                      <a:cubicBezTo>
                        <a:pt x="68" y="82"/>
                        <a:pt x="68" y="82"/>
                        <a:pt x="68" y="82"/>
                      </a:cubicBezTo>
                      <a:cubicBezTo>
                        <a:pt x="76" y="81"/>
                        <a:pt x="82" y="76"/>
                        <a:pt x="82" y="68"/>
                      </a:cubicBezTo>
                      <a:cubicBezTo>
                        <a:pt x="25" y="11"/>
                        <a:pt x="25" y="11"/>
                        <a:pt x="25" y="11"/>
                      </a:cubicBezTo>
                      <a:lnTo>
                        <a:pt x="11" y="25"/>
                      </a:lnTo>
                      <a:close/>
                    </a:path>
                  </a:pathLst>
                </a:custGeom>
                <a:grpFill/>
                <a:ln>
                  <a:noFill/>
                </a:ln>
                <a:extLst/>
              </p:spPr>
              <p:txBody>
                <a:bodyPr vert="horz" wrap="square" lIns="0" tIns="0" rIns="0" bIns="0" numCol="1" anchor="t" anchorCtr="0" compatLnSpc="1">
                  <a:prstTxWarp prst="textNoShape">
                    <a:avLst/>
                  </a:prstTxWarp>
                </a:bodyPr>
                <a:lstStyle/>
                <a:p>
                  <a:pPr algn="ctr"/>
                  <a:endParaRPr lang="en-US" dirty="0"/>
                </a:p>
              </p:txBody>
            </p:sp>
          </p:grpSp>
          <p:sp>
            <p:nvSpPr>
              <p:cNvPr id="24" name="Freeform 351"/>
              <p:cNvSpPr>
                <a:spLocks/>
              </p:cNvSpPr>
              <p:nvPr/>
            </p:nvSpPr>
            <p:spPr bwMode="gray">
              <a:xfrm>
                <a:off x="9553449" y="4357640"/>
                <a:ext cx="314305" cy="203293"/>
              </a:xfrm>
              <a:custGeom>
                <a:avLst/>
                <a:gdLst>
                  <a:gd name="T0" fmla="*/ 16 w 192"/>
                  <a:gd name="T1" fmla="*/ 124 h 124"/>
                  <a:gd name="T2" fmla="*/ 32 w 192"/>
                  <a:gd name="T3" fmla="*/ 108 h 124"/>
                  <a:gd name="T4" fmla="*/ 30 w 192"/>
                  <a:gd name="T5" fmla="*/ 100 h 124"/>
                  <a:gd name="T6" fmla="*/ 60 w 192"/>
                  <a:gd name="T7" fmla="*/ 70 h 124"/>
                  <a:gd name="T8" fmla="*/ 68 w 192"/>
                  <a:gd name="T9" fmla="*/ 72 h 124"/>
                  <a:gd name="T10" fmla="*/ 77 w 192"/>
                  <a:gd name="T11" fmla="*/ 69 h 124"/>
                  <a:gd name="T12" fmla="*/ 102 w 192"/>
                  <a:gd name="T13" fmla="*/ 93 h 124"/>
                  <a:gd name="T14" fmla="*/ 100 w 192"/>
                  <a:gd name="T15" fmla="*/ 100 h 124"/>
                  <a:gd name="T16" fmla="*/ 116 w 192"/>
                  <a:gd name="T17" fmla="*/ 116 h 124"/>
                  <a:gd name="T18" fmla="*/ 132 w 192"/>
                  <a:gd name="T19" fmla="*/ 100 h 124"/>
                  <a:gd name="T20" fmla="*/ 128 w 192"/>
                  <a:gd name="T21" fmla="*/ 90 h 124"/>
                  <a:gd name="T22" fmla="*/ 170 w 192"/>
                  <a:gd name="T23" fmla="*/ 31 h 124"/>
                  <a:gd name="T24" fmla="*/ 176 w 192"/>
                  <a:gd name="T25" fmla="*/ 32 h 124"/>
                  <a:gd name="T26" fmla="*/ 192 w 192"/>
                  <a:gd name="T27" fmla="*/ 16 h 124"/>
                  <a:gd name="T28" fmla="*/ 176 w 192"/>
                  <a:gd name="T29" fmla="*/ 0 h 124"/>
                  <a:gd name="T30" fmla="*/ 160 w 192"/>
                  <a:gd name="T31" fmla="*/ 16 h 124"/>
                  <a:gd name="T32" fmla="*/ 164 w 192"/>
                  <a:gd name="T33" fmla="*/ 26 h 124"/>
                  <a:gd name="T34" fmla="*/ 122 w 192"/>
                  <a:gd name="T35" fmla="*/ 85 h 124"/>
                  <a:gd name="T36" fmla="*/ 116 w 192"/>
                  <a:gd name="T37" fmla="*/ 84 h 124"/>
                  <a:gd name="T38" fmla="*/ 107 w 192"/>
                  <a:gd name="T39" fmla="*/ 87 h 124"/>
                  <a:gd name="T40" fmla="*/ 82 w 192"/>
                  <a:gd name="T41" fmla="*/ 63 h 124"/>
                  <a:gd name="T42" fmla="*/ 84 w 192"/>
                  <a:gd name="T43" fmla="*/ 56 h 124"/>
                  <a:gd name="T44" fmla="*/ 68 w 192"/>
                  <a:gd name="T45" fmla="*/ 40 h 124"/>
                  <a:gd name="T46" fmla="*/ 52 w 192"/>
                  <a:gd name="T47" fmla="*/ 56 h 124"/>
                  <a:gd name="T48" fmla="*/ 54 w 192"/>
                  <a:gd name="T49" fmla="*/ 64 h 124"/>
                  <a:gd name="T50" fmla="*/ 24 w 192"/>
                  <a:gd name="T51" fmla="*/ 94 h 124"/>
                  <a:gd name="T52" fmla="*/ 16 w 192"/>
                  <a:gd name="T53" fmla="*/ 92 h 124"/>
                  <a:gd name="T54" fmla="*/ 0 w 192"/>
                  <a:gd name="T55" fmla="*/ 108 h 124"/>
                  <a:gd name="T56" fmla="*/ 16 w 192"/>
                  <a:gd name="T57" fmla="*/ 124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92" h="124">
                    <a:moveTo>
                      <a:pt x="16" y="124"/>
                    </a:moveTo>
                    <a:cubicBezTo>
                      <a:pt x="25" y="124"/>
                      <a:pt x="32" y="117"/>
                      <a:pt x="32" y="108"/>
                    </a:cubicBezTo>
                    <a:cubicBezTo>
                      <a:pt x="32" y="105"/>
                      <a:pt x="31" y="102"/>
                      <a:pt x="30" y="100"/>
                    </a:cubicBezTo>
                    <a:cubicBezTo>
                      <a:pt x="60" y="70"/>
                      <a:pt x="60" y="70"/>
                      <a:pt x="60" y="70"/>
                    </a:cubicBezTo>
                    <a:cubicBezTo>
                      <a:pt x="62" y="71"/>
                      <a:pt x="65" y="72"/>
                      <a:pt x="68" y="72"/>
                    </a:cubicBezTo>
                    <a:cubicBezTo>
                      <a:pt x="71" y="72"/>
                      <a:pt x="74" y="71"/>
                      <a:pt x="77" y="69"/>
                    </a:cubicBezTo>
                    <a:cubicBezTo>
                      <a:pt x="102" y="93"/>
                      <a:pt x="102" y="93"/>
                      <a:pt x="102" y="93"/>
                    </a:cubicBezTo>
                    <a:cubicBezTo>
                      <a:pt x="101" y="95"/>
                      <a:pt x="100" y="97"/>
                      <a:pt x="100" y="100"/>
                    </a:cubicBezTo>
                    <a:cubicBezTo>
                      <a:pt x="100" y="109"/>
                      <a:pt x="107" y="116"/>
                      <a:pt x="116" y="116"/>
                    </a:cubicBezTo>
                    <a:cubicBezTo>
                      <a:pt x="125" y="116"/>
                      <a:pt x="132" y="109"/>
                      <a:pt x="132" y="100"/>
                    </a:cubicBezTo>
                    <a:cubicBezTo>
                      <a:pt x="132" y="96"/>
                      <a:pt x="131" y="93"/>
                      <a:pt x="128" y="90"/>
                    </a:cubicBezTo>
                    <a:cubicBezTo>
                      <a:pt x="170" y="31"/>
                      <a:pt x="170" y="31"/>
                      <a:pt x="170" y="31"/>
                    </a:cubicBezTo>
                    <a:cubicBezTo>
                      <a:pt x="172" y="32"/>
                      <a:pt x="174" y="32"/>
                      <a:pt x="176" y="32"/>
                    </a:cubicBezTo>
                    <a:cubicBezTo>
                      <a:pt x="185" y="32"/>
                      <a:pt x="192" y="25"/>
                      <a:pt x="192" y="16"/>
                    </a:cubicBezTo>
                    <a:cubicBezTo>
                      <a:pt x="192" y="7"/>
                      <a:pt x="185" y="0"/>
                      <a:pt x="176" y="0"/>
                    </a:cubicBezTo>
                    <a:cubicBezTo>
                      <a:pt x="167" y="0"/>
                      <a:pt x="160" y="7"/>
                      <a:pt x="160" y="16"/>
                    </a:cubicBezTo>
                    <a:cubicBezTo>
                      <a:pt x="160" y="20"/>
                      <a:pt x="161" y="23"/>
                      <a:pt x="164" y="26"/>
                    </a:cubicBezTo>
                    <a:cubicBezTo>
                      <a:pt x="122" y="85"/>
                      <a:pt x="122" y="85"/>
                      <a:pt x="122" y="85"/>
                    </a:cubicBezTo>
                    <a:cubicBezTo>
                      <a:pt x="120" y="84"/>
                      <a:pt x="118" y="84"/>
                      <a:pt x="116" y="84"/>
                    </a:cubicBezTo>
                    <a:cubicBezTo>
                      <a:pt x="113" y="84"/>
                      <a:pt x="110" y="85"/>
                      <a:pt x="107" y="87"/>
                    </a:cubicBezTo>
                    <a:cubicBezTo>
                      <a:pt x="82" y="63"/>
                      <a:pt x="82" y="63"/>
                      <a:pt x="82" y="63"/>
                    </a:cubicBezTo>
                    <a:cubicBezTo>
                      <a:pt x="83" y="61"/>
                      <a:pt x="84" y="59"/>
                      <a:pt x="84" y="56"/>
                    </a:cubicBezTo>
                    <a:cubicBezTo>
                      <a:pt x="84" y="47"/>
                      <a:pt x="77" y="40"/>
                      <a:pt x="68" y="40"/>
                    </a:cubicBezTo>
                    <a:cubicBezTo>
                      <a:pt x="59" y="40"/>
                      <a:pt x="52" y="47"/>
                      <a:pt x="52" y="56"/>
                    </a:cubicBezTo>
                    <a:cubicBezTo>
                      <a:pt x="52" y="59"/>
                      <a:pt x="53" y="62"/>
                      <a:pt x="54" y="64"/>
                    </a:cubicBezTo>
                    <a:cubicBezTo>
                      <a:pt x="24" y="94"/>
                      <a:pt x="24" y="94"/>
                      <a:pt x="24" y="94"/>
                    </a:cubicBezTo>
                    <a:cubicBezTo>
                      <a:pt x="22" y="93"/>
                      <a:pt x="19" y="92"/>
                      <a:pt x="16" y="92"/>
                    </a:cubicBezTo>
                    <a:cubicBezTo>
                      <a:pt x="7" y="92"/>
                      <a:pt x="0" y="99"/>
                      <a:pt x="0" y="108"/>
                    </a:cubicBezTo>
                    <a:cubicBezTo>
                      <a:pt x="0" y="117"/>
                      <a:pt x="7" y="124"/>
                      <a:pt x="16" y="124"/>
                    </a:cubicBezTo>
                    <a:close/>
                  </a:path>
                </a:pathLst>
              </a:custGeom>
              <a:grpFill/>
              <a:ln>
                <a:noFill/>
              </a:ln>
              <a:extLst/>
            </p:spPr>
            <p:txBody>
              <a:bodyPr vert="horz" wrap="square" lIns="0" tIns="0" rIns="0" bIns="0" numCol="1" anchor="t" anchorCtr="0" compatLnSpc="1">
                <a:prstTxWarp prst="textNoShape">
                  <a:avLst/>
                </a:prstTxWarp>
              </a:bodyPr>
              <a:lstStyle/>
              <a:p>
                <a:pPr algn="ctr"/>
                <a:endParaRPr lang="en-US" dirty="0"/>
              </a:p>
            </p:txBody>
          </p:sp>
        </p:grpSp>
      </p:grpSp>
    </p:spTree>
    <p:extLst>
      <p:ext uri="{BB962C8B-B14F-4D97-AF65-F5344CB8AC3E}">
        <p14:creationId xmlns:p14="http://schemas.microsoft.com/office/powerpoint/2010/main" val="310709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Grafik 7"/>
          <p:cNvPicPr>
            <a:picLocks noChangeAspect="1"/>
          </p:cNvPicPr>
          <p:nvPr/>
        </p:nvPicPr>
        <p:blipFill rotWithShape="1">
          <a:blip r:embed="rId2">
            <a:extLst>
              <a:ext uri="{28A0092B-C50C-407E-A947-70E740481C1C}">
                <a14:useLocalDpi xmlns:a14="http://schemas.microsoft.com/office/drawing/2010/main" val="0"/>
              </a:ext>
            </a:extLst>
          </a:blip>
          <a:srcRect l="7611" r="7611"/>
          <a:stretch/>
        </p:blipFill>
        <p:spPr bwMode="gray">
          <a:xfrm>
            <a:off x="1" y="0"/>
            <a:ext cx="12190412" cy="6858000"/>
          </a:xfrm>
          <a:prstGeom prst="rect">
            <a:avLst/>
          </a:prstGeom>
        </p:spPr>
      </p:pic>
      <p:sp>
        <p:nvSpPr>
          <p:cNvPr id="16" name="Title"/>
          <p:cNvSpPr>
            <a:spLocks noGrp="1"/>
          </p:cNvSpPr>
          <p:nvPr>
            <p:ph type="title"/>
          </p:nvPr>
        </p:nvSpPr>
        <p:spPr bwMode="gray"/>
        <p:txBody>
          <a:bodyPr/>
          <a:lstStyle/>
          <a:p>
            <a:r>
              <a:rPr lang="en-US" dirty="0" smtClean="0"/>
              <a:t>AGENDA</a:t>
            </a:r>
            <a:endParaRPr lang="en-US" dirty="0"/>
          </a:p>
        </p:txBody>
      </p:sp>
      <p:sp>
        <p:nvSpPr>
          <p:cNvPr id="5" name="Text"/>
          <p:cNvSpPr txBox="1">
            <a:spLocks/>
          </p:cNvSpPr>
          <p:nvPr/>
        </p:nvSpPr>
        <p:spPr bwMode="gray">
          <a:xfrm>
            <a:off x="6505575" y="0"/>
            <a:ext cx="5684837" cy="6858000"/>
          </a:xfrm>
          <a:prstGeom prst="rect">
            <a:avLst/>
          </a:prstGeom>
          <a:solidFill>
            <a:schemeClr val="accent1">
              <a:lumMod val="75000"/>
              <a:alpha val="80000"/>
            </a:schemeClr>
          </a:solidFill>
        </p:spPr>
        <p:txBody>
          <a:bodyPr vert="horz" lIns="540000" tIns="0" rIns="540000" bIns="0" rtlCol="0" anchor="ctr">
            <a:noAutofit/>
          </a:bodyPr>
          <a:lstStyle>
            <a:lvl1pPr marL="360000" indent="-360000" algn="l" defTabSz="914400" rtl="0" eaLnBrk="1" latinLnBrk="0" hangingPunct="1">
              <a:lnSpc>
                <a:spcPct val="80000"/>
              </a:lnSpc>
              <a:spcBef>
                <a:spcPts val="0"/>
              </a:spcBef>
              <a:spcAft>
                <a:spcPts val="1000"/>
              </a:spcAft>
              <a:buFont typeface="+mj-lt"/>
              <a:buAutoNum type="arabicPeriod"/>
              <a:defRPr sz="2800" kern="1200">
                <a:solidFill>
                  <a:schemeClr val="bg1"/>
                </a:solidFill>
                <a:latin typeface="Bebas Neue" panose="020B0506020202020201" pitchFamily="34" charset="0"/>
                <a:ea typeface="+mn-ea"/>
                <a:cs typeface="+mn-cs"/>
              </a:defRPr>
            </a:lvl1pPr>
            <a:lvl2pPr marL="907200" indent="-457200" algn="l" defTabSz="914400" rtl="0" eaLnBrk="1" latinLnBrk="0" hangingPunct="1">
              <a:lnSpc>
                <a:spcPct val="90000"/>
              </a:lnSpc>
              <a:spcBef>
                <a:spcPts val="0"/>
              </a:spcBef>
              <a:spcAft>
                <a:spcPts val="1000"/>
              </a:spcAft>
              <a:buFont typeface="+mj-lt"/>
              <a:buAutoNum type="arabicPeriod"/>
              <a:defRPr sz="2800" kern="1200">
                <a:solidFill>
                  <a:schemeClr val="bg1"/>
                </a:solidFill>
                <a:latin typeface="Bebas Neue" panose="020B0506020202020201" pitchFamily="34" charset="0"/>
                <a:ea typeface="+mn-ea"/>
                <a:cs typeface="+mn-cs"/>
              </a:defRPr>
            </a:lvl2pPr>
            <a:lvl3pPr marL="1152900" indent="-342900" algn="l" defTabSz="914400" rtl="0" eaLnBrk="1" latinLnBrk="0" hangingPunct="1">
              <a:lnSpc>
                <a:spcPct val="90000"/>
              </a:lnSpc>
              <a:spcBef>
                <a:spcPts val="0"/>
              </a:spcBef>
              <a:spcAft>
                <a:spcPts val="1000"/>
              </a:spcAft>
              <a:buFont typeface="+mj-lt"/>
              <a:buAutoNum type="arabicPeriod"/>
              <a:defRPr sz="2400" kern="1200">
                <a:solidFill>
                  <a:schemeClr val="bg1"/>
                </a:solidFill>
                <a:latin typeface="Bebas Neue" panose="020B0506020202020201" pitchFamily="34" charset="0"/>
                <a:ea typeface="+mn-ea"/>
                <a:cs typeface="+mn-cs"/>
              </a:defRPr>
            </a:lvl3pPr>
            <a:lvl4pPr marL="1512900" indent="-342900" algn="l" defTabSz="914400" rtl="0" eaLnBrk="1" latinLnBrk="0" hangingPunct="1">
              <a:lnSpc>
                <a:spcPct val="90000"/>
              </a:lnSpc>
              <a:spcBef>
                <a:spcPts val="0"/>
              </a:spcBef>
              <a:spcAft>
                <a:spcPts val="1000"/>
              </a:spcAft>
              <a:buFont typeface="+mj-lt"/>
              <a:buAutoNum type="arabicPeriod"/>
              <a:defRPr sz="2000" kern="1200">
                <a:solidFill>
                  <a:schemeClr val="bg1"/>
                </a:solidFill>
                <a:latin typeface="Bebas Neue" panose="020B0506020202020201" pitchFamily="34" charset="0"/>
                <a:ea typeface="+mn-ea"/>
                <a:cs typeface="+mn-cs"/>
              </a:defRPr>
            </a:lvl4pPr>
            <a:lvl5pPr marL="1872900" indent="-342900" algn="l" defTabSz="914400" rtl="0" eaLnBrk="1" latinLnBrk="0" hangingPunct="1">
              <a:lnSpc>
                <a:spcPct val="90000"/>
              </a:lnSpc>
              <a:spcBef>
                <a:spcPts val="0"/>
              </a:spcBef>
              <a:spcAft>
                <a:spcPts val="1000"/>
              </a:spcAft>
              <a:buFont typeface="+mj-lt"/>
              <a:buAutoNum type="arabicPeriod"/>
              <a:defRPr sz="2000" kern="1200">
                <a:solidFill>
                  <a:schemeClr val="bg1"/>
                </a:solidFill>
                <a:latin typeface="Bebas Neue" panose="020B0506020202020201" pitchFamily="34"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2600" dirty="0" smtClean="0"/>
              <a:t>Introduction</a:t>
            </a:r>
          </a:p>
          <a:p>
            <a:r>
              <a:rPr lang="en-US" sz="2600" dirty="0" smtClean="0"/>
              <a:t>E-Business</a:t>
            </a:r>
          </a:p>
          <a:p>
            <a:pPr lvl="1">
              <a:lnSpc>
                <a:spcPct val="80000"/>
              </a:lnSpc>
              <a:spcAft>
                <a:spcPts val="600"/>
              </a:spcAft>
              <a:buFont typeface="+mj-lt"/>
              <a:buAutoNum type="alphaLcPeriod"/>
            </a:pPr>
            <a:r>
              <a:rPr lang="en-US" sz="1600" dirty="0" smtClean="0">
                <a:latin typeface="+mn-lt"/>
              </a:rPr>
              <a:t>Basics</a:t>
            </a:r>
          </a:p>
          <a:p>
            <a:pPr lvl="1">
              <a:lnSpc>
                <a:spcPct val="80000"/>
              </a:lnSpc>
              <a:spcAft>
                <a:spcPts val="600"/>
              </a:spcAft>
              <a:buFont typeface="+mj-lt"/>
              <a:buAutoNum type="alphaLcPeriod"/>
            </a:pPr>
            <a:r>
              <a:rPr lang="en-US" sz="1600" dirty="0" smtClean="0">
                <a:latin typeface="+mn-lt"/>
              </a:rPr>
              <a:t>Interaction</a:t>
            </a:r>
          </a:p>
          <a:p>
            <a:pPr lvl="1">
              <a:lnSpc>
                <a:spcPct val="80000"/>
              </a:lnSpc>
              <a:spcAft>
                <a:spcPts val="600"/>
              </a:spcAft>
              <a:buFont typeface="+mj-lt"/>
              <a:buAutoNum type="alphaLcPeriod"/>
            </a:pPr>
            <a:r>
              <a:rPr lang="en-US" sz="1600" dirty="0" smtClean="0">
                <a:latin typeface="+mn-lt"/>
              </a:rPr>
              <a:t>Pros and Cons</a:t>
            </a:r>
          </a:p>
          <a:p>
            <a:pPr lvl="1">
              <a:lnSpc>
                <a:spcPct val="80000"/>
              </a:lnSpc>
              <a:spcAft>
                <a:spcPts val="600"/>
              </a:spcAft>
              <a:buFont typeface="+mj-lt"/>
              <a:buAutoNum type="alphaLcPeriod"/>
            </a:pPr>
            <a:r>
              <a:rPr lang="en-US" sz="1600" dirty="0" smtClean="0">
                <a:latin typeface="+mn-lt"/>
              </a:rPr>
              <a:t>E-Business VS. E-Commerce</a:t>
            </a:r>
          </a:p>
          <a:p>
            <a:pPr>
              <a:spcAft>
                <a:spcPts val="600"/>
              </a:spcAft>
            </a:pPr>
            <a:r>
              <a:rPr lang="en-US" sz="2600" dirty="0" smtClean="0"/>
              <a:t>E-Commerce</a:t>
            </a:r>
          </a:p>
          <a:p>
            <a:pPr lvl="1">
              <a:spcAft>
                <a:spcPts val="600"/>
              </a:spcAft>
              <a:buFont typeface="+mj-lt"/>
              <a:buAutoNum type="alphaLcPeriod"/>
            </a:pPr>
            <a:r>
              <a:rPr lang="en-US" sz="1600" dirty="0" smtClean="0">
                <a:latin typeface="+mn-lt"/>
              </a:rPr>
              <a:t>Basics</a:t>
            </a:r>
          </a:p>
          <a:p>
            <a:pPr lvl="1">
              <a:lnSpc>
                <a:spcPct val="80000"/>
              </a:lnSpc>
              <a:spcAft>
                <a:spcPts val="600"/>
              </a:spcAft>
              <a:buFont typeface="+mj-lt"/>
              <a:buAutoNum type="alphaLcPeriod"/>
            </a:pPr>
            <a:r>
              <a:rPr lang="en-US" sz="1600" dirty="0" smtClean="0">
                <a:latin typeface="+mn-lt"/>
              </a:rPr>
              <a:t>E-Commerce Strategy</a:t>
            </a:r>
          </a:p>
          <a:p>
            <a:pPr lvl="1">
              <a:lnSpc>
                <a:spcPct val="80000"/>
              </a:lnSpc>
              <a:spcAft>
                <a:spcPts val="600"/>
              </a:spcAft>
              <a:buFont typeface="+mj-lt"/>
              <a:buAutoNum type="alphaLcPeriod"/>
            </a:pPr>
            <a:r>
              <a:rPr lang="en-US" sz="1600" dirty="0" smtClean="0">
                <a:latin typeface="+mn-lt"/>
              </a:rPr>
              <a:t>Methods</a:t>
            </a:r>
          </a:p>
          <a:p>
            <a:pPr lvl="1">
              <a:lnSpc>
                <a:spcPct val="80000"/>
              </a:lnSpc>
              <a:spcAft>
                <a:spcPts val="600"/>
              </a:spcAft>
              <a:buFont typeface="+mj-lt"/>
              <a:buAutoNum type="alphaLcPeriod"/>
            </a:pPr>
            <a:r>
              <a:rPr lang="en-US" sz="1600" dirty="0" smtClean="0">
                <a:latin typeface="+mn-lt"/>
              </a:rPr>
              <a:t>Development in Germany</a:t>
            </a:r>
          </a:p>
          <a:p>
            <a:pPr lvl="1">
              <a:lnSpc>
                <a:spcPct val="80000"/>
              </a:lnSpc>
              <a:spcAft>
                <a:spcPts val="600"/>
              </a:spcAft>
              <a:buFont typeface="+mj-lt"/>
              <a:buAutoNum type="alphaLcPeriod"/>
            </a:pPr>
            <a:r>
              <a:rPr lang="en-US" sz="1600" dirty="0" smtClean="0">
                <a:latin typeface="+mn-lt"/>
              </a:rPr>
              <a:t>Pros and Cons</a:t>
            </a:r>
            <a:endParaRPr lang="en-US" sz="1600" b="1" dirty="0" smtClean="0">
              <a:latin typeface="+mn-lt"/>
            </a:endParaRPr>
          </a:p>
          <a:p>
            <a:r>
              <a:rPr lang="en-US" sz="2600" dirty="0" smtClean="0"/>
              <a:t>ICT</a:t>
            </a:r>
          </a:p>
          <a:p>
            <a:r>
              <a:rPr lang="en-US" sz="2600" dirty="0" smtClean="0"/>
              <a:t>Business model</a:t>
            </a:r>
          </a:p>
          <a:p>
            <a:r>
              <a:rPr lang="en-US" sz="2600" dirty="0" smtClean="0"/>
              <a:t>Recap and Next Steps</a:t>
            </a:r>
          </a:p>
          <a:p>
            <a:r>
              <a:rPr lang="en-US" sz="2600" dirty="0" smtClean="0"/>
              <a:t>Implementation and checklists</a:t>
            </a:r>
            <a:endParaRPr lang="en-US" sz="2600" dirty="0"/>
          </a:p>
        </p:txBody>
      </p:sp>
    </p:spTree>
    <p:extLst>
      <p:ext uri="{BB962C8B-B14F-4D97-AF65-F5344CB8AC3E}">
        <p14:creationId xmlns:p14="http://schemas.microsoft.com/office/powerpoint/2010/main" val="733762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bwMode="gray">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6" name="Title"/>
          <p:cNvSpPr>
            <a:spLocks noGrp="1"/>
          </p:cNvSpPr>
          <p:nvPr>
            <p:ph type="title"/>
          </p:nvPr>
        </p:nvSpPr>
        <p:spPr bwMode="gray"/>
        <p:txBody>
          <a:bodyPr/>
          <a:lstStyle/>
          <a:p>
            <a:r>
              <a:rPr lang="en-US" dirty="0" smtClean="0">
                <a:solidFill>
                  <a:schemeClr val="bg1"/>
                </a:solidFill>
              </a:rPr>
              <a:t>BASICS</a:t>
            </a:r>
            <a:endParaRPr lang="en-US" dirty="0">
              <a:solidFill>
                <a:schemeClr val="bg1"/>
              </a:solidFill>
            </a:endParaRPr>
          </a:p>
        </p:txBody>
      </p:sp>
      <p:sp>
        <p:nvSpPr>
          <p:cNvPr id="8" name="Subtitle"/>
          <p:cNvSpPr>
            <a:spLocks noGrp="1"/>
          </p:cNvSpPr>
          <p:nvPr>
            <p:ph type="body" sz="quarter" idx="13"/>
          </p:nvPr>
        </p:nvSpPr>
        <p:spPr bwMode="gray"/>
        <p:txBody>
          <a:bodyPr/>
          <a:lstStyle/>
          <a:p>
            <a:r>
              <a:rPr lang="en-US" dirty="0" smtClean="0"/>
              <a:t>Key Functions</a:t>
            </a:r>
          </a:p>
          <a:p>
            <a:endParaRPr lang="en-US" dirty="0"/>
          </a:p>
        </p:txBody>
      </p:sp>
      <p:sp>
        <p:nvSpPr>
          <p:cNvPr id="7" name="Content 1"/>
          <p:cNvSpPr>
            <a:spLocks noGrp="1"/>
          </p:cNvSpPr>
          <p:nvPr>
            <p:ph idx="1"/>
          </p:nvPr>
        </p:nvSpPr>
        <p:spPr bwMode="gray">
          <a:xfrm>
            <a:off x="872411" y="3311259"/>
            <a:ext cx="2423810" cy="999303"/>
          </a:xfrm>
          <a:solidFill>
            <a:schemeClr val="accent6">
              <a:lumMod val="50000"/>
            </a:schemeClr>
          </a:solidFill>
          <a:ln w="19050">
            <a:noFill/>
          </a:ln>
        </p:spPr>
        <p:txBody>
          <a:bodyPr/>
          <a:lstStyle/>
          <a:p>
            <a:r>
              <a:rPr lang="en-US" dirty="0" smtClean="0"/>
              <a:t>Search</a:t>
            </a:r>
            <a:endParaRPr lang="en-US" dirty="0"/>
          </a:p>
        </p:txBody>
      </p:sp>
      <p:sp>
        <p:nvSpPr>
          <p:cNvPr id="23" name="Text 1"/>
          <p:cNvSpPr>
            <a:spLocks noGrp="1"/>
          </p:cNvSpPr>
          <p:nvPr>
            <p:ph type="body" sz="quarter" idx="21"/>
          </p:nvPr>
        </p:nvSpPr>
        <p:spPr bwMode="gray">
          <a:xfrm>
            <a:off x="914019" y="3311259"/>
            <a:ext cx="1170297" cy="728481"/>
          </a:xfrm>
        </p:spPr>
        <p:txBody>
          <a:bodyPr/>
          <a:lstStyle/>
          <a:p>
            <a:r>
              <a:rPr lang="en-US" sz="2800" dirty="0" smtClean="0">
                <a:solidFill>
                  <a:schemeClr val="bg1"/>
                </a:solidFill>
              </a:rPr>
              <a:t>1</a:t>
            </a:r>
            <a:endParaRPr lang="en-US" sz="2800" dirty="0">
              <a:solidFill>
                <a:schemeClr val="bg1"/>
              </a:solidFill>
            </a:endParaRPr>
          </a:p>
        </p:txBody>
      </p:sp>
      <p:sp>
        <p:nvSpPr>
          <p:cNvPr id="30" name="Content 2"/>
          <p:cNvSpPr>
            <a:spLocks noGrp="1"/>
          </p:cNvSpPr>
          <p:nvPr>
            <p:ph idx="15"/>
          </p:nvPr>
        </p:nvSpPr>
        <p:spPr bwMode="gray">
          <a:xfrm>
            <a:off x="3537313" y="3311259"/>
            <a:ext cx="2423810" cy="999303"/>
          </a:xfrm>
          <a:solidFill>
            <a:schemeClr val="accent6">
              <a:lumMod val="75000"/>
            </a:schemeClr>
          </a:solidFill>
          <a:ln w="19050">
            <a:noFill/>
          </a:ln>
        </p:spPr>
        <p:txBody>
          <a:bodyPr/>
          <a:lstStyle/>
          <a:p>
            <a:r>
              <a:rPr lang="en-US" dirty="0" smtClean="0"/>
              <a:t>Evaluation</a:t>
            </a:r>
            <a:endParaRPr lang="en-US" dirty="0"/>
          </a:p>
        </p:txBody>
      </p:sp>
      <p:sp>
        <p:nvSpPr>
          <p:cNvPr id="36" name="Text 2"/>
          <p:cNvSpPr>
            <a:spLocks noGrp="1"/>
          </p:cNvSpPr>
          <p:nvPr>
            <p:ph type="body" sz="quarter" idx="22"/>
          </p:nvPr>
        </p:nvSpPr>
        <p:spPr bwMode="gray">
          <a:xfrm>
            <a:off x="3537063" y="3311259"/>
            <a:ext cx="1170297" cy="728481"/>
          </a:xfrm>
        </p:spPr>
        <p:txBody>
          <a:bodyPr/>
          <a:lstStyle/>
          <a:p>
            <a:r>
              <a:rPr lang="en-US" sz="2800" dirty="0" smtClean="0">
                <a:solidFill>
                  <a:schemeClr val="bg1"/>
                </a:solidFill>
              </a:rPr>
              <a:t>2</a:t>
            </a:r>
            <a:endParaRPr lang="en-US" sz="2800" dirty="0">
              <a:solidFill>
                <a:schemeClr val="bg1"/>
              </a:solidFill>
            </a:endParaRPr>
          </a:p>
        </p:txBody>
      </p:sp>
      <p:sp>
        <p:nvSpPr>
          <p:cNvPr id="31" name="Content 3"/>
          <p:cNvSpPr>
            <a:spLocks noGrp="1"/>
          </p:cNvSpPr>
          <p:nvPr>
            <p:ph idx="16"/>
          </p:nvPr>
        </p:nvSpPr>
        <p:spPr bwMode="gray">
          <a:xfrm>
            <a:off x="6198788" y="3311259"/>
            <a:ext cx="2423810" cy="999303"/>
          </a:xfrm>
          <a:solidFill>
            <a:schemeClr val="accent6"/>
          </a:solidFill>
          <a:ln w="19050">
            <a:noFill/>
          </a:ln>
        </p:spPr>
        <p:txBody>
          <a:bodyPr/>
          <a:lstStyle/>
          <a:p>
            <a:r>
              <a:rPr lang="en-US" dirty="0" smtClean="0"/>
              <a:t>Transaction</a:t>
            </a:r>
            <a:endParaRPr lang="en-US" dirty="0"/>
          </a:p>
        </p:txBody>
      </p:sp>
      <p:sp>
        <p:nvSpPr>
          <p:cNvPr id="37" name="Text 3"/>
          <p:cNvSpPr>
            <a:spLocks noGrp="1"/>
          </p:cNvSpPr>
          <p:nvPr>
            <p:ph type="body" sz="quarter" idx="23"/>
          </p:nvPr>
        </p:nvSpPr>
        <p:spPr bwMode="gray">
          <a:xfrm>
            <a:off x="6198538" y="3311259"/>
            <a:ext cx="1170297" cy="728481"/>
          </a:xfrm>
        </p:spPr>
        <p:txBody>
          <a:bodyPr/>
          <a:lstStyle/>
          <a:p>
            <a:r>
              <a:rPr lang="en-US" sz="2800" dirty="0" smtClean="0">
                <a:solidFill>
                  <a:schemeClr val="bg1"/>
                </a:solidFill>
              </a:rPr>
              <a:t>3</a:t>
            </a:r>
            <a:endParaRPr lang="en-US" sz="2800" dirty="0">
              <a:solidFill>
                <a:schemeClr val="bg1"/>
              </a:solidFill>
            </a:endParaRPr>
          </a:p>
        </p:txBody>
      </p:sp>
      <p:sp>
        <p:nvSpPr>
          <p:cNvPr id="43" name="Content 4"/>
          <p:cNvSpPr>
            <a:spLocks noGrp="1"/>
          </p:cNvSpPr>
          <p:nvPr>
            <p:ph idx="14"/>
          </p:nvPr>
        </p:nvSpPr>
        <p:spPr bwMode="gray">
          <a:xfrm>
            <a:off x="8858927" y="3311259"/>
            <a:ext cx="2423810" cy="999303"/>
          </a:xfrm>
          <a:noFill/>
          <a:ln w="25400">
            <a:solidFill>
              <a:schemeClr val="bg1"/>
            </a:solidFill>
            <a:prstDash val="dash"/>
          </a:ln>
        </p:spPr>
        <p:txBody>
          <a:bodyPr/>
          <a:lstStyle/>
          <a:p>
            <a:r>
              <a:rPr lang="en-US" dirty="0" smtClean="0"/>
              <a:t>Problem solving</a:t>
            </a:r>
            <a:endParaRPr lang="en-US" dirty="0"/>
          </a:p>
        </p:txBody>
      </p:sp>
      <p:sp>
        <p:nvSpPr>
          <p:cNvPr id="38" name="Text 4"/>
          <p:cNvSpPr>
            <a:spLocks noGrp="1"/>
          </p:cNvSpPr>
          <p:nvPr>
            <p:ph type="body" sz="quarter" idx="25"/>
          </p:nvPr>
        </p:nvSpPr>
        <p:spPr bwMode="gray">
          <a:xfrm>
            <a:off x="8858677" y="3311259"/>
            <a:ext cx="1170297" cy="728481"/>
          </a:xfrm>
        </p:spPr>
        <p:txBody>
          <a:bodyPr/>
          <a:lstStyle/>
          <a:p>
            <a:r>
              <a:rPr lang="en-US" sz="2800" dirty="0" smtClean="0">
                <a:solidFill>
                  <a:schemeClr val="bg1"/>
                </a:solidFill>
              </a:rPr>
              <a:t>4</a:t>
            </a:r>
            <a:endParaRPr lang="en-US" sz="2800" dirty="0">
              <a:solidFill>
                <a:schemeClr val="bg1"/>
              </a:solidFill>
            </a:endParaRPr>
          </a:p>
        </p:txBody>
      </p:sp>
      <p:sp>
        <p:nvSpPr>
          <p:cNvPr id="2" name="Textfeld 1"/>
          <p:cNvSpPr txBox="1"/>
          <p:nvPr/>
        </p:nvSpPr>
        <p:spPr bwMode="gray">
          <a:xfrm>
            <a:off x="540000" y="1516063"/>
            <a:ext cx="11109600" cy="1365160"/>
          </a:xfrm>
          <a:prstGeom prst="rect">
            <a:avLst/>
          </a:prstGeom>
          <a:noFill/>
        </p:spPr>
        <p:txBody>
          <a:bodyPr wrap="square" lIns="0" tIns="0" rIns="0" bIns="0" rtlCol="0" anchor="ctr">
            <a:noAutofit/>
          </a:bodyPr>
          <a:lstStyle/>
          <a:p>
            <a:pPr>
              <a:lnSpc>
                <a:spcPct val="90000"/>
              </a:lnSpc>
              <a:spcAft>
                <a:spcPts val="1000"/>
              </a:spcAft>
            </a:pPr>
            <a:r>
              <a:rPr lang="en-US" sz="2000" dirty="0" smtClean="0">
                <a:solidFill>
                  <a:schemeClr val="bg1"/>
                </a:solidFill>
              </a:rPr>
              <a:t>In each of the four </a:t>
            </a:r>
            <a:r>
              <a:rPr lang="en-US" sz="2000" b="1" dirty="0" smtClean="0">
                <a:solidFill>
                  <a:schemeClr val="bg1"/>
                </a:solidFill>
                <a:latin typeface="+mj-lt"/>
              </a:rPr>
              <a:t>key areas,</a:t>
            </a:r>
            <a:r>
              <a:rPr lang="en-US" sz="2000" dirty="0" smtClean="0">
                <a:solidFill>
                  <a:schemeClr val="bg1"/>
                </a:solidFill>
              </a:rPr>
              <a:t> new forms of value created business models can result when considering the </a:t>
            </a:r>
            <a:r>
              <a:rPr lang="en-US" sz="2000" b="1" dirty="0" smtClean="0">
                <a:solidFill>
                  <a:schemeClr val="bg1"/>
                </a:solidFill>
                <a:latin typeface="+mj-lt"/>
              </a:rPr>
              <a:t>key functions </a:t>
            </a:r>
            <a:r>
              <a:rPr lang="en-US" sz="2000" dirty="0" smtClean="0">
                <a:solidFill>
                  <a:schemeClr val="bg1"/>
                </a:solidFill>
              </a:rPr>
              <a:t>for Internet activities:</a:t>
            </a:r>
            <a:endParaRPr lang="en-US" sz="2000" dirty="0">
              <a:solidFill>
                <a:schemeClr val="bg1"/>
              </a:solidFill>
            </a:endParaRPr>
          </a:p>
        </p:txBody>
      </p:sp>
      <p:grpSp>
        <p:nvGrpSpPr>
          <p:cNvPr id="20" name="LINE ICON - magnifying glass"/>
          <p:cNvGrpSpPr>
            <a:grpSpLocks noChangeAspect="1"/>
          </p:cNvGrpSpPr>
          <p:nvPr/>
        </p:nvGrpSpPr>
        <p:grpSpPr bwMode="gray">
          <a:xfrm>
            <a:off x="1777820" y="4728600"/>
            <a:ext cx="720367" cy="717782"/>
            <a:chOff x="9256469" y="2587793"/>
            <a:chExt cx="402086" cy="400643"/>
          </a:xfrm>
          <a:solidFill>
            <a:schemeClr val="bg2"/>
          </a:solidFill>
        </p:grpSpPr>
        <p:sp>
          <p:nvSpPr>
            <p:cNvPr id="24" name="Freeform 326"/>
            <p:cNvSpPr>
              <a:spLocks noEditPoints="1"/>
            </p:cNvSpPr>
            <p:nvPr/>
          </p:nvSpPr>
          <p:spPr bwMode="gray">
            <a:xfrm>
              <a:off x="9256469" y="2587793"/>
              <a:ext cx="306798" cy="306799"/>
            </a:xfrm>
            <a:custGeom>
              <a:avLst/>
              <a:gdLst>
                <a:gd name="T0" fmla="*/ 90 w 180"/>
                <a:gd name="T1" fmla="*/ 180 h 180"/>
                <a:gd name="T2" fmla="*/ 0 w 180"/>
                <a:gd name="T3" fmla="*/ 90 h 180"/>
                <a:gd name="T4" fmla="*/ 90 w 180"/>
                <a:gd name="T5" fmla="*/ 0 h 180"/>
                <a:gd name="T6" fmla="*/ 180 w 180"/>
                <a:gd name="T7" fmla="*/ 90 h 180"/>
                <a:gd name="T8" fmla="*/ 90 w 180"/>
                <a:gd name="T9" fmla="*/ 180 h 180"/>
                <a:gd name="T10" fmla="*/ 90 w 180"/>
                <a:gd name="T11" fmla="*/ 8 h 180"/>
                <a:gd name="T12" fmla="*/ 8 w 180"/>
                <a:gd name="T13" fmla="*/ 90 h 180"/>
                <a:gd name="T14" fmla="*/ 90 w 180"/>
                <a:gd name="T15" fmla="*/ 172 h 180"/>
                <a:gd name="T16" fmla="*/ 172 w 180"/>
                <a:gd name="T17" fmla="*/ 90 h 180"/>
                <a:gd name="T18" fmla="*/ 90 w 180"/>
                <a:gd name="T19" fmla="*/ 8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0" h="180">
                  <a:moveTo>
                    <a:pt x="90" y="180"/>
                  </a:moveTo>
                  <a:cubicBezTo>
                    <a:pt x="40" y="180"/>
                    <a:pt x="0" y="140"/>
                    <a:pt x="0" y="90"/>
                  </a:cubicBezTo>
                  <a:cubicBezTo>
                    <a:pt x="0" y="40"/>
                    <a:pt x="40" y="0"/>
                    <a:pt x="90" y="0"/>
                  </a:cubicBezTo>
                  <a:cubicBezTo>
                    <a:pt x="140" y="0"/>
                    <a:pt x="180" y="40"/>
                    <a:pt x="180" y="90"/>
                  </a:cubicBezTo>
                  <a:cubicBezTo>
                    <a:pt x="180" y="140"/>
                    <a:pt x="140" y="180"/>
                    <a:pt x="90" y="180"/>
                  </a:cubicBezTo>
                  <a:close/>
                  <a:moveTo>
                    <a:pt x="90" y="8"/>
                  </a:moveTo>
                  <a:cubicBezTo>
                    <a:pt x="45" y="8"/>
                    <a:pt x="8" y="45"/>
                    <a:pt x="8" y="90"/>
                  </a:cubicBezTo>
                  <a:cubicBezTo>
                    <a:pt x="8" y="135"/>
                    <a:pt x="45" y="172"/>
                    <a:pt x="90" y="172"/>
                  </a:cubicBezTo>
                  <a:cubicBezTo>
                    <a:pt x="135" y="172"/>
                    <a:pt x="172" y="135"/>
                    <a:pt x="172" y="90"/>
                  </a:cubicBezTo>
                  <a:cubicBezTo>
                    <a:pt x="172" y="45"/>
                    <a:pt x="135" y="8"/>
                    <a:pt x="90" y="8"/>
                  </a:cubicBezTo>
                  <a:close/>
                </a:path>
              </a:pathLst>
            </a:custGeom>
            <a:grpFill/>
            <a:ln>
              <a:noFill/>
            </a:ln>
            <a:extLst/>
          </p:spPr>
          <p:txBody>
            <a:bodyPr vert="horz" wrap="square" lIns="0" tIns="0" rIns="0" bIns="0" numCol="1" anchor="t" anchorCtr="0" compatLnSpc="1">
              <a:prstTxWarp prst="textNoShape">
                <a:avLst/>
              </a:prstTxWarp>
            </a:bodyPr>
            <a:lstStyle/>
            <a:p>
              <a:pPr algn="ctr"/>
              <a:endParaRPr lang="en-US" dirty="0"/>
            </a:p>
          </p:txBody>
        </p:sp>
        <p:sp>
          <p:nvSpPr>
            <p:cNvPr id="25" name="Freeform 327"/>
            <p:cNvSpPr>
              <a:spLocks/>
            </p:cNvSpPr>
            <p:nvPr/>
          </p:nvSpPr>
          <p:spPr bwMode="gray">
            <a:xfrm>
              <a:off x="9508404" y="2839729"/>
              <a:ext cx="27431" cy="27431"/>
            </a:xfrm>
            <a:custGeom>
              <a:avLst/>
              <a:gdLst>
                <a:gd name="T0" fmla="*/ 12 w 16"/>
                <a:gd name="T1" fmla="*/ 16 h 16"/>
                <a:gd name="T2" fmla="*/ 9 w 16"/>
                <a:gd name="T3" fmla="*/ 15 h 16"/>
                <a:gd name="T4" fmla="*/ 1 w 16"/>
                <a:gd name="T5" fmla="*/ 7 h 16"/>
                <a:gd name="T6" fmla="*/ 1 w 16"/>
                <a:gd name="T7" fmla="*/ 1 h 16"/>
                <a:gd name="T8" fmla="*/ 7 w 16"/>
                <a:gd name="T9" fmla="*/ 1 h 16"/>
                <a:gd name="T10" fmla="*/ 15 w 16"/>
                <a:gd name="T11" fmla="*/ 9 h 16"/>
                <a:gd name="T12" fmla="*/ 15 w 16"/>
                <a:gd name="T13" fmla="*/ 15 h 16"/>
                <a:gd name="T14" fmla="*/ 12 w 16"/>
                <a:gd name="T15" fmla="*/ 16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 h="16">
                  <a:moveTo>
                    <a:pt x="12" y="16"/>
                  </a:moveTo>
                  <a:cubicBezTo>
                    <a:pt x="11" y="16"/>
                    <a:pt x="10" y="16"/>
                    <a:pt x="9" y="15"/>
                  </a:cubicBezTo>
                  <a:cubicBezTo>
                    <a:pt x="1" y="7"/>
                    <a:pt x="1" y="7"/>
                    <a:pt x="1" y="7"/>
                  </a:cubicBezTo>
                  <a:cubicBezTo>
                    <a:pt x="0" y="5"/>
                    <a:pt x="0" y="3"/>
                    <a:pt x="1" y="1"/>
                  </a:cubicBezTo>
                  <a:cubicBezTo>
                    <a:pt x="3" y="0"/>
                    <a:pt x="5" y="0"/>
                    <a:pt x="7" y="1"/>
                  </a:cubicBezTo>
                  <a:cubicBezTo>
                    <a:pt x="15" y="9"/>
                    <a:pt x="15" y="9"/>
                    <a:pt x="15" y="9"/>
                  </a:cubicBezTo>
                  <a:cubicBezTo>
                    <a:pt x="16" y="11"/>
                    <a:pt x="16" y="13"/>
                    <a:pt x="15" y="15"/>
                  </a:cubicBezTo>
                  <a:cubicBezTo>
                    <a:pt x="14" y="16"/>
                    <a:pt x="13" y="16"/>
                    <a:pt x="12" y="16"/>
                  </a:cubicBezTo>
                  <a:close/>
                </a:path>
              </a:pathLst>
            </a:custGeom>
            <a:grpFill/>
            <a:ln>
              <a:noFill/>
            </a:ln>
            <a:extLst/>
          </p:spPr>
          <p:txBody>
            <a:bodyPr vert="horz" wrap="square" lIns="0" tIns="0" rIns="0" bIns="0" numCol="1" anchor="t" anchorCtr="0" compatLnSpc="1">
              <a:prstTxWarp prst="textNoShape">
                <a:avLst/>
              </a:prstTxWarp>
            </a:bodyPr>
            <a:lstStyle/>
            <a:p>
              <a:pPr algn="ctr"/>
              <a:endParaRPr lang="en-US" dirty="0"/>
            </a:p>
          </p:txBody>
        </p:sp>
        <p:sp>
          <p:nvSpPr>
            <p:cNvPr id="26" name="Freeform 334"/>
            <p:cNvSpPr>
              <a:spLocks noEditPoints="1"/>
            </p:cNvSpPr>
            <p:nvPr/>
          </p:nvSpPr>
          <p:spPr bwMode="gray">
            <a:xfrm>
              <a:off x="9504795" y="2834676"/>
              <a:ext cx="153760" cy="153760"/>
            </a:xfrm>
            <a:custGeom>
              <a:avLst/>
              <a:gdLst>
                <a:gd name="T0" fmla="*/ 67 w 90"/>
                <a:gd name="T1" fmla="*/ 90 h 90"/>
                <a:gd name="T2" fmla="*/ 65 w 90"/>
                <a:gd name="T3" fmla="*/ 90 h 90"/>
                <a:gd name="T4" fmla="*/ 0 w 90"/>
                <a:gd name="T5" fmla="*/ 25 h 90"/>
                <a:gd name="T6" fmla="*/ 25 w 90"/>
                <a:gd name="T7" fmla="*/ 0 h 90"/>
                <a:gd name="T8" fmla="*/ 90 w 90"/>
                <a:gd name="T9" fmla="*/ 65 h 90"/>
                <a:gd name="T10" fmla="*/ 90 w 90"/>
                <a:gd name="T11" fmla="*/ 66 h 90"/>
                <a:gd name="T12" fmla="*/ 67 w 90"/>
                <a:gd name="T13" fmla="*/ 90 h 90"/>
                <a:gd name="T14" fmla="*/ 11 w 90"/>
                <a:gd name="T15" fmla="*/ 25 h 90"/>
                <a:gd name="T16" fmla="*/ 68 w 90"/>
                <a:gd name="T17" fmla="*/ 82 h 90"/>
                <a:gd name="T18" fmla="*/ 82 w 90"/>
                <a:gd name="T19" fmla="*/ 68 h 90"/>
                <a:gd name="T20" fmla="*/ 25 w 90"/>
                <a:gd name="T21" fmla="*/ 11 h 90"/>
                <a:gd name="T22" fmla="*/ 11 w 90"/>
                <a:gd name="T23" fmla="*/ 25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0" h="90">
                  <a:moveTo>
                    <a:pt x="67" y="90"/>
                  </a:moveTo>
                  <a:cubicBezTo>
                    <a:pt x="65" y="90"/>
                    <a:pt x="65" y="90"/>
                    <a:pt x="65" y="90"/>
                  </a:cubicBezTo>
                  <a:cubicBezTo>
                    <a:pt x="0" y="25"/>
                    <a:pt x="0" y="25"/>
                    <a:pt x="0" y="25"/>
                  </a:cubicBezTo>
                  <a:cubicBezTo>
                    <a:pt x="25" y="0"/>
                    <a:pt x="25" y="0"/>
                    <a:pt x="25" y="0"/>
                  </a:cubicBezTo>
                  <a:cubicBezTo>
                    <a:pt x="90" y="65"/>
                    <a:pt x="90" y="65"/>
                    <a:pt x="90" y="65"/>
                  </a:cubicBezTo>
                  <a:cubicBezTo>
                    <a:pt x="90" y="66"/>
                    <a:pt x="90" y="66"/>
                    <a:pt x="90" y="66"/>
                  </a:cubicBezTo>
                  <a:cubicBezTo>
                    <a:pt x="90" y="80"/>
                    <a:pt x="80" y="90"/>
                    <a:pt x="67" y="90"/>
                  </a:cubicBezTo>
                  <a:close/>
                  <a:moveTo>
                    <a:pt x="11" y="25"/>
                  </a:moveTo>
                  <a:cubicBezTo>
                    <a:pt x="68" y="82"/>
                    <a:pt x="68" y="82"/>
                    <a:pt x="68" y="82"/>
                  </a:cubicBezTo>
                  <a:cubicBezTo>
                    <a:pt x="76" y="81"/>
                    <a:pt x="82" y="76"/>
                    <a:pt x="82" y="68"/>
                  </a:cubicBezTo>
                  <a:cubicBezTo>
                    <a:pt x="25" y="11"/>
                    <a:pt x="25" y="11"/>
                    <a:pt x="25" y="11"/>
                  </a:cubicBezTo>
                  <a:lnTo>
                    <a:pt x="11" y="25"/>
                  </a:lnTo>
                  <a:close/>
                </a:path>
              </a:pathLst>
            </a:custGeom>
            <a:grpFill/>
            <a:ln>
              <a:noFill/>
            </a:ln>
            <a:extLst/>
          </p:spPr>
          <p:txBody>
            <a:bodyPr vert="horz" wrap="square" lIns="0" tIns="0" rIns="0" bIns="0" numCol="1" anchor="t" anchorCtr="0" compatLnSpc="1">
              <a:prstTxWarp prst="textNoShape">
                <a:avLst/>
              </a:prstTxWarp>
            </a:bodyPr>
            <a:lstStyle/>
            <a:p>
              <a:pPr algn="ctr"/>
              <a:endParaRPr lang="en-US" dirty="0"/>
            </a:p>
          </p:txBody>
        </p:sp>
      </p:grpSp>
      <p:grpSp>
        <p:nvGrpSpPr>
          <p:cNvPr id="27" name="LINE ICON - endpoint"/>
          <p:cNvGrpSpPr>
            <a:grpSpLocks noChangeAspect="1"/>
          </p:cNvGrpSpPr>
          <p:nvPr/>
        </p:nvGrpSpPr>
        <p:grpSpPr bwMode="gray">
          <a:xfrm>
            <a:off x="4395346" y="4711891"/>
            <a:ext cx="751420" cy="751424"/>
            <a:chOff x="7064502" y="4236847"/>
            <a:chExt cx="409304" cy="409306"/>
          </a:xfrm>
          <a:solidFill>
            <a:schemeClr val="bg1"/>
          </a:solidFill>
        </p:grpSpPr>
        <p:sp>
          <p:nvSpPr>
            <p:cNvPr id="28" name="Freeform 315"/>
            <p:cNvSpPr>
              <a:spLocks noEditPoints="1"/>
            </p:cNvSpPr>
            <p:nvPr/>
          </p:nvSpPr>
          <p:spPr bwMode="gray">
            <a:xfrm>
              <a:off x="7173506" y="4345851"/>
              <a:ext cx="191297" cy="191298"/>
            </a:xfrm>
            <a:custGeom>
              <a:avLst/>
              <a:gdLst>
                <a:gd name="T0" fmla="*/ 56 w 112"/>
                <a:gd name="T1" fmla="*/ 0 h 112"/>
                <a:gd name="T2" fmla="*/ 0 w 112"/>
                <a:gd name="T3" fmla="*/ 56 h 112"/>
                <a:gd name="T4" fmla="*/ 56 w 112"/>
                <a:gd name="T5" fmla="*/ 112 h 112"/>
                <a:gd name="T6" fmla="*/ 112 w 112"/>
                <a:gd name="T7" fmla="*/ 56 h 112"/>
                <a:gd name="T8" fmla="*/ 56 w 112"/>
                <a:gd name="T9" fmla="*/ 0 h 112"/>
                <a:gd name="T10" fmla="*/ 56 w 112"/>
                <a:gd name="T11" fmla="*/ 104 h 112"/>
                <a:gd name="T12" fmla="*/ 8 w 112"/>
                <a:gd name="T13" fmla="*/ 56 h 112"/>
                <a:gd name="T14" fmla="*/ 56 w 112"/>
                <a:gd name="T15" fmla="*/ 8 h 112"/>
                <a:gd name="T16" fmla="*/ 104 w 112"/>
                <a:gd name="T17" fmla="*/ 56 h 112"/>
                <a:gd name="T18" fmla="*/ 56 w 112"/>
                <a:gd name="T19" fmla="*/ 104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2" h="112">
                  <a:moveTo>
                    <a:pt x="56" y="0"/>
                  </a:moveTo>
                  <a:cubicBezTo>
                    <a:pt x="25" y="0"/>
                    <a:pt x="0" y="25"/>
                    <a:pt x="0" y="56"/>
                  </a:cubicBezTo>
                  <a:cubicBezTo>
                    <a:pt x="0" y="87"/>
                    <a:pt x="25" y="112"/>
                    <a:pt x="56" y="112"/>
                  </a:cubicBezTo>
                  <a:cubicBezTo>
                    <a:pt x="87" y="112"/>
                    <a:pt x="112" y="87"/>
                    <a:pt x="112" y="56"/>
                  </a:cubicBezTo>
                  <a:cubicBezTo>
                    <a:pt x="112" y="25"/>
                    <a:pt x="87" y="0"/>
                    <a:pt x="56" y="0"/>
                  </a:cubicBezTo>
                  <a:close/>
                  <a:moveTo>
                    <a:pt x="56" y="104"/>
                  </a:moveTo>
                  <a:cubicBezTo>
                    <a:pt x="30" y="104"/>
                    <a:pt x="8" y="82"/>
                    <a:pt x="8" y="56"/>
                  </a:cubicBezTo>
                  <a:cubicBezTo>
                    <a:pt x="8" y="30"/>
                    <a:pt x="30" y="8"/>
                    <a:pt x="56" y="8"/>
                  </a:cubicBezTo>
                  <a:cubicBezTo>
                    <a:pt x="82" y="8"/>
                    <a:pt x="104" y="30"/>
                    <a:pt x="104" y="56"/>
                  </a:cubicBezTo>
                  <a:cubicBezTo>
                    <a:pt x="104" y="82"/>
                    <a:pt x="82" y="104"/>
                    <a:pt x="56" y="104"/>
                  </a:cubicBezTo>
                  <a:close/>
                </a:path>
              </a:pathLst>
            </a:custGeom>
            <a:grpFill/>
            <a:ln>
              <a:noFill/>
            </a:ln>
            <a:extLst/>
          </p:spPr>
          <p:txBody>
            <a:bodyPr vert="horz" wrap="square" lIns="0" tIns="0" rIns="0" bIns="0" numCol="1" anchor="t" anchorCtr="0" compatLnSpc="1">
              <a:prstTxWarp prst="textNoShape">
                <a:avLst/>
              </a:prstTxWarp>
            </a:bodyPr>
            <a:lstStyle/>
            <a:p>
              <a:endParaRPr lang="en-US" dirty="0"/>
            </a:p>
          </p:txBody>
        </p:sp>
        <p:sp>
          <p:nvSpPr>
            <p:cNvPr id="29" name="Oval 316"/>
            <p:cNvSpPr>
              <a:spLocks noChangeArrowheads="1"/>
            </p:cNvSpPr>
            <p:nvPr/>
          </p:nvSpPr>
          <p:spPr bwMode="gray">
            <a:xfrm>
              <a:off x="7241723" y="4414430"/>
              <a:ext cx="54863" cy="54141"/>
            </a:xfrm>
            <a:prstGeom prst="ellipse">
              <a:avLst/>
            </a:prstGeom>
            <a:grpFill/>
            <a:ln>
              <a:noFill/>
            </a:ln>
            <a:extLst/>
          </p:spPr>
          <p:txBody>
            <a:bodyPr vert="horz" wrap="square" lIns="0" tIns="0" rIns="0" bIns="0" numCol="1" anchor="t" anchorCtr="0" compatLnSpc="1">
              <a:prstTxWarp prst="textNoShape">
                <a:avLst/>
              </a:prstTxWarp>
            </a:bodyPr>
            <a:lstStyle/>
            <a:p>
              <a:endParaRPr lang="en-US" dirty="0"/>
            </a:p>
          </p:txBody>
        </p:sp>
        <p:sp>
          <p:nvSpPr>
            <p:cNvPr id="32" name="Freeform 317"/>
            <p:cNvSpPr>
              <a:spLocks noEditPoints="1"/>
            </p:cNvSpPr>
            <p:nvPr/>
          </p:nvSpPr>
          <p:spPr bwMode="gray">
            <a:xfrm>
              <a:off x="7064502" y="4236847"/>
              <a:ext cx="409304" cy="409306"/>
            </a:xfrm>
            <a:custGeom>
              <a:avLst/>
              <a:gdLst>
                <a:gd name="T0" fmla="*/ 236 w 240"/>
                <a:gd name="T1" fmla="*/ 116 h 240"/>
                <a:gd name="T2" fmla="*/ 208 w 240"/>
                <a:gd name="T3" fmla="*/ 116 h 240"/>
                <a:gd name="T4" fmla="*/ 124 w 240"/>
                <a:gd name="T5" fmla="*/ 32 h 240"/>
                <a:gd name="T6" fmla="*/ 124 w 240"/>
                <a:gd name="T7" fmla="*/ 4 h 240"/>
                <a:gd name="T8" fmla="*/ 120 w 240"/>
                <a:gd name="T9" fmla="*/ 0 h 240"/>
                <a:gd name="T10" fmla="*/ 116 w 240"/>
                <a:gd name="T11" fmla="*/ 4 h 240"/>
                <a:gd name="T12" fmla="*/ 116 w 240"/>
                <a:gd name="T13" fmla="*/ 32 h 240"/>
                <a:gd name="T14" fmla="*/ 32 w 240"/>
                <a:gd name="T15" fmla="*/ 116 h 240"/>
                <a:gd name="T16" fmla="*/ 4 w 240"/>
                <a:gd name="T17" fmla="*/ 116 h 240"/>
                <a:gd name="T18" fmla="*/ 0 w 240"/>
                <a:gd name="T19" fmla="*/ 120 h 240"/>
                <a:gd name="T20" fmla="*/ 4 w 240"/>
                <a:gd name="T21" fmla="*/ 124 h 240"/>
                <a:gd name="T22" fmla="*/ 32 w 240"/>
                <a:gd name="T23" fmla="*/ 124 h 240"/>
                <a:gd name="T24" fmla="*/ 116 w 240"/>
                <a:gd name="T25" fmla="*/ 208 h 240"/>
                <a:gd name="T26" fmla="*/ 116 w 240"/>
                <a:gd name="T27" fmla="*/ 236 h 240"/>
                <a:gd name="T28" fmla="*/ 120 w 240"/>
                <a:gd name="T29" fmla="*/ 240 h 240"/>
                <a:gd name="T30" fmla="*/ 124 w 240"/>
                <a:gd name="T31" fmla="*/ 236 h 240"/>
                <a:gd name="T32" fmla="*/ 124 w 240"/>
                <a:gd name="T33" fmla="*/ 208 h 240"/>
                <a:gd name="T34" fmla="*/ 208 w 240"/>
                <a:gd name="T35" fmla="*/ 124 h 240"/>
                <a:gd name="T36" fmla="*/ 236 w 240"/>
                <a:gd name="T37" fmla="*/ 124 h 240"/>
                <a:gd name="T38" fmla="*/ 240 w 240"/>
                <a:gd name="T39" fmla="*/ 120 h 240"/>
                <a:gd name="T40" fmla="*/ 236 w 240"/>
                <a:gd name="T41" fmla="*/ 116 h 240"/>
                <a:gd name="T42" fmla="*/ 120 w 240"/>
                <a:gd name="T43" fmla="*/ 200 h 240"/>
                <a:gd name="T44" fmla="*/ 40 w 240"/>
                <a:gd name="T45" fmla="*/ 120 h 240"/>
                <a:gd name="T46" fmla="*/ 120 w 240"/>
                <a:gd name="T47" fmla="*/ 40 h 240"/>
                <a:gd name="T48" fmla="*/ 200 w 240"/>
                <a:gd name="T49" fmla="*/ 120 h 240"/>
                <a:gd name="T50" fmla="*/ 120 w 240"/>
                <a:gd name="T51" fmla="*/ 20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40" h="240">
                  <a:moveTo>
                    <a:pt x="236" y="116"/>
                  </a:moveTo>
                  <a:cubicBezTo>
                    <a:pt x="208" y="116"/>
                    <a:pt x="208" y="116"/>
                    <a:pt x="208" y="116"/>
                  </a:cubicBezTo>
                  <a:cubicBezTo>
                    <a:pt x="206" y="71"/>
                    <a:pt x="169" y="34"/>
                    <a:pt x="124" y="32"/>
                  </a:cubicBezTo>
                  <a:cubicBezTo>
                    <a:pt x="124" y="4"/>
                    <a:pt x="124" y="4"/>
                    <a:pt x="124" y="4"/>
                  </a:cubicBezTo>
                  <a:cubicBezTo>
                    <a:pt x="124" y="2"/>
                    <a:pt x="122" y="0"/>
                    <a:pt x="120" y="0"/>
                  </a:cubicBezTo>
                  <a:cubicBezTo>
                    <a:pt x="118" y="0"/>
                    <a:pt x="116" y="2"/>
                    <a:pt x="116" y="4"/>
                  </a:cubicBezTo>
                  <a:cubicBezTo>
                    <a:pt x="116" y="32"/>
                    <a:pt x="116" y="32"/>
                    <a:pt x="116" y="32"/>
                  </a:cubicBezTo>
                  <a:cubicBezTo>
                    <a:pt x="71" y="34"/>
                    <a:pt x="34" y="71"/>
                    <a:pt x="32" y="116"/>
                  </a:cubicBezTo>
                  <a:cubicBezTo>
                    <a:pt x="4" y="116"/>
                    <a:pt x="4" y="116"/>
                    <a:pt x="4" y="116"/>
                  </a:cubicBezTo>
                  <a:cubicBezTo>
                    <a:pt x="2" y="116"/>
                    <a:pt x="0" y="118"/>
                    <a:pt x="0" y="120"/>
                  </a:cubicBezTo>
                  <a:cubicBezTo>
                    <a:pt x="0" y="122"/>
                    <a:pt x="2" y="124"/>
                    <a:pt x="4" y="124"/>
                  </a:cubicBezTo>
                  <a:cubicBezTo>
                    <a:pt x="32" y="124"/>
                    <a:pt x="32" y="124"/>
                    <a:pt x="32" y="124"/>
                  </a:cubicBezTo>
                  <a:cubicBezTo>
                    <a:pt x="34" y="169"/>
                    <a:pt x="71" y="206"/>
                    <a:pt x="116" y="208"/>
                  </a:cubicBezTo>
                  <a:cubicBezTo>
                    <a:pt x="116" y="236"/>
                    <a:pt x="116" y="236"/>
                    <a:pt x="116" y="236"/>
                  </a:cubicBezTo>
                  <a:cubicBezTo>
                    <a:pt x="116" y="238"/>
                    <a:pt x="118" y="240"/>
                    <a:pt x="120" y="240"/>
                  </a:cubicBezTo>
                  <a:cubicBezTo>
                    <a:pt x="122" y="240"/>
                    <a:pt x="124" y="238"/>
                    <a:pt x="124" y="236"/>
                  </a:cubicBezTo>
                  <a:cubicBezTo>
                    <a:pt x="124" y="208"/>
                    <a:pt x="124" y="208"/>
                    <a:pt x="124" y="208"/>
                  </a:cubicBezTo>
                  <a:cubicBezTo>
                    <a:pt x="169" y="206"/>
                    <a:pt x="206" y="169"/>
                    <a:pt x="208" y="124"/>
                  </a:cubicBezTo>
                  <a:cubicBezTo>
                    <a:pt x="236" y="124"/>
                    <a:pt x="236" y="124"/>
                    <a:pt x="236" y="124"/>
                  </a:cubicBezTo>
                  <a:cubicBezTo>
                    <a:pt x="238" y="124"/>
                    <a:pt x="240" y="122"/>
                    <a:pt x="240" y="120"/>
                  </a:cubicBezTo>
                  <a:cubicBezTo>
                    <a:pt x="240" y="118"/>
                    <a:pt x="238" y="116"/>
                    <a:pt x="236" y="116"/>
                  </a:cubicBezTo>
                  <a:close/>
                  <a:moveTo>
                    <a:pt x="120" y="200"/>
                  </a:moveTo>
                  <a:cubicBezTo>
                    <a:pt x="76" y="200"/>
                    <a:pt x="40" y="164"/>
                    <a:pt x="40" y="120"/>
                  </a:cubicBezTo>
                  <a:cubicBezTo>
                    <a:pt x="40" y="76"/>
                    <a:pt x="76" y="40"/>
                    <a:pt x="120" y="40"/>
                  </a:cubicBezTo>
                  <a:cubicBezTo>
                    <a:pt x="164" y="40"/>
                    <a:pt x="200" y="76"/>
                    <a:pt x="200" y="120"/>
                  </a:cubicBezTo>
                  <a:cubicBezTo>
                    <a:pt x="200" y="164"/>
                    <a:pt x="164" y="200"/>
                    <a:pt x="120" y="200"/>
                  </a:cubicBezTo>
                  <a:close/>
                </a:path>
              </a:pathLst>
            </a:custGeom>
            <a:grpFill/>
            <a:ln>
              <a:noFill/>
            </a:ln>
            <a:extLst/>
          </p:spPr>
          <p:txBody>
            <a:bodyPr vert="horz" wrap="square" lIns="0" tIns="0" rIns="0" bIns="0" numCol="1" anchor="t" anchorCtr="0" compatLnSpc="1">
              <a:prstTxWarp prst="textNoShape">
                <a:avLst/>
              </a:prstTxWarp>
            </a:bodyPr>
            <a:lstStyle/>
            <a:p>
              <a:endParaRPr lang="en-US" dirty="0"/>
            </a:p>
          </p:txBody>
        </p:sp>
      </p:grpSp>
      <p:grpSp>
        <p:nvGrpSpPr>
          <p:cNvPr id="33" name="Gruppieren 32"/>
          <p:cNvGrpSpPr/>
          <p:nvPr/>
        </p:nvGrpSpPr>
        <p:grpSpPr bwMode="gray">
          <a:xfrm>
            <a:off x="9751248" y="4763656"/>
            <a:ext cx="684708" cy="664334"/>
            <a:chOff x="7577512" y="685486"/>
            <a:chExt cx="590601" cy="573028"/>
          </a:xfrm>
          <a:solidFill>
            <a:schemeClr val="bg2"/>
          </a:solidFill>
        </p:grpSpPr>
        <p:sp>
          <p:nvSpPr>
            <p:cNvPr id="34" name="LINE ICON - check 2"/>
            <p:cNvSpPr>
              <a:spLocks noChangeAspect="1" noEditPoints="1"/>
            </p:cNvSpPr>
            <p:nvPr/>
          </p:nvSpPr>
          <p:spPr bwMode="gray">
            <a:xfrm>
              <a:off x="7625294" y="749088"/>
              <a:ext cx="542819" cy="445823"/>
            </a:xfrm>
            <a:custGeom>
              <a:avLst/>
              <a:gdLst>
                <a:gd name="T0" fmla="*/ 168 w 471"/>
                <a:gd name="T1" fmla="*/ 387 h 387"/>
                <a:gd name="T2" fmla="*/ 162 w 471"/>
                <a:gd name="T3" fmla="*/ 372 h 387"/>
                <a:gd name="T4" fmla="*/ 86 w 471"/>
                <a:gd name="T5" fmla="*/ 243 h 387"/>
                <a:gd name="T6" fmla="*/ 15 w 471"/>
                <a:gd name="T7" fmla="*/ 156 h 387"/>
                <a:gd name="T8" fmla="*/ 0 w 471"/>
                <a:gd name="T9" fmla="*/ 139 h 387"/>
                <a:gd name="T10" fmla="*/ 22 w 471"/>
                <a:gd name="T11" fmla="*/ 144 h 387"/>
                <a:gd name="T12" fmla="*/ 102 w 471"/>
                <a:gd name="T13" fmla="*/ 184 h 387"/>
                <a:gd name="T14" fmla="*/ 165 w 471"/>
                <a:gd name="T15" fmla="*/ 235 h 387"/>
                <a:gd name="T16" fmla="*/ 260 w 471"/>
                <a:gd name="T17" fmla="*/ 126 h 387"/>
                <a:gd name="T18" fmla="*/ 437 w 471"/>
                <a:gd name="T19" fmla="*/ 9 h 387"/>
                <a:gd name="T20" fmla="*/ 471 w 471"/>
                <a:gd name="T21" fmla="*/ 0 h 387"/>
                <a:gd name="T22" fmla="*/ 444 w 471"/>
                <a:gd name="T23" fmla="*/ 22 h 387"/>
                <a:gd name="T24" fmla="*/ 278 w 471"/>
                <a:gd name="T25" fmla="*/ 204 h 387"/>
                <a:gd name="T26" fmla="*/ 175 w 471"/>
                <a:gd name="T27" fmla="*/ 373 h 387"/>
                <a:gd name="T28" fmla="*/ 168 w 471"/>
                <a:gd name="T29" fmla="*/ 387 h 387"/>
                <a:gd name="T30" fmla="*/ 43 w 471"/>
                <a:gd name="T31" fmla="*/ 167 h 387"/>
                <a:gd name="T32" fmla="*/ 97 w 471"/>
                <a:gd name="T33" fmla="*/ 234 h 387"/>
                <a:gd name="T34" fmla="*/ 170 w 471"/>
                <a:gd name="T35" fmla="*/ 353 h 387"/>
                <a:gd name="T36" fmla="*/ 266 w 471"/>
                <a:gd name="T37" fmla="*/ 195 h 387"/>
                <a:gd name="T38" fmla="*/ 400 w 471"/>
                <a:gd name="T39" fmla="*/ 42 h 387"/>
                <a:gd name="T40" fmla="*/ 270 w 471"/>
                <a:gd name="T41" fmla="*/ 137 h 387"/>
                <a:gd name="T42" fmla="*/ 172 w 471"/>
                <a:gd name="T43" fmla="*/ 251 h 387"/>
                <a:gd name="T44" fmla="*/ 166 w 471"/>
                <a:gd name="T45" fmla="*/ 260 h 387"/>
                <a:gd name="T46" fmla="*/ 160 w 471"/>
                <a:gd name="T47" fmla="*/ 252 h 387"/>
                <a:gd name="T48" fmla="*/ 94 w 471"/>
                <a:gd name="T49" fmla="*/ 196 h 387"/>
                <a:gd name="T50" fmla="*/ 43 w 471"/>
                <a:gd name="T51" fmla="*/ 167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1" h="387">
                  <a:moveTo>
                    <a:pt x="168" y="387"/>
                  </a:moveTo>
                  <a:cubicBezTo>
                    <a:pt x="162" y="372"/>
                    <a:pt x="162" y="372"/>
                    <a:pt x="162" y="372"/>
                  </a:cubicBezTo>
                  <a:cubicBezTo>
                    <a:pt x="162" y="372"/>
                    <a:pt x="134" y="304"/>
                    <a:pt x="86" y="243"/>
                  </a:cubicBezTo>
                  <a:cubicBezTo>
                    <a:pt x="36" y="180"/>
                    <a:pt x="15" y="156"/>
                    <a:pt x="15" y="156"/>
                  </a:cubicBezTo>
                  <a:cubicBezTo>
                    <a:pt x="0" y="139"/>
                    <a:pt x="0" y="139"/>
                    <a:pt x="0" y="139"/>
                  </a:cubicBezTo>
                  <a:cubicBezTo>
                    <a:pt x="22" y="144"/>
                    <a:pt x="22" y="144"/>
                    <a:pt x="22" y="144"/>
                  </a:cubicBezTo>
                  <a:cubicBezTo>
                    <a:pt x="23" y="145"/>
                    <a:pt x="57" y="152"/>
                    <a:pt x="102" y="184"/>
                  </a:cubicBezTo>
                  <a:cubicBezTo>
                    <a:pt x="137" y="208"/>
                    <a:pt x="156" y="226"/>
                    <a:pt x="165" y="235"/>
                  </a:cubicBezTo>
                  <a:cubicBezTo>
                    <a:pt x="177" y="217"/>
                    <a:pt x="211" y="171"/>
                    <a:pt x="260" y="126"/>
                  </a:cubicBezTo>
                  <a:cubicBezTo>
                    <a:pt x="365" y="31"/>
                    <a:pt x="434" y="10"/>
                    <a:pt x="437" y="9"/>
                  </a:cubicBezTo>
                  <a:cubicBezTo>
                    <a:pt x="471" y="0"/>
                    <a:pt x="471" y="0"/>
                    <a:pt x="471" y="0"/>
                  </a:cubicBezTo>
                  <a:cubicBezTo>
                    <a:pt x="444" y="22"/>
                    <a:pt x="444" y="22"/>
                    <a:pt x="444" y="22"/>
                  </a:cubicBezTo>
                  <a:cubicBezTo>
                    <a:pt x="443" y="23"/>
                    <a:pt x="352" y="98"/>
                    <a:pt x="278" y="204"/>
                  </a:cubicBezTo>
                  <a:cubicBezTo>
                    <a:pt x="229" y="274"/>
                    <a:pt x="176" y="372"/>
                    <a:pt x="175" y="373"/>
                  </a:cubicBezTo>
                  <a:lnTo>
                    <a:pt x="168" y="387"/>
                  </a:lnTo>
                  <a:close/>
                  <a:moveTo>
                    <a:pt x="43" y="167"/>
                  </a:moveTo>
                  <a:cubicBezTo>
                    <a:pt x="55" y="181"/>
                    <a:pt x="72" y="203"/>
                    <a:pt x="97" y="234"/>
                  </a:cubicBezTo>
                  <a:cubicBezTo>
                    <a:pt x="134" y="280"/>
                    <a:pt x="159" y="330"/>
                    <a:pt x="170" y="353"/>
                  </a:cubicBezTo>
                  <a:cubicBezTo>
                    <a:pt x="186" y="324"/>
                    <a:pt x="227" y="251"/>
                    <a:pt x="266" y="195"/>
                  </a:cubicBezTo>
                  <a:cubicBezTo>
                    <a:pt x="313" y="129"/>
                    <a:pt x="366" y="74"/>
                    <a:pt x="400" y="42"/>
                  </a:cubicBezTo>
                  <a:cubicBezTo>
                    <a:pt x="370" y="58"/>
                    <a:pt x="325" y="87"/>
                    <a:pt x="270" y="137"/>
                  </a:cubicBezTo>
                  <a:cubicBezTo>
                    <a:pt x="210" y="192"/>
                    <a:pt x="172" y="251"/>
                    <a:pt x="172" y="251"/>
                  </a:cubicBezTo>
                  <a:cubicBezTo>
                    <a:pt x="166" y="260"/>
                    <a:pt x="166" y="260"/>
                    <a:pt x="166" y="260"/>
                  </a:cubicBezTo>
                  <a:cubicBezTo>
                    <a:pt x="160" y="252"/>
                    <a:pt x="160" y="252"/>
                    <a:pt x="160" y="252"/>
                  </a:cubicBezTo>
                  <a:cubicBezTo>
                    <a:pt x="160" y="251"/>
                    <a:pt x="143" y="230"/>
                    <a:pt x="94" y="196"/>
                  </a:cubicBezTo>
                  <a:cubicBezTo>
                    <a:pt x="74" y="182"/>
                    <a:pt x="56" y="173"/>
                    <a:pt x="43" y="16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t" anchorCtr="0" compatLnSpc="1">
              <a:prstTxWarp prst="textNoShape">
                <a:avLst/>
              </a:prstTxWarp>
            </a:bodyPr>
            <a:lstStyle/>
            <a:p>
              <a:endParaRPr lang="en-US" dirty="0"/>
            </a:p>
          </p:txBody>
        </p:sp>
        <p:sp>
          <p:nvSpPr>
            <p:cNvPr id="35" name="Freeform 379"/>
            <p:cNvSpPr>
              <a:spLocks noEditPoints="1"/>
            </p:cNvSpPr>
            <p:nvPr/>
          </p:nvSpPr>
          <p:spPr bwMode="gray">
            <a:xfrm>
              <a:off x="7577512" y="685486"/>
              <a:ext cx="573026" cy="573028"/>
            </a:xfrm>
            <a:custGeom>
              <a:avLst/>
              <a:gdLst>
                <a:gd name="T0" fmla="*/ 120 w 240"/>
                <a:gd name="T1" fmla="*/ 240 h 240"/>
                <a:gd name="T2" fmla="*/ 0 w 240"/>
                <a:gd name="T3" fmla="*/ 120 h 240"/>
                <a:gd name="T4" fmla="*/ 120 w 240"/>
                <a:gd name="T5" fmla="*/ 0 h 240"/>
                <a:gd name="T6" fmla="*/ 240 w 240"/>
                <a:gd name="T7" fmla="*/ 120 h 240"/>
                <a:gd name="T8" fmla="*/ 120 w 240"/>
                <a:gd name="T9" fmla="*/ 240 h 240"/>
                <a:gd name="T10" fmla="*/ 120 w 240"/>
                <a:gd name="T11" fmla="*/ 8 h 240"/>
                <a:gd name="T12" fmla="*/ 8 w 240"/>
                <a:gd name="T13" fmla="*/ 120 h 240"/>
                <a:gd name="T14" fmla="*/ 120 w 240"/>
                <a:gd name="T15" fmla="*/ 232 h 240"/>
                <a:gd name="T16" fmla="*/ 232 w 240"/>
                <a:gd name="T17" fmla="*/ 120 h 240"/>
                <a:gd name="T18" fmla="*/ 120 w 240"/>
                <a:gd name="T19" fmla="*/ 8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0" h="240">
                  <a:moveTo>
                    <a:pt x="120" y="240"/>
                  </a:moveTo>
                  <a:cubicBezTo>
                    <a:pt x="54" y="240"/>
                    <a:pt x="0" y="186"/>
                    <a:pt x="0" y="120"/>
                  </a:cubicBezTo>
                  <a:cubicBezTo>
                    <a:pt x="0" y="54"/>
                    <a:pt x="54" y="0"/>
                    <a:pt x="120" y="0"/>
                  </a:cubicBezTo>
                  <a:cubicBezTo>
                    <a:pt x="186" y="0"/>
                    <a:pt x="240" y="54"/>
                    <a:pt x="240" y="120"/>
                  </a:cubicBezTo>
                  <a:cubicBezTo>
                    <a:pt x="240" y="186"/>
                    <a:pt x="186" y="240"/>
                    <a:pt x="120" y="240"/>
                  </a:cubicBezTo>
                  <a:close/>
                  <a:moveTo>
                    <a:pt x="120" y="8"/>
                  </a:moveTo>
                  <a:cubicBezTo>
                    <a:pt x="58" y="8"/>
                    <a:pt x="8" y="58"/>
                    <a:pt x="8" y="120"/>
                  </a:cubicBezTo>
                  <a:cubicBezTo>
                    <a:pt x="8" y="182"/>
                    <a:pt x="58" y="232"/>
                    <a:pt x="120" y="232"/>
                  </a:cubicBezTo>
                  <a:cubicBezTo>
                    <a:pt x="182" y="232"/>
                    <a:pt x="232" y="182"/>
                    <a:pt x="232" y="120"/>
                  </a:cubicBezTo>
                  <a:cubicBezTo>
                    <a:pt x="232" y="58"/>
                    <a:pt x="182" y="8"/>
                    <a:pt x="120" y="8"/>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en-US" dirty="0"/>
            </a:p>
          </p:txBody>
        </p:sp>
      </p:grpSp>
      <p:grpSp>
        <p:nvGrpSpPr>
          <p:cNvPr id="39" name="LINE ICON - settings 2"/>
          <p:cNvGrpSpPr>
            <a:grpSpLocks noChangeAspect="1"/>
          </p:cNvGrpSpPr>
          <p:nvPr/>
        </p:nvGrpSpPr>
        <p:grpSpPr bwMode="gray">
          <a:xfrm>
            <a:off x="7083655" y="4759344"/>
            <a:ext cx="687771" cy="683052"/>
            <a:chOff x="-3633332" y="1712139"/>
            <a:chExt cx="518057" cy="514435"/>
          </a:xfrm>
          <a:solidFill>
            <a:schemeClr val="bg2"/>
          </a:solidFill>
        </p:grpSpPr>
        <p:sp>
          <p:nvSpPr>
            <p:cNvPr id="40" name="Freeform 41"/>
            <p:cNvSpPr>
              <a:spLocks noEditPoints="1"/>
            </p:cNvSpPr>
            <p:nvPr/>
          </p:nvSpPr>
          <p:spPr bwMode="gray">
            <a:xfrm>
              <a:off x="-3633332" y="1712139"/>
              <a:ext cx="356390" cy="355485"/>
            </a:xfrm>
            <a:custGeom>
              <a:avLst/>
              <a:gdLst>
                <a:gd name="T0" fmla="*/ 102 w 333"/>
                <a:gd name="T1" fmla="*/ 327 h 332"/>
                <a:gd name="T2" fmla="*/ 86 w 333"/>
                <a:gd name="T3" fmla="*/ 268 h 332"/>
                <a:gd name="T4" fmla="*/ 67 w 333"/>
                <a:gd name="T5" fmla="*/ 249 h 332"/>
                <a:gd name="T6" fmla="*/ 4 w 333"/>
                <a:gd name="T7" fmla="*/ 225 h 332"/>
                <a:gd name="T8" fmla="*/ 42 w 333"/>
                <a:gd name="T9" fmla="*/ 175 h 332"/>
                <a:gd name="T10" fmla="*/ 9 w 333"/>
                <a:gd name="T11" fmla="*/ 134 h 332"/>
                <a:gd name="T12" fmla="*/ 6 w 333"/>
                <a:gd name="T13" fmla="*/ 103 h 332"/>
                <a:gd name="T14" fmla="*/ 65 w 333"/>
                <a:gd name="T15" fmla="*/ 87 h 332"/>
                <a:gd name="T16" fmla="*/ 84 w 333"/>
                <a:gd name="T17" fmla="*/ 68 h 332"/>
                <a:gd name="T18" fmla="*/ 109 w 333"/>
                <a:gd name="T19" fmla="*/ 4 h 332"/>
                <a:gd name="T20" fmla="*/ 159 w 333"/>
                <a:gd name="T21" fmla="*/ 42 h 332"/>
                <a:gd name="T22" fmla="*/ 199 w 333"/>
                <a:gd name="T23" fmla="*/ 10 h 332"/>
                <a:gd name="T24" fmla="*/ 241 w 333"/>
                <a:gd name="T25" fmla="*/ 11 h 332"/>
                <a:gd name="T26" fmla="*/ 249 w 333"/>
                <a:gd name="T27" fmla="*/ 73 h 332"/>
                <a:gd name="T28" fmla="*/ 300 w 333"/>
                <a:gd name="T29" fmla="*/ 79 h 332"/>
                <a:gd name="T30" fmla="*/ 323 w 333"/>
                <a:gd name="T31" fmla="*/ 131 h 332"/>
                <a:gd name="T32" fmla="*/ 291 w 333"/>
                <a:gd name="T33" fmla="*/ 171 h 332"/>
                <a:gd name="T34" fmla="*/ 331 w 333"/>
                <a:gd name="T35" fmla="*/ 220 h 332"/>
                <a:gd name="T36" fmla="*/ 302 w 333"/>
                <a:gd name="T37" fmla="*/ 252 h 332"/>
                <a:gd name="T38" fmla="*/ 252 w 333"/>
                <a:gd name="T39" fmla="*/ 258 h 332"/>
                <a:gd name="T40" fmla="*/ 244 w 333"/>
                <a:gd name="T41" fmla="*/ 321 h 332"/>
                <a:gd name="T42" fmla="*/ 181 w 333"/>
                <a:gd name="T43" fmla="*/ 295 h 332"/>
                <a:gd name="T44" fmla="*/ 154 w 333"/>
                <a:gd name="T45" fmla="*/ 295 h 332"/>
                <a:gd name="T46" fmla="*/ 68 w 333"/>
                <a:gd name="T47" fmla="*/ 235 h 332"/>
                <a:gd name="T48" fmla="*/ 101 w 333"/>
                <a:gd name="T49" fmla="*/ 270 h 332"/>
                <a:gd name="T50" fmla="*/ 107 w 333"/>
                <a:gd name="T51" fmla="*/ 314 h 332"/>
                <a:gd name="T52" fmla="*/ 143 w 333"/>
                <a:gd name="T53" fmla="*/ 287 h 332"/>
                <a:gd name="T54" fmla="*/ 193 w 333"/>
                <a:gd name="T55" fmla="*/ 286 h 332"/>
                <a:gd name="T56" fmla="*/ 238 w 333"/>
                <a:gd name="T57" fmla="*/ 308 h 332"/>
                <a:gd name="T58" fmla="*/ 241 w 333"/>
                <a:gd name="T59" fmla="*/ 248 h 332"/>
                <a:gd name="T60" fmla="*/ 305 w 333"/>
                <a:gd name="T61" fmla="*/ 238 h 332"/>
                <a:gd name="T62" fmla="*/ 317 w 333"/>
                <a:gd name="T63" fmla="*/ 216 h 332"/>
                <a:gd name="T64" fmla="*/ 277 w 333"/>
                <a:gd name="T65" fmla="*/ 171 h 332"/>
                <a:gd name="T66" fmla="*/ 314 w 333"/>
                <a:gd name="T67" fmla="*/ 119 h 332"/>
                <a:gd name="T68" fmla="*/ 303 w 333"/>
                <a:gd name="T69" fmla="*/ 93 h 332"/>
                <a:gd name="T70" fmla="*/ 239 w 333"/>
                <a:gd name="T71" fmla="*/ 84 h 332"/>
                <a:gd name="T72" fmla="*/ 235 w 333"/>
                <a:gd name="T73" fmla="*/ 24 h 332"/>
                <a:gd name="T74" fmla="*/ 211 w 333"/>
                <a:gd name="T75" fmla="*/ 18 h 332"/>
                <a:gd name="T76" fmla="*/ 159 w 333"/>
                <a:gd name="T77" fmla="*/ 57 h 332"/>
                <a:gd name="T78" fmla="*/ 114 w 333"/>
                <a:gd name="T79" fmla="*/ 18 h 332"/>
                <a:gd name="T80" fmla="*/ 98 w 333"/>
                <a:gd name="T81" fmla="*/ 65 h 332"/>
                <a:gd name="T82" fmla="*/ 63 w 333"/>
                <a:gd name="T83" fmla="*/ 101 h 332"/>
                <a:gd name="T84" fmla="*/ 19 w 333"/>
                <a:gd name="T85" fmla="*/ 108 h 332"/>
                <a:gd name="T86" fmla="*/ 47 w 333"/>
                <a:gd name="T87" fmla="*/ 143 h 332"/>
                <a:gd name="T88" fmla="*/ 47 w 333"/>
                <a:gd name="T89" fmla="*/ 193 h 332"/>
                <a:gd name="T90" fmla="*/ 26 w 333"/>
                <a:gd name="T91" fmla="*/ 239 h 332"/>
                <a:gd name="T92" fmla="*/ 68 w 333"/>
                <a:gd name="T93" fmla="*/ 235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33" h="332">
                  <a:moveTo>
                    <a:pt x="118" y="332"/>
                  </a:moveTo>
                  <a:cubicBezTo>
                    <a:pt x="116" y="332"/>
                    <a:pt x="115" y="332"/>
                    <a:pt x="113" y="331"/>
                  </a:cubicBezTo>
                  <a:cubicBezTo>
                    <a:pt x="113" y="331"/>
                    <a:pt x="109" y="330"/>
                    <a:pt x="102" y="327"/>
                  </a:cubicBezTo>
                  <a:cubicBezTo>
                    <a:pt x="96" y="325"/>
                    <a:pt x="92" y="323"/>
                    <a:pt x="92" y="323"/>
                  </a:cubicBezTo>
                  <a:cubicBezTo>
                    <a:pt x="85" y="319"/>
                    <a:pt x="80" y="311"/>
                    <a:pt x="81" y="303"/>
                  </a:cubicBezTo>
                  <a:cubicBezTo>
                    <a:pt x="86" y="268"/>
                    <a:pt x="86" y="268"/>
                    <a:pt x="86" y="268"/>
                  </a:cubicBezTo>
                  <a:cubicBezTo>
                    <a:pt x="87" y="266"/>
                    <a:pt x="85" y="262"/>
                    <a:pt x="84" y="260"/>
                  </a:cubicBezTo>
                  <a:cubicBezTo>
                    <a:pt x="75" y="252"/>
                    <a:pt x="75" y="252"/>
                    <a:pt x="75" y="252"/>
                  </a:cubicBezTo>
                  <a:cubicBezTo>
                    <a:pt x="73" y="250"/>
                    <a:pt x="70" y="249"/>
                    <a:pt x="67" y="249"/>
                  </a:cubicBezTo>
                  <a:cubicBezTo>
                    <a:pt x="32" y="255"/>
                    <a:pt x="32" y="255"/>
                    <a:pt x="32" y="255"/>
                  </a:cubicBezTo>
                  <a:cubicBezTo>
                    <a:pt x="25" y="256"/>
                    <a:pt x="16" y="252"/>
                    <a:pt x="13" y="245"/>
                  </a:cubicBezTo>
                  <a:cubicBezTo>
                    <a:pt x="4" y="225"/>
                    <a:pt x="4" y="225"/>
                    <a:pt x="4" y="225"/>
                  </a:cubicBezTo>
                  <a:cubicBezTo>
                    <a:pt x="1" y="217"/>
                    <a:pt x="4" y="208"/>
                    <a:pt x="10" y="203"/>
                  </a:cubicBezTo>
                  <a:cubicBezTo>
                    <a:pt x="39" y="182"/>
                    <a:pt x="39" y="182"/>
                    <a:pt x="39" y="182"/>
                  </a:cubicBezTo>
                  <a:cubicBezTo>
                    <a:pt x="40" y="180"/>
                    <a:pt x="42" y="177"/>
                    <a:pt x="42" y="175"/>
                  </a:cubicBezTo>
                  <a:cubicBezTo>
                    <a:pt x="42" y="163"/>
                    <a:pt x="42" y="163"/>
                    <a:pt x="42" y="163"/>
                  </a:cubicBezTo>
                  <a:cubicBezTo>
                    <a:pt x="42" y="160"/>
                    <a:pt x="40" y="156"/>
                    <a:pt x="38" y="155"/>
                  </a:cubicBezTo>
                  <a:cubicBezTo>
                    <a:pt x="9" y="134"/>
                    <a:pt x="9" y="134"/>
                    <a:pt x="9" y="134"/>
                  </a:cubicBezTo>
                  <a:cubicBezTo>
                    <a:pt x="3" y="130"/>
                    <a:pt x="0" y="121"/>
                    <a:pt x="2" y="113"/>
                  </a:cubicBezTo>
                  <a:cubicBezTo>
                    <a:pt x="2" y="113"/>
                    <a:pt x="2" y="113"/>
                    <a:pt x="2" y="113"/>
                  </a:cubicBezTo>
                  <a:cubicBezTo>
                    <a:pt x="2" y="113"/>
                    <a:pt x="3" y="109"/>
                    <a:pt x="6" y="103"/>
                  </a:cubicBezTo>
                  <a:cubicBezTo>
                    <a:pt x="9" y="96"/>
                    <a:pt x="11" y="92"/>
                    <a:pt x="11" y="92"/>
                  </a:cubicBezTo>
                  <a:cubicBezTo>
                    <a:pt x="14" y="85"/>
                    <a:pt x="23" y="81"/>
                    <a:pt x="30" y="82"/>
                  </a:cubicBezTo>
                  <a:cubicBezTo>
                    <a:pt x="65" y="87"/>
                    <a:pt x="65" y="87"/>
                    <a:pt x="65" y="87"/>
                  </a:cubicBezTo>
                  <a:cubicBezTo>
                    <a:pt x="67" y="87"/>
                    <a:pt x="71" y="86"/>
                    <a:pt x="73" y="84"/>
                  </a:cubicBezTo>
                  <a:cubicBezTo>
                    <a:pt x="81" y="76"/>
                    <a:pt x="81" y="76"/>
                    <a:pt x="81" y="76"/>
                  </a:cubicBezTo>
                  <a:cubicBezTo>
                    <a:pt x="83" y="74"/>
                    <a:pt x="85" y="70"/>
                    <a:pt x="84" y="68"/>
                  </a:cubicBezTo>
                  <a:cubicBezTo>
                    <a:pt x="78" y="33"/>
                    <a:pt x="78" y="33"/>
                    <a:pt x="78" y="33"/>
                  </a:cubicBezTo>
                  <a:cubicBezTo>
                    <a:pt x="77" y="25"/>
                    <a:pt x="81" y="17"/>
                    <a:pt x="88" y="13"/>
                  </a:cubicBezTo>
                  <a:cubicBezTo>
                    <a:pt x="109" y="4"/>
                    <a:pt x="109" y="4"/>
                    <a:pt x="109" y="4"/>
                  </a:cubicBezTo>
                  <a:cubicBezTo>
                    <a:pt x="116" y="2"/>
                    <a:pt x="126" y="4"/>
                    <a:pt x="130" y="11"/>
                  </a:cubicBezTo>
                  <a:cubicBezTo>
                    <a:pt x="152" y="39"/>
                    <a:pt x="152" y="39"/>
                    <a:pt x="152" y="39"/>
                  </a:cubicBezTo>
                  <a:cubicBezTo>
                    <a:pt x="153" y="41"/>
                    <a:pt x="157" y="42"/>
                    <a:pt x="159" y="42"/>
                  </a:cubicBezTo>
                  <a:cubicBezTo>
                    <a:pt x="171" y="42"/>
                    <a:pt x="171" y="42"/>
                    <a:pt x="171" y="42"/>
                  </a:cubicBezTo>
                  <a:cubicBezTo>
                    <a:pt x="173" y="42"/>
                    <a:pt x="177" y="40"/>
                    <a:pt x="178" y="39"/>
                  </a:cubicBezTo>
                  <a:cubicBezTo>
                    <a:pt x="199" y="10"/>
                    <a:pt x="199" y="10"/>
                    <a:pt x="199" y="10"/>
                  </a:cubicBezTo>
                  <a:cubicBezTo>
                    <a:pt x="203" y="3"/>
                    <a:pt x="212" y="0"/>
                    <a:pt x="220" y="3"/>
                  </a:cubicBezTo>
                  <a:cubicBezTo>
                    <a:pt x="220" y="3"/>
                    <a:pt x="224" y="4"/>
                    <a:pt x="231" y="6"/>
                  </a:cubicBezTo>
                  <a:cubicBezTo>
                    <a:pt x="237" y="9"/>
                    <a:pt x="241" y="11"/>
                    <a:pt x="241" y="11"/>
                  </a:cubicBezTo>
                  <a:cubicBezTo>
                    <a:pt x="248" y="15"/>
                    <a:pt x="253" y="23"/>
                    <a:pt x="251" y="31"/>
                  </a:cubicBezTo>
                  <a:cubicBezTo>
                    <a:pt x="246" y="66"/>
                    <a:pt x="246" y="66"/>
                    <a:pt x="246" y="66"/>
                  </a:cubicBezTo>
                  <a:cubicBezTo>
                    <a:pt x="246" y="68"/>
                    <a:pt x="247" y="72"/>
                    <a:pt x="249" y="73"/>
                  </a:cubicBezTo>
                  <a:cubicBezTo>
                    <a:pt x="258" y="82"/>
                    <a:pt x="258" y="82"/>
                    <a:pt x="258" y="82"/>
                  </a:cubicBezTo>
                  <a:cubicBezTo>
                    <a:pt x="260" y="84"/>
                    <a:pt x="263" y="85"/>
                    <a:pt x="265" y="85"/>
                  </a:cubicBezTo>
                  <a:cubicBezTo>
                    <a:pt x="300" y="79"/>
                    <a:pt x="300" y="79"/>
                    <a:pt x="300" y="79"/>
                  </a:cubicBezTo>
                  <a:cubicBezTo>
                    <a:pt x="308" y="77"/>
                    <a:pt x="317" y="82"/>
                    <a:pt x="320" y="89"/>
                  </a:cubicBezTo>
                  <a:cubicBezTo>
                    <a:pt x="329" y="109"/>
                    <a:pt x="329" y="109"/>
                    <a:pt x="329" y="109"/>
                  </a:cubicBezTo>
                  <a:cubicBezTo>
                    <a:pt x="332" y="117"/>
                    <a:pt x="329" y="126"/>
                    <a:pt x="323" y="131"/>
                  </a:cubicBezTo>
                  <a:cubicBezTo>
                    <a:pt x="294" y="152"/>
                    <a:pt x="294" y="152"/>
                    <a:pt x="294" y="152"/>
                  </a:cubicBezTo>
                  <a:cubicBezTo>
                    <a:pt x="293" y="153"/>
                    <a:pt x="291" y="157"/>
                    <a:pt x="291" y="159"/>
                  </a:cubicBezTo>
                  <a:cubicBezTo>
                    <a:pt x="291" y="171"/>
                    <a:pt x="291" y="171"/>
                    <a:pt x="291" y="171"/>
                  </a:cubicBezTo>
                  <a:cubicBezTo>
                    <a:pt x="291" y="174"/>
                    <a:pt x="293" y="178"/>
                    <a:pt x="295" y="179"/>
                  </a:cubicBezTo>
                  <a:cubicBezTo>
                    <a:pt x="324" y="199"/>
                    <a:pt x="324" y="199"/>
                    <a:pt x="324" y="199"/>
                  </a:cubicBezTo>
                  <a:cubicBezTo>
                    <a:pt x="330" y="204"/>
                    <a:pt x="333" y="213"/>
                    <a:pt x="331" y="220"/>
                  </a:cubicBezTo>
                  <a:cubicBezTo>
                    <a:pt x="331" y="220"/>
                    <a:pt x="329" y="225"/>
                    <a:pt x="327" y="231"/>
                  </a:cubicBezTo>
                  <a:cubicBezTo>
                    <a:pt x="324" y="238"/>
                    <a:pt x="322" y="242"/>
                    <a:pt x="322" y="242"/>
                  </a:cubicBezTo>
                  <a:cubicBezTo>
                    <a:pt x="319" y="249"/>
                    <a:pt x="310" y="253"/>
                    <a:pt x="302" y="252"/>
                  </a:cubicBezTo>
                  <a:cubicBezTo>
                    <a:pt x="267" y="247"/>
                    <a:pt x="267" y="247"/>
                    <a:pt x="267" y="247"/>
                  </a:cubicBezTo>
                  <a:cubicBezTo>
                    <a:pt x="265" y="247"/>
                    <a:pt x="261" y="248"/>
                    <a:pt x="260" y="250"/>
                  </a:cubicBezTo>
                  <a:cubicBezTo>
                    <a:pt x="252" y="258"/>
                    <a:pt x="252" y="258"/>
                    <a:pt x="252" y="258"/>
                  </a:cubicBezTo>
                  <a:cubicBezTo>
                    <a:pt x="250" y="260"/>
                    <a:pt x="248" y="264"/>
                    <a:pt x="249" y="266"/>
                  </a:cubicBezTo>
                  <a:cubicBezTo>
                    <a:pt x="255" y="301"/>
                    <a:pt x="255" y="301"/>
                    <a:pt x="255" y="301"/>
                  </a:cubicBezTo>
                  <a:cubicBezTo>
                    <a:pt x="256" y="309"/>
                    <a:pt x="252" y="317"/>
                    <a:pt x="244" y="321"/>
                  </a:cubicBezTo>
                  <a:cubicBezTo>
                    <a:pt x="224" y="329"/>
                    <a:pt x="224" y="329"/>
                    <a:pt x="224" y="329"/>
                  </a:cubicBezTo>
                  <a:cubicBezTo>
                    <a:pt x="216" y="332"/>
                    <a:pt x="207" y="330"/>
                    <a:pt x="202" y="323"/>
                  </a:cubicBezTo>
                  <a:cubicBezTo>
                    <a:pt x="181" y="295"/>
                    <a:pt x="181" y="295"/>
                    <a:pt x="181" y="295"/>
                  </a:cubicBezTo>
                  <a:cubicBezTo>
                    <a:pt x="180" y="293"/>
                    <a:pt x="176" y="291"/>
                    <a:pt x="174" y="292"/>
                  </a:cubicBezTo>
                  <a:cubicBezTo>
                    <a:pt x="162" y="292"/>
                    <a:pt x="162" y="292"/>
                    <a:pt x="162" y="292"/>
                  </a:cubicBezTo>
                  <a:cubicBezTo>
                    <a:pt x="159" y="292"/>
                    <a:pt x="156" y="293"/>
                    <a:pt x="154" y="295"/>
                  </a:cubicBezTo>
                  <a:cubicBezTo>
                    <a:pt x="134" y="324"/>
                    <a:pt x="134" y="324"/>
                    <a:pt x="134" y="324"/>
                  </a:cubicBezTo>
                  <a:cubicBezTo>
                    <a:pt x="130" y="329"/>
                    <a:pt x="124" y="332"/>
                    <a:pt x="118" y="332"/>
                  </a:cubicBezTo>
                  <a:close/>
                  <a:moveTo>
                    <a:pt x="68" y="235"/>
                  </a:moveTo>
                  <a:cubicBezTo>
                    <a:pt x="74" y="235"/>
                    <a:pt x="81" y="237"/>
                    <a:pt x="86" y="242"/>
                  </a:cubicBezTo>
                  <a:cubicBezTo>
                    <a:pt x="94" y="250"/>
                    <a:pt x="94" y="250"/>
                    <a:pt x="94" y="250"/>
                  </a:cubicBezTo>
                  <a:cubicBezTo>
                    <a:pt x="99" y="254"/>
                    <a:pt x="102" y="263"/>
                    <a:pt x="101" y="270"/>
                  </a:cubicBezTo>
                  <a:cubicBezTo>
                    <a:pt x="96" y="305"/>
                    <a:pt x="96" y="305"/>
                    <a:pt x="96" y="305"/>
                  </a:cubicBezTo>
                  <a:cubicBezTo>
                    <a:pt x="95" y="307"/>
                    <a:pt x="97" y="309"/>
                    <a:pt x="98" y="310"/>
                  </a:cubicBezTo>
                  <a:cubicBezTo>
                    <a:pt x="98" y="310"/>
                    <a:pt x="102" y="312"/>
                    <a:pt x="107" y="314"/>
                  </a:cubicBezTo>
                  <a:cubicBezTo>
                    <a:pt x="113" y="316"/>
                    <a:pt x="117" y="317"/>
                    <a:pt x="117" y="317"/>
                  </a:cubicBezTo>
                  <a:cubicBezTo>
                    <a:pt x="119" y="318"/>
                    <a:pt x="121" y="317"/>
                    <a:pt x="122" y="316"/>
                  </a:cubicBezTo>
                  <a:cubicBezTo>
                    <a:pt x="143" y="287"/>
                    <a:pt x="143" y="287"/>
                    <a:pt x="143" y="287"/>
                  </a:cubicBezTo>
                  <a:cubicBezTo>
                    <a:pt x="147" y="281"/>
                    <a:pt x="155" y="277"/>
                    <a:pt x="162" y="277"/>
                  </a:cubicBezTo>
                  <a:cubicBezTo>
                    <a:pt x="174" y="277"/>
                    <a:pt x="174" y="277"/>
                    <a:pt x="174" y="277"/>
                  </a:cubicBezTo>
                  <a:cubicBezTo>
                    <a:pt x="180" y="277"/>
                    <a:pt x="189" y="280"/>
                    <a:pt x="193" y="286"/>
                  </a:cubicBezTo>
                  <a:cubicBezTo>
                    <a:pt x="214" y="315"/>
                    <a:pt x="214" y="315"/>
                    <a:pt x="214" y="315"/>
                  </a:cubicBezTo>
                  <a:cubicBezTo>
                    <a:pt x="215" y="316"/>
                    <a:pt x="217" y="316"/>
                    <a:pt x="219" y="316"/>
                  </a:cubicBezTo>
                  <a:cubicBezTo>
                    <a:pt x="238" y="308"/>
                    <a:pt x="238" y="308"/>
                    <a:pt x="238" y="308"/>
                  </a:cubicBezTo>
                  <a:cubicBezTo>
                    <a:pt x="239" y="307"/>
                    <a:pt x="240" y="305"/>
                    <a:pt x="240" y="303"/>
                  </a:cubicBezTo>
                  <a:cubicBezTo>
                    <a:pt x="234" y="268"/>
                    <a:pt x="234" y="268"/>
                    <a:pt x="234" y="268"/>
                  </a:cubicBezTo>
                  <a:cubicBezTo>
                    <a:pt x="233" y="261"/>
                    <a:pt x="236" y="253"/>
                    <a:pt x="241" y="248"/>
                  </a:cubicBezTo>
                  <a:cubicBezTo>
                    <a:pt x="249" y="240"/>
                    <a:pt x="249" y="240"/>
                    <a:pt x="249" y="240"/>
                  </a:cubicBezTo>
                  <a:cubicBezTo>
                    <a:pt x="254" y="235"/>
                    <a:pt x="262" y="231"/>
                    <a:pt x="269" y="232"/>
                  </a:cubicBezTo>
                  <a:cubicBezTo>
                    <a:pt x="305" y="238"/>
                    <a:pt x="305" y="238"/>
                    <a:pt x="305" y="238"/>
                  </a:cubicBezTo>
                  <a:cubicBezTo>
                    <a:pt x="306" y="238"/>
                    <a:pt x="309" y="237"/>
                    <a:pt x="309" y="235"/>
                  </a:cubicBezTo>
                  <a:cubicBezTo>
                    <a:pt x="309" y="235"/>
                    <a:pt x="311" y="231"/>
                    <a:pt x="313" y="226"/>
                  </a:cubicBezTo>
                  <a:cubicBezTo>
                    <a:pt x="316" y="220"/>
                    <a:pt x="317" y="216"/>
                    <a:pt x="317" y="216"/>
                  </a:cubicBezTo>
                  <a:cubicBezTo>
                    <a:pt x="317" y="215"/>
                    <a:pt x="316" y="212"/>
                    <a:pt x="315" y="211"/>
                  </a:cubicBezTo>
                  <a:cubicBezTo>
                    <a:pt x="286" y="191"/>
                    <a:pt x="286" y="191"/>
                    <a:pt x="286" y="191"/>
                  </a:cubicBezTo>
                  <a:cubicBezTo>
                    <a:pt x="280" y="187"/>
                    <a:pt x="276" y="178"/>
                    <a:pt x="277" y="171"/>
                  </a:cubicBezTo>
                  <a:cubicBezTo>
                    <a:pt x="277" y="160"/>
                    <a:pt x="277" y="160"/>
                    <a:pt x="277" y="160"/>
                  </a:cubicBezTo>
                  <a:cubicBezTo>
                    <a:pt x="276" y="153"/>
                    <a:pt x="280" y="145"/>
                    <a:pt x="286" y="140"/>
                  </a:cubicBezTo>
                  <a:cubicBezTo>
                    <a:pt x="314" y="119"/>
                    <a:pt x="314" y="119"/>
                    <a:pt x="314" y="119"/>
                  </a:cubicBezTo>
                  <a:cubicBezTo>
                    <a:pt x="315" y="118"/>
                    <a:pt x="316" y="116"/>
                    <a:pt x="315" y="115"/>
                  </a:cubicBezTo>
                  <a:cubicBezTo>
                    <a:pt x="307" y="95"/>
                    <a:pt x="307" y="95"/>
                    <a:pt x="307" y="95"/>
                  </a:cubicBezTo>
                  <a:cubicBezTo>
                    <a:pt x="307" y="94"/>
                    <a:pt x="304" y="93"/>
                    <a:pt x="303" y="93"/>
                  </a:cubicBezTo>
                  <a:cubicBezTo>
                    <a:pt x="268" y="99"/>
                    <a:pt x="268" y="99"/>
                    <a:pt x="268" y="99"/>
                  </a:cubicBezTo>
                  <a:cubicBezTo>
                    <a:pt x="261" y="100"/>
                    <a:pt x="252" y="97"/>
                    <a:pt x="247" y="92"/>
                  </a:cubicBezTo>
                  <a:cubicBezTo>
                    <a:pt x="239" y="84"/>
                    <a:pt x="239" y="84"/>
                    <a:pt x="239" y="84"/>
                  </a:cubicBezTo>
                  <a:cubicBezTo>
                    <a:pt x="234" y="80"/>
                    <a:pt x="231" y="71"/>
                    <a:pt x="232" y="64"/>
                  </a:cubicBezTo>
                  <a:cubicBezTo>
                    <a:pt x="237" y="29"/>
                    <a:pt x="237" y="29"/>
                    <a:pt x="237" y="29"/>
                  </a:cubicBezTo>
                  <a:cubicBezTo>
                    <a:pt x="237" y="27"/>
                    <a:pt x="236" y="25"/>
                    <a:pt x="235" y="24"/>
                  </a:cubicBezTo>
                  <a:cubicBezTo>
                    <a:pt x="235" y="24"/>
                    <a:pt x="231" y="22"/>
                    <a:pt x="225" y="20"/>
                  </a:cubicBezTo>
                  <a:cubicBezTo>
                    <a:pt x="220" y="18"/>
                    <a:pt x="216" y="17"/>
                    <a:pt x="216" y="16"/>
                  </a:cubicBezTo>
                  <a:cubicBezTo>
                    <a:pt x="214" y="16"/>
                    <a:pt x="212" y="17"/>
                    <a:pt x="211" y="18"/>
                  </a:cubicBezTo>
                  <a:cubicBezTo>
                    <a:pt x="190" y="47"/>
                    <a:pt x="190" y="47"/>
                    <a:pt x="190" y="47"/>
                  </a:cubicBezTo>
                  <a:cubicBezTo>
                    <a:pt x="186" y="53"/>
                    <a:pt x="178" y="57"/>
                    <a:pt x="171" y="57"/>
                  </a:cubicBezTo>
                  <a:cubicBezTo>
                    <a:pt x="159" y="57"/>
                    <a:pt x="159" y="57"/>
                    <a:pt x="159" y="57"/>
                  </a:cubicBezTo>
                  <a:cubicBezTo>
                    <a:pt x="153" y="57"/>
                    <a:pt x="144" y="53"/>
                    <a:pt x="140" y="48"/>
                  </a:cubicBezTo>
                  <a:cubicBezTo>
                    <a:pt x="119" y="19"/>
                    <a:pt x="119" y="19"/>
                    <a:pt x="119" y="19"/>
                  </a:cubicBezTo>
                  <a:cubicBezTo>
                    <a:pt x="118" y="18"/>
                    <a:pt x="115" y="17"/>
                    <a:pt x="114" y="18"/>
                  </a:cubicBezTo>
                  <a:cubicBezTo>
                    <a:pt x="94" y="26"/>
                    <a:pt x="94" y="26"/>
                    <a:pt x="94" y="26"/>
                  </a:cubicBezTo>
                  <a:cubicBezTo>
                    <a:pt x="94" y="27"/>
                    <a:pt x="92" y="29"/>
                    <a:pt x="93" y="30"/>
                  </a:cubicBezTo>
                  <a:cubicBezTo>
                    <a:pt x="98" y="65"/>
                    <a:pt x="98" y="65"/>
                    <a:pt x="98" y="65"/>
                  </a:cubicBezTo>
                  <a:cubicBezTo>
                    <a:pt x="100" y="72"/>
                    <a:pt x="97" y="81"/>
                    <a:pt x="91" y="86"/>
                  </a:cubicBezTo>
                  <a:cubicBezTo>
                    <a:pt x="84" y="94"/>
                    <a:pt x="84" y="94"/>
                    <a:pt x="84" y="94"/>
                  </a:cubicBezTo>
                  <a:cubicBezTo>
                    <a:pt x="79" y="99"/>
                    <a:pt x="70" y="102"/>
                    <a:pt x="63" y="101"/>
                  </a:cubicBezTo>
                  <a:cubicBezTo>
                    <a:pt x="28" y="96"/>
                    <a:pt x="28" y="96"/>
                    <a:pt x="28" y="96"/>
                  </a:cubicBezTo>
                  <a:cubicBezTo>
                    <a:pt x="27" y="96"/>
                    <a:pt x="24" y="97"/>
                    <a:pt x="24" y="99"/>
                  </a:cubicBezTo>
                  <a:cubicBezTo>
                    <a:pt x="24" y="99"/>
                    <a:pt x="22" y="102"/>
                    <a:pt x="19" y="108"/>
                  </a:cubicBezTo>
                  <a:cubicBezTo>
                    <a:pt x="17" y="114"/>
                    <a:pt x="16" y="117"/>
                    <a:pt x="16" y="118"/>
                  </a:cubicBezTo>
                  <a:cubicBezTo>
                    <a:pt x="16" y="119"/>
                    <a:pt x="16" y="122"/>
                    <a:pt x="18" y="123"/>
                  </a:cubicBezTo>
                  <a:cubicBezTo>
                    <a:pt x="47" y="143"/>
                    <a:pt x="47" y="143"/>
                    <a:pt x="47" y="143"/>
                  </a:cubicBezTo>
                  <a:cubicBezTo>
                    <a:pt x="52" y="147"/>
                    <a:pt x="56" y="156"/>
                    <a:pt x="56" y="163"/>
                  </a:cubicBezTo>
                  <a:cubicBezTo>
                    <a:pt x="56" y="174"/>
                    <a:pt x="56" y="174"/>
                    <a:pt x="56" y="174"/>
                  </a:cubicBezTo>
                  <a:cubicBezTo>
                    <a:pt x="57" y="181"/>
                    <a:pt x="53" y="189"/>
                    <a:pt x="47" y="193"/>
                  </a:cubicBezTo>
                  <a:cubicBezTo>
                    <a:pt x="19" y="215"/>
                    <a:pt x="19" y="215"/>
                    <a:pt x="19" y="215"/>
                  </a:cubicBezTo>
                  <a:cubicBezTo>
                    <a:pt x="18" y="215"/>
                    <a:pt x="17" y="218"/>
                    <a:pt x="17" y="219"/>
                  </a:cubicBezTo>
                  <a:cubicBezTo>
                    <a:pt x="26" y="239"/>
                    <a:pt x="26" y="239"/>
                    <a:pt x="26" y="239"/>
                  </a:cubicBezTo>
                  <a:cubicBezTo>
                    <a:pt x="26" y="240"/>
                    <a:pt x="29" y="241"/>
                    <a:pt x="30" y="241"/>
                  </a:cubicBezTo>
                  <a:cubicBezTo>
                    <a:pt x="65" y="235"/>
                    <a:pt x="65" y="235"/>
                    <a:pt x="65" y="235"/>
                  </a:cubicBezTo>
                  <a:cubicBezTo>
                    <a:pt x="66" y="235"/>
                    <a:pt x="67" y="235"/>
                    <a:pt x="68" y="2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t" anchorCtr="0" compatLnSpc="1">
              <a:prstTxWarp prst="textNoShape">
                <a:avLst/>
              </a:prstTxWarp>
            </a:bodyPr>
            <a:lstStyle/>
            <a:p>
              <a:endParaRPr lang="en-US" dirty="0"/>
            </a:p>
          </p:txBody>
        </p:sp>
        <p:sp>
          <p:nvSpPr>
            <p:cNvPr id="41" name="Freeform 42"/>
            <p:cNvSpPr>
              <a:spLocks noEditPoints="1"/>
            </p:cNvSpPr>
            <p:nvPr/>
          </p:nvSpPr>
          <p:spPr bwMode="gray">
            <a:xfrm>
              <a:off x="-3535970" y="1802256"/>
              <a:ext cx="161666" cy="166647"/>
            </a:xfrm>
            <a:custGeom>
              <a:avLst/>
              <a:gdLst>
                <a:gd name="T0" fmla="*/ 75 w 151"/>
                <a:gd name="T1" fmla="*/ 156 h 156"/>
                <a:gd name="T2" fmla="*/ 48 w 151"/>
                <a:gd name="T3" fmla="*/ 151 h 156"/>
                <a:gd name="T4" fmla="*/ 8 w 151"/>
                <a:gd name="T5" fmla="*/ 112 h 156"/>
                <a:gd name="T6" fmla="*/ 7 w 151"/>
                <a:gd name="T7" fmla="*/ 56 h 156"/>
                <a:gd name="T8" fmla="*/ 103 w 151"/>
                <a:gd name="T9" fmla="*/ 15 h 156"/>
                <a:gd name="T10" fmla="*/ 143 w 151"/>
                <a:gd name="T11" fmla="*/ 54 h 156"/>
                <a:gd name="T12" fmla="*/ 144 w 151"/>
                <a:gd name="T13" fmla="*/ 110 h 156"/>
                <a:gd name="T14" fmla="*/ 104 w 151"/>
                <a:gd name="T15" fmla="*/ 150 h 156"/>
                <a:gd name="T16" fmla="*/ 75 w 151"/>
                <a:gd name="T17" fmla="*/ 156 h 156"/>
                <a:gd name="T18" fmla="*/ 75 w 151"/>
                <a:gd name="T19" fmla="*/ 24 h 156"/>
                <a:gd name="T20" fmla="*/ 21 w 151"/>
                <a:gd name="T21" fmla="*/ 61 h 156"/>
                <a:gd name="T22" fmla="*/ 53 w 151"/>
                <a:gd name="T23" fmla="*/ 138 h 156"/>
                <a:gd name="T24" fmla="*/ 99 w 151"/>
                <a:gd name="T25" fmla="*/ 137 h 156"/>
                <a:gd name="T26" fmla="*/ 130 w 151"/>
                <a:gd name="T27" fmla="*/ 105 h 156"/>
                <a:gd name="T28" fmla="*/ 130 w 151"/>
                <a:gd name="T29" fmla="*/ 60 h 156"/>
                <a:gd name="T30" fmla="*/ 97 w 151"/>
                <a:gd name="T31" fmla="*/ 28 h 156"/>
                <a:gd name="T32" fmla="*/ 75 w 151"/>
                <a:gd name="T33" fmla="*/ 24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1" h="156">
                  <a:moveTo>
                    <a:pt x="75" y="156"/>
                  </a:moveTo>
                  <a:cubicBezTo>
                    <a:pt x="66" y="156"/>
                    <a:pt x="57" y="155"/>
                    <a:pt x="48" y="151"/>
                  </a:cubicBezTo>
                  <a:cubicBezTo>
                    <a:pt x="30" y="144"/>
                    <a:pt x="16" y="130"/>
                    <a:pt x="8" y="112"/>
                  </a:cubicBezTo>
                  <a:cubicBezTo>
                    <a:pt x="0" y="94"/>
                    <a:pt x="0" y="74"/>
                    <a:pt x="7" y="56"/>
                  </a:cubicBezTo>
                  <a:cubicBezTo>
                    <a:pt x="22" y="18"/>
                    <a:pt x="65" y="0"/>
                    <a:pt x="103" y="15"/>
                  </a:cubicBezTo>
                  <a:cubicBezTo>
                    <a:pt x="121" y="22"/>
                    <a:pt x="135" y="36"/>
                    <a:pt x="143" y="54"/>
                  </a:cubicBezTo>
                  <a:cubicBezTo>
                    <a:pt x="151" y="72"/>
                    <a:pt x="151" y="92"/>
                    <a:pt x="144" y="110"/>
                  </a:cubicBezTo>
                  <a:cubicBezTo>
                    <a:pt x="136" y="128"/>
                    <a:pt x="122" y="143"/>
                    <a:pt x="104" y="150"/>
                  </a:cubicBezTo>
                  <a:cubicBezTo>
                    <a:pt x="95" y="154"/>
                    <a:pt x="85" y="156"/>
                    <a:pt x="75" y="156"/>
                  </a:cubicBezTo>
                  <a:close/>
                  <a:moveTo>
                    <a:pt x="75" y="24"/>
                  </a:moveTo>
                  <a:cubicBezTo>
                    <a:pt x="52" y="24"/>
                    <a:pt x="30" y="38"/>
                    <a:pt x="21" y="61"/>
                  </a:cubicBezTo>
                  <a:cubicBezTo>
                    <a:pt x="9" y="91"/>
                    <a:pt x="23" y="126"/>
                    <a:pt x="53" y="138"/>
                  </a:cubicBezTo>
                  <a:cubicBezTo>
                    <a:pt x="68" y="143"/>
                    <a:pt x="84" y="143"/>
                    <a:pt x="99" y="137"/>
                  </a:cubicBezTo>
                  <a:cubicBezTo>
                    <a:pt x="113" y="131"/>
                    <a:pt x="124" y="119"/>
                    <a:pt x="130" y="105"/>
                  </a:cubicBezTo>
                  <a:cubicBezTo>
                    <a:pt x="136" y="90"/>
                    <a:pt x="136" y="74"/>
                    <a:pt x="130" y="60"/>
                  </a:cubicBezTo>
                  <a:cubicBezTo>
                    <a:pt x="123" y="45"/>
                    <a:pt x="112" y="34"/>
                    <a:pt x="97" y="28"/>
                  </a:cubicBezTo>
                  <a:cubicBezTo>
                    <a:pt x="90" y="25"/>
                    <a:pt x="83" y="24"/>
                    <a:pt x="75"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t" anchorCtr="0" compatLnSpc="1">
              <a:prstTxWarp prst="textNoShape">
                <a:avLst/>
              </a:prstTxWarp>
            </a:bodyPr>
            <a:lstStyle/>
            <a:p>
              <a:endParaRPr lang="en-US" dirty="0"/>
            </a:p>
          </p:txBody>
        </p:sp>
        <p:sp>
          <p:nvSpPr>
            <p:cNvPr id="42" name="Freeform 43"/>
            <p:cNvSpPr>
              <a:spLocks noEditPoints="1"/>
            </p:cNvSpPr>
            <p:nvPr/>
          </p:nvSpPr>
          <p:spPr bwMode="gray">
            <a:xfrm>
              <a:off x="-3378379" y="1963470"/>
              <a:ext cx="263104" cy="263104"/>
            </a:xfrm>
            <a:custGeom>
              <a:avLst/>
              <a:gdLst>
                <a:gd name="T0" fmla="*/ 121 w 246"/>
                <a:gd name="T1" fmla="*/ 246 h 246"/>
                <a:gd name="T2" fmla="*/ 99 w 246"/>
                <a:gd name="T3" fmla="*/ 234 h 246"/>
                <a:gd name="T4" fmla="*/ 91 w 246"/>
                <a:gd name="T5" fmla="*/ 207 h 246"/>
                <a:gd name="T6" fmla="*/ 80 w 246"/>
                <a:gd name="T7" fmla="*/ 204 h 246"/>
                <a:gd name="T8" fmla="*/ 40 w 246"/>
                <a:gd name="T9" fmla="*/ 214 h 246"/>
                <a:gd name="T10" fmla="*/ 28 w 246"/>
                <a:gd name="T11" fmla="*/ 185 h 246"/>
                <a:gd name="T12" fmla="*/ 41 w 246"/>
                <a:gd name="T13" fmla="*/ 161 h 246"/>
                <a:gd name="T14" fmla="*/ 35 w 246"/>
                <a:gd name="T15" fmla="*/ 150 h 246"/>
                <a:gd name="T16" fmla="*/ 0 w 246"/>
                <a:gd name="T17" fmla="*/ 130 h 246"/>
                <a:gd name="T18" fmla="*/ 0 w 246"/>
                <a:gd name="T19" fmla="*/ 113 h 246"/>
                <a:gd name="T20" fmla="*/ 36 w 246"/>
                <a:gd name="T21" fmla="*/ 94 h 246"/>
                <a:gd name="T22" fmla="*/ 42 w 246"/>
                <a:gd name="T23" fmla="*/ 84 h 246"/>
                <a:gd name="T24" fmla="*/ 30 w 246"/>
                <a:gd name="T25" fmla="*/ 59 h 246"/>
                <a:gd name="T26" fmla="*/ 43 w 246"/>
                <a:gd name="T27" fmla="*/ 30 h 246"/>
                <a:gd name="T28" fmla="*/ 82 w 246"/>
                <a:gd name="T29" fmla="*/ 42 h 246"/>
                <a:gd name="T30" fmla="*/ 94 w 246"/>
                <a:gd name="T31" fmla="*/ 39 h 246"/>
                <a:gd name="T32" fmla="*/ 103 w 246"/>
                <a:gd name="T33" fmla="*/ 12 h 246"/>
                <a:gd name="T34" fmla="*/ 125 w 246"/>
                <a:gd name="T35" fmla="*/ 0 h 246"/>
                <a:gd name="T36" fmla="*/ 146 w 246"/>
                <a:gd name="T37" fmla="*/ 13 h 246"/>
                <a:gd name="T38" fmla="*/ 154 w 246"/>
                <a:gd name="T39" fmla="*/ 40 h 246"/>
                <a:gd name="T40" fmla="*/ 166 w 246"/>
                <a:gd name="T41" fmla="*/ 43 h 246"/>
                <a:gd name="T42" fmla="*/ 205 w 246"/>
                <a:gd name="T43" fmla="*/ 32 h 246"/>
                <a:gd name="T44" fmla="*/ 218 w 246"/>
                <a:gd name="T45" fmla="*/ 62 h 246"/>
                <a:gd name="T46" fmla="*/ 204 w 246"/>
                <a:gd name="T47" fmla="*/ 86 h 246"/>
                <a:gd name="T48" fmla="*/ 210 w 246"/>
                <a:gd name="T49" fmla="*/ 97 h 246"/>
                <a:gd name="T50" fmla="*/ 246 w 246"/>
                <a:gd name="T51" fmla="*/ 117 h 246"/>
                <a:gd name="T52" fmla="*/ 245 w 246"/>
                <a:gd name="T53" fmla="*/ 134 h 246"/>
                <a:gd name="T54" fmla="*/ 209 w 246"/>
                <a:gd name="T55" fmla="*/ 153 h 246"/>
                <a:gd name="T56" fmla="*/ 203 w 246"/>
                <a:gd name="T57" fmla="*/ 163 h 246"/>
                <a:gd name="T58" fmla="*/ 216 w 246"/>
                <a:gd name="T59" fmla="*/ 188 h 246"/>
                <a:gd name="T60" fmla="*/ 203 w 246"/>
                <a:gd name="T61" fmla="*/ 217 h 246"/>
                <a:gd name="T62" fmla="*/ 163 w 246"/>
                <a:gd name="T63" fmla="*/ 205 h 246"/>
                <a:gd name="T64" fmla="*/ 152 w 246"/>
                <a:gd name="T65" fmla="*/ 208 h 246"/>
                <a:gd name="T66" fmla="*/ 143 w 246"/>
                <a:gd name="T67" fmla="*/ 235 h 246"/>
                <a:gd name="T68" fmla="*/ 123 w 246"/>
                <a:gd name="T69" fmla="*/ 246 h 246"/>
                <a:gd name="T70" fmla="*/ 90 w 246"/>
                <a:gd name="T71" fmla="*/ 191 h 246"/>
                <a:gd name="T72" fmla="*/ 108 w 246"/>
                <a:gd name="T73" fmla="*/ 207 h 246"/>
                <a:gd name="T74" fmla="*/ 121 w 246"/>
                <a:gd name="T75" fmla="*/ 232 h 246"/>
                <a:gd name="T76" fmla="*/ 135 w 246"/>
                <a:gd name="T77" fmla="*/ 207 h 246"/>
                <a:gd name="T78" fmla="*/ 154 w 246"/>
                <a:gd name="T79" fmla="*/ 192 h 246"/>
                <a:gd name="T80" fmla="*/ 192 w 246"/>
                <a:gd name="T81" fmla="*/ 206 h 246"/>
                <a:gd name="T82" fmla="*/ 191 w 246"/>
                <a:gd name="T83" fmla="*/ 174 h 246"/>
                <a:gd name="T84" fmla="*/ 193 w 246"/>
                <a:gd name="T85" fmla="*/ 149 h 246"/>
                <a:gd name="T86" fmla="*/ 230 w 246"/>
                <a:gd name="T87" fmla="*/ 133 h 246"/>
                <a:gd name="T88" fmla="*/ 231 w 246"/>
                <a:gd name="T89" fmla="*/ 118 h 246"/>
                <a:gd name="T90" fmla="*/ 194 w 246"/>
                <a:gd name="T91" fmla="*/ 99 h 246"/>
                <a:gd name="T92" fmla="*/ 192 w 246"/>
                <a:gd name="T93" fmla="*/ 75 h 246"/>
                <a:gd name="T94" fmla="*/ 195 w 246"/>
                <a:gd name="T95" fmla="*/ 43 h 246"/>
                <a:gd name="T96" fmla="*/ 156 w 246"/>
                <a:gd name="T97" fmla="*/ 56 h 246"/>
                <a:gd name="T98" fmla="*/ 138 w 246"/>
                <a:gd name="T99" fmla="*/ 40 h 246"/>
                <a:gd name="T100" fmla="*/ 124 w 246"/>
                <a:gd name="T101" fmla="*/ 15 h 246"/>
                <a:gd name="T102" fmla="*/ 110 w 246"/>
                <a:gd name="T103" fmla="*/ 40 h 246"/>
                <a:gd name="T104" fmla="*/ 91 w 246"/>
                <a:gd name="T105" fmla="*/ 55 h 246"/>
                <a:gd name="T106" fmla="*/ 54 w 246"/>
                <a:gd name="T107" fmla="*/ 41 h 246"/>
                <a:gd name="T108" fmla="*/ 55 w 246"/>
                <a:gd name="T109" fmla="*/ 73 h 246"/>
                <a:gd name="T110" fmla="*/ 52 w 246"/>
                <a:gd name="T111" fmla="*/ 97 h 246"/>
                <a:gd name="T112" fmla="*/ 15 w 246"/>
                <a:gd name="T113" fmla="*/ 114 h 246"/>
                <a:gd name="T114" fmla="*/ 14 w 246"/>
                <a:gd name="T115" fmla="*/ 129 h 246"/>
                <a:gd name="T116" fmla="*/ 52 w 246"/>
                <a:gd name="T117" fmla="*/ 148 h 246"/>
                <a:gd name="T118" fmla="*/ 53 w 246"/>
                <a:gd name="T119" fmla="*/ 172 h 246"/>
                <a:gd name="T120" fmla="*/ 50 w 246"/>
                <a:gd name="T121" fmla="*/ 204 h 246"/>
                <a:gd name="T122" fmla="*/ 82 w 246"/>
                <a:gd name="T123" fmla="*/ 189 h 246"/>
                <a:gd name="T124" fmla="*/ 230 w 246"/>
                <a:gd name="T125" fmla="*/ 133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46" h="246">
                  <a:moveTo>
                    <a:pt x="123" y="246"/>
                  </a:moveTo>
                  <a:cubicBezTo>
                    <a:pt x="122" y="246"/>
                    <a:pt x="121" y="246"/>
                    <a:pt x="121" y="246"/>
                  </a:cubicBezTo>
                  <a:cubicBezTo>
                    <a:pt x="116" y="246"/>
                    <a:pt x="113" y="246"/>
                    <a:pt x="113" y="246"/>
                  </a:cubicBezTo>
                  <a:cubicBezTo>
                    <a:pt x="106" y="245"/>
                    <a:pt x="100" y="240"/>
                    <a:pt x="99" y="234"/>
                  </a:cubicBezTo>
                  <a:cubicBezTo>
                    <a:pt x="94" y="210"/>
                    <a:pt x="94" y="210"/>
                    <a:pt x="94" y="210"/>
                  </a:cubicBezTo>
                  <a:cubicBezTo>
                    <a:pt x="93" y="209"/>
                    <a:pt x="92" y="208"/>
                    <a:pt x="91" y="207"/>
                  </a:cubicBezTo>
                  <a:cubicBezTo>
                    <a:pt x="84" y="204"/>
                    <a:pt x="84" y="204"/>
                    <a:pt x="84" y="204"/>
                  </a:cubicBezTo>
                  <a:cubicBezTo>
                    <a:pt x="82" y="203"/>
                    <a:pt x="80" y="203"/>
                    <a:pt x="80" y="204"/>
                  </a:cubicBezTo>
                  <a:cubicBezTo>
                    <a:pt x="58" y="216"/>
                    <a:pt x="58" y="216"/>
                    <a:pt x="58" y="216"/>
                  </a:cubicBezTo>
                  <a:cubicBezTo>
                    <a:pt x="53" y="220"/>
                    <a:pt x="45" y="219"/>
                    <a:pt x="40" y="214"/>
                  </a:cubicBezTo>
                  <a:cubicBezTo>
                    <a:pt x="29" y="203"/>
                    <a:pt x="29" y="203"/>
                    <a:pt x="29" y="203"/>
                  </a:cubicBezTo>
                  <a:cubicBezTo>
                    <a:pt x="25" y="198"/>
                    <a:pt x="24" y="190"/>
                    <a:pt x="28" y="185"/>
                  </a:cubicBezTo>
                  <a:cubicBezTo>
                    <a:pt x="41" y="164"/>
                    <a:pt x="41" y="164"/>
                    <a:pt x="41" y="164"/>
                  </a:cubicBezTo>
                  <a:cubicBezTo>
                    <a:pt x="42" y="163"/>
                    <a:pt x="42" y="161"/>
                    <a:pt x="41" y="161"/>
                  </a:cubicBezTo>
                  <a:cubicBezTo>
                    <a:pt x="38" y="153"/>
                    <a:pt x="38" y="153"/>
                    <a:pt x="38" y="153"/>
                  </a:cubicBezTo>
                  <a:cubicBezTo>
                    <a:pt x="38" y="151"/>
                    <a:pt x="36" y="150"/>
                    <a:pt x="35" y="150"/>
                  </a:cubicBezTo>
                  <a:cubicBezTo>
                    <a:pt x="11" y="144"/>
                    <a:pt x="11" y="144"/>
                    <a:pt x="11" y="144"/>
                  </a:cubicBezTo>
                  <a:cubicBezTo>
                    <a:pt x="5" y="142"/>
                    <a:pt x="0" y="136"/>
                    <a:pt x="0" y="130"/>
                  </a:cubicBezTo>
                  <a:cubicBezTo>
                    <a:pt x="0" y="130"/>
                    <a:pt x="0" y="126"/>
                    <a:pt x="0" y="121"/>
                  </a:cubicBezTo>
                  <a:cubicBezTo>
                    <a:pt x="0" y="117"/>
                    <a:pt x="0" y="113"/>
                    <a:pt x="0" y="113"/>
                  </a:cubicBezTo>
                  <a:cubicBezTo>
                    <a:pt x="1" y="107"/>
                    <a:pt x="6" y="101"/>
                    <a:pt x="12" y="100"/>
                  </a:cubicBezTo>
                  <a:cubicBezTo>
                    <a:pt x="36" y="94"/>
                    <a:pt x="36" y="94"/>
                    <a:pt x="36" y="94"/>
                  </a:cubicBezTo>
                  <a:cubicBezTo>
                    <a:pt x="37" y="94"/>
                    <a:pt x="39" y="93"/>
                    <a:pt x="39" y="92"/>
                  </a:cubicBezTo>
                  <a:cubicBezTo>
                    <a:pt x="42" y="84"/>
                    <a:pt x="42" y="84"/>
                    <a:pt x="42" y="84"/>
                  </a:cubicBezTo>
                  <a:cubicBezTo>
                    <a:pt x="43" y="83"/>
                    <a:pt x="43" y="81"/>
                    <a:pt x="42" y="80"/>
                  </a:cubicBezTo>
                  <a:cubicBezTo>
                    <a:pt x="30" y="59"/>
                    <a:pt x="30" y="59"/>
                    <a:pt x="30" y="59"/>
                  </a:cubicBezTo>
                  <a:cubicBezTo>
                    <a:pt x="27" y="53"/>
                    <a:pt x="27" y="46"/>
                    <a:pt x="32" y="41"/>
                  </a:cubicBezTo>
                  <a:cubicBezTo>
                    <a:pt x="43" y="30"/>
                    <a:pt x="43" y="30"/>
                    <a:pt x="43" y="30"/>
                  </a:cubicBezTo>
                  <a:cubicBezTo>
                    <a:pt x="48" y="26"/>
                    <a:pt x="56" y="25"/>
                    <a:pt x="61" y="28"/>
                  </a:cubicBezTo>
                  <a:cubicBezTo>
                    <a:pt x="82" y="42"/>
                    <a:pt x="82" y="42"/>
                    <a:pt x="82" y="42"/>
                  </a:cubicBezTo>
                  <a:cubicBezTo>
                    <a:pt x="83" y="42"/>
                    <a:pt x="85" y="42"/>
                    <a:pt x="86" y="42"/>
                  </a:cubicBezTo>
                  <a:cubicBezTo>
                    <a:pt x="94" y="39"/>
                    <a:pt x="94" y="39"/>
                    <a:pt x="94" y="39"/>
                  </a:cubicBezTo>
                  <a:cubicBezTo>
                    <a:pt x="95" y="38"/>
                    <a:pt x="96" y="37"/>
                    <a:pt x="96" y="36"/>
                  </a:cubicBezTo>
                  <a:cubicBezTo>
                    <a:pt x="103" y="12"/>
                    <a:pt x="103" y="12"/>
                    <a:pt x="103" y="12"/>
                  </a:cubicBezTo>
                  <a:cubicBezTo>
                    <a:pt x="104" y="6"/>
                    <a:pt x="110" y="1"/>
                    <a:pt x="116" y="1"/>
                  </a:cubicBezTo>
                  <a:cubicBezTo>
                    <a:pt x="116" y="1"/>
                    <a:pt x="120" y="0"/>
                    <a:pt x="125" y="0"/>
                  </a:cubicBezTo>
                  <a:cubicBezTo>
                    <a:pt x="130" y="0"/>
                    <a:pt x="133" y="1"/>
                    <a:pt x="133" y="1"/>
                  </a:cubicBezTo>
                  <a:cubicBezTo>
                    <a:pt x="139" y="2"/>
                    <a:pt x="145" y="7"/>
                    <a:pt x="146" y="13"/>
                  </a:cubicBezTo>
                  <a:cubicBezTo>
                    <a:pt x="152" y="37"/>
                    <a:pt x="152" y="37"/>
                    <a:pt x="152" y="37"/>
                  </a:cubicBezTo>
                  <a:cubicBezTo>
                    <a:pt x="152" y="38"/>
                    <a:pt x="153" y="39"/>
                    <a:pt x="154" y="40"/>
                  </a:cubicBezTo>
                  <a:cubicBezTo>
                    <a:pt x="162" y="43"/>
                    <a:pt x="162" y="43"/>
                    <a:pt x="162" y="43"/>
                  </a:cubicBezTo>
                  <a:cubicBezTo>
                    <a:pt x="163" y="44"/>
                    <a:pt x="165" y="43"/>
                    <a:pt x="166" y="43"/>
                  </a:cubicBezTo>
                  <a:cubicBezTo>
                    <a:pt x="187" y="30"/>
                    <a:pt x="187" y="30"/>
                    <a:pt x="187" y="30"/>
                  </a:cubicBezTo>
                  <a:cubicBezTo>
                    <a:pt x="193" y="27"/>
                    <a:pt x="200" y="28"/>
                    <a:pt x="205" y="32"/>
                  </a:cubicBezTo>
                  <a:cubicBezTo>
                    <a:pt x="216" y="44"/>
                    <a:pt x="216" y="44"/>
                    <a:pt x="216" y="44"/>
                  </a:cubicBezTo>
                  <a:cubicBezTo>
                    <a:pt x="221" y="49"/>
                    <a:pt x="221" y="57"/>
                    <a:pt x="218" y="62"/>
                  </a:cubicBezTo>
                  <a:cubicBezTo>
                    <a:pt x="204" y="83"/>
                    <a:pt x="204" y="83"/>
                    <a:pt x="204" y="83"/>
                  </a:cubicBezTo>
                  <a:cubicBezTo>
                    <a:pt x="204" y="84"/>
                    <a:pt x="204" y="86"/>
                    <a:pt x="204" y="86"/>
                  </a:cubicBezTo>
                  <a:cubicBezTo>
                    <a:pt x="207" y="94"/>
                    <a:pt x="207" y="94"/>
                    <a:pt x="207" y="94"/>
                  </a:cubicBezTo>
                  <a:cubicBezTo>
                    <a:pt x="208" y="95"/>
                    <a:pt x="209" y="97"/>
                    <a:pt x="210" y="97"/>
                  </a:cubicBezTo>
                  <a:cubicBezTo>
                    <a:pt x="234" y="103"/>
                    <a:pt x="234" y="103"/>
                    <a:pt x="234" y="103"/>
                  </a:cubicBezTo>
                  <a:cubicBezTo>
                    <a:pt x="240" y="105"/>
                    <a:pt x="245" y="111"/>
                    <a:pt x="246" y="117"/>
                  </a:cubicBezTo>
                  <a:cubicBezTo>
                    <a:pt x="246" y="117"/>
                    <a:pt x="246" y="120"/>
                    <a:pt x="246" y="125"/>
                  </a:cubicBezTo>
                  <a:cubicBezTo>
                    <a:pt x="246" y="130"/>
                    <a:pt x="245" y="134"/>
                    <a:pt x="245" y="134"/>
                  </a:cubicBezTo>
                  <a:cubicBezTo>
                    <a:pt x="245" y="140"/>
                    <a:pt x="240" y="146"/>
                    <a:pt x="233" y="147"/>
                  </a:cubicBezTo>
                  <a:cubicBezTo>
                    <a:pt x="209" y="153"/>
                    <a:pt x="209" y="153"/>
                    <a:pt x="209" y="153"/>
                  </a:cubicBezTo>
                  <a:cubicBezTo>
                    <a:pt x="208" y="153"/>
                    <a:pt x="207" y="154"/>
                    <a:pt x="207" y="155"/>
                  </a:cubicBezTo>
                  <a:cubicBezTo>
                    <a:pt x="203" y="163"/>
                    <a:pt x="203" y="163"/>
                    <a:pt x="203" y="163"/>
                  </a:cubicBezTo>
                  <a:cubicBezTo>
                    <a:pt x="203" y="164"/>
                    <a:pt x="203" y="166"/>
                    <a:pt x="203" y="166"/>
                  </a:cubicBezTo>
                  <a:cubicBezTo>
                    <a:pt x="216" y="188"/>
                    <a:pt x="216" y="188"/>
                    <a:pt x="216" y="188"/>
                  </a:cubicBezTo>
                  <a:cubicBezTo>
                    <a:pt x="219" y="193"/>
                    <a:pt x="218" y="201"/>
                    <a:pt x="214" y="206"/>
                  </a:cubicBezTo>
                  <a:cubicBezTo>
                    <a:pt x="203" y="217"/>
                    <a:pt x="203" y="217"/>
                    <a:pt x="203" y="217"/>
                  </a:cubicBezTo>
                  <a:cubicBezTo>
                    <a:pt x="197" y="221"/>
                    <a:pt x="190" y="222"/>
                    <a:pt x="184" y="218"/>
                  </a:cubicBezTo>
                  <a:cubicBezTo>
                    <a:pt x="163" y="205"/>
                    <a:pt x="163" y="205"/>
                    <a:pt x="163" y="205"/>
                  </a:cubicBezTo>
                  <a:cubicBezTo>
                    <a:pt x="163" y="205"/>
                    <a:pt x="161" y="205"/>
                    <a:pt x="160" y="205"/>
                  </a:cubicBezTo>
                  <a:cubicBezTo>
                    <a:pt x="152" y="208"/>
                    <a:pt x="152" y="208"/>
                    <a:pt x="152" y="208"/>
                  </a:cubicBezTo>
                  <a:cubicBezTo>
                    <a:pt x="151" y="208"/>
                    <a:pt x="149" y="210"/>
                    <a:pt x="149" y="211"/>
                  </a:cubicBezTo>
                  <a:cubicBezTo>
                    <a:pt x="143" y="235"/>
                    <a:pt x="143" y="235"/>
                    <a:pt x="143" y="235"/>
                  </a:cubicBezTo>
                  <a:cubicBezTo>
                    <a:pt x="141" y="241"/>
                    <a:pt x="135" y="246"/>
                    <a:pt x="129" y="246"/>
                  </a:cubicBezTo>
                  <a:cubicBezTo>
                    <a:pt x="129" y="246"/>
                    <a:pt x="127" y="246"/>
                    <a:pt x="123" y="246"/>
                  </a:cubicBezTo>
                  <a:close/>
                  <a:moveTo>
                    <a:pt x="82" y="189"/>
                  </a:moveTo>
                  <a:cubicBezTo>
                    <a:pt x="84" y="189"/>
                    <a:pt x="87" y="190"/>
                    <a:pt x="90" y="191"/>
                  </a:cubicBezTo>
                  <a:cubicBezTo>
                    <a:pt x="97" y="194"/>
                    <a:pt x="97" y="194"/>
                    <a:pt x="97" y="194"/>
                  </a:cubicBezTo>
                  <a:cubicBezTo>
                    <a:pt x="102" y="196"/>
                    <a:pt x="107" y="201"/>
                    <a:pt x="108" y="207"/>
                  </a:cubicBezTo>
                  <a:cubicBezTo>
                    <a:pt x="113" y="231"/>
                    <a:pt x="113" y="231"/>
                    <a:pt x="113" y="231"/>
                  </a:cubicBezTo>
                  <a:cubicBezTo>
                    <a:pt x="114" y="232"/>
                    <a:pt x="117" y="232"/>
                    <a:pt x="121" y="232"/>
                  </a:cubicBezTo>
                  <a:cubicBezTo>
                    <a:pt x="125" y="232"/>
                    <a:pt x="128" y="232"/>
                    <a:pt x="128" y="232"/>
                  </a:cubicBezTo>
                  <a:cubicBezTo>
                    <a:pt x="135" y="207"/>
                    <a:pt x="135" y="207"/>
                    <a:pt x="135" y="207"/>
                  </a:cubicBezTo>
                  <a:cubicBezTo>
                    <a:pt x="137" y="201"/>
                    <a:pt x="141" y="196"/>
                    <a:pt x="147" y="194"/>
                  </a:cubicBezTo>
                  <a:cubicBezTo>
                    <a:pt x="154" y="192"/>
                    <a:pt x="154" y="192"/>
                    <a:pt x="154" y="192"/>
                  </a:cubicBezTo>
                  <a:cubicBezTo>
                    <a:pt x="159" y="189"/>
                    <a:pt x="166" y="190"/>
                    <a:pt x="171" y="193"/>
                  </a:cubicBezTo>
                  <a:cubicBezTo>
                    <a:pt x="192" y="206"/>
                    <a:pt x="192" y="206"/>
                    <a:pt x="192" y="206"/>
                  </a:cubicBezTo>
                  <a:cubicBezTo>
                    <a:pt x="203" y="196"/>
                    <a:pt x="203" y="196"/>
                    <a:pt x="203" y="196"/>
                  </a:cubicBezTo>
                  <a:cubicBezTo>
                    <a:pt x="191" y="174"/>
                    <a:pt x="191" y="174"/>
                    <a:pt x="191" y="174"/>
                  </a:cubicBezTo>
                  <a:cubicBezTo>
                    <a:pt x="188" y="169"/>
                    <a:pt x="187" y="162"/>
                    <a:pt x="190" y="156"/>
                  </a:cubicBezTo>
                  <a:cubicBezTo>
                    <a:pt x="193" y="149"/>
                    <a:pt x="193" y="149"/>
                    <a:pt x="193" y="149"/>
                  </a:cubicBezTo>
                  <a:cubicBezTo>
                    <a:pt x="195" y="144"/>
                    <a:pt x="200" y="140"/>
                    <a:pt x="206" y="138"/>
                  </a:cubicBezTo>
                  <a:cubicBezTo>
                    <a:pt x="230" y="133"/>
                    <a:pt x="230" y="133"/>
                    <a:pt x="230" y="133"/>
                  </a:cubicBezTo>
                  <a:cubicBezTo>
                    <a:pt x="231" y="132"/>
                    <a:pt x="231" y="129"/>
                    <a:pt x="231" y="125"/>
                  </a:cubicBezTo>
                  <a:cubicBezTo>
                    <a:pt x="231" y="121"/>
                    <a:pt x="231" y="118"/>
                    <a:pt x="231" y="118"/>
                  </a:cubicBezTo>
                  <a:cubicBezTo>
                    <a:pt x="206" y="111"/>
                    <a:pt x="206" y="111"/>
                    <a:pt x="206" y="111"/>
                  </a:cubicBezTo>
                  <a:cubicBezTo>
                    <a:pt x="201" y="110"/>
                    <a:pt x="196" y="105"/>
                    <a:pt x="194" y="99"/>
                  </a:cubicBezTo>
                  <a:cubicBezTo>
                    <a:pt x="191" y="92"/>
                    <a:pt x="191" y="92"/>
                    <a:pt x="191" y="92"/>
                  </a:cubicBezTo>
                  <a:cubicBezTo>
                    <a:pt x="189" y="87"/>
                    <a:pt x="189" y="80"/>
                    <a:pt x="192" y="75"/>
                  </a:cubicBezTo>
                  <a:cubicBezTo>
                    <a:pt x="205" y="54"/>
                    <a:pt x="205" y="54"/>
                    <a:pt x="205" y="54"/>
                  </a:cubicBezTo>
                  <a:cubicBezTo>
                    <a:pt x="195" y="43"/>
                    <a:pt x="195" y="43"/>
                    <a:pt x="195" y="43"/>
                  </a:cubicBezTo>
                  <a:cubicBezTo>
                    <a:pt x="173" y="56"/>
                    <a:pt x="173" y="56"/>
                    <a:pt x="173" y="56"/>
                  </a:cubicBezTo>
                  <a:cubicBezTo>
                    <a:pt x="168" y="59"/>
                    <a:pt x="161" y="59"/>
                    <a:pt x="156" y="56"/>
                  </a:cubicBezTo>
                  <a:cubicBezTo>
                    <a:pt x="149" y="53"/>
                    <a:pt x="149" y="53"/>
                    <a:pt x="149" y="53"/>
                  </a:cubicBezTo>
                  <a:cubicBezTo>
                    <a:pt x="144" y="51"/>
                    <a:pt x="139" y="46"/>
                    <a:pt x="138" y="40"/>
                  </a:cubicBezTo>
                  <a:cubicBezTo>
                    <a:pt x="132" y="16"/>
                    <a:pt x="132" y="16"/>
                    <a:pt x="132" y="16"/>
                  </a:cubicBezTo>
                  <a:cubicBezTo>
                    <a:pt x="131" y="15"/>
                    <a:pt x="129" y="15"/>
                    <a:pt x="124" y="15"/>
                  </a:cubicBezTo>
                  <a:cubicBezTo>
                    <a:pt x="120" y="15"/>
                    <a:pt x="118" y="15"/>
                    <a:pt x="118" y="15"/>
                  </a:cubicBezTo>
                  <a:cubicBezTo>
                    <a:pt x="110" y="40"/>
                    <a:pt x="110" y="40"/>
                    <a:pt x="110" y="40"/>
                  </a:cubicBezTo>
                  <a:cubicBezTo>
                    <a:pt x="109" y="45"/>
                    <a:pt x="104" y="51"/>
                    <a:pt x="99" y="52"/>
                  </a:cubicBezTo>
                  <a:cubicBezTo>
                    <a:pt x="91" y="55"/>
                    <a:pt x="91" y="55"/>
                    <a:pt x="91" y="55"/>
                  </a:cubicBezTo>
                  <a:cubicBezTo>
                    <a:pt x="87" y="58"/>
                    <a:pt x="79" y="57"/>
                    <a:pt x="75" y="54"/>
                  </a:cubicBezTo>
                  <a:cubicBezTo>
                    <a:pt x="54" y="41"/>
                    <a:pt x="54" y="41"/>
                    <a:pt x="54" y="41"/>
                  </a:cubicBezTo>
                  <a:cubicBezTo>
                    <a:pt x="42" y="51"/>
                    <a:pt x="42" y="51"/>
                    <a:pt x="42" y="51"/>
                  </a:cubicBezTo>
                  <a:cubicBezTo>
                    <a:pt x="55" y="73"/>
                    <a:pt x="55" y="73"/>
                    <a:pt x="55" y="73"/>
                  </a:cubicBezTo>
                  <a:cubicBezTo>
                    <a:pt x="58" y="78"/>
                    <a:pt x="58" y="85"/>
                    <a:pt x="55" y="90"/>
                  </a:cubicBezTo>
                  <a:cubicBezTo>
                    <a:pt x="52" y="97"/>
                    <a:pt x="52" y="97"/>
                    <a:pt x="52" y="97"/>
                  </a:cubicBezTo>
                  <a:cubicBezTo>
                    <a:pt x="51" y="102"/>
                    <a:pt x="45" y="107"/>
                    <a:pt x="40" y="108"/>
                  </a:cubicBezTo>
                  <a:cubicBezTo>
                    <a:pt x="15" y="114"/>
                    <a:pt x="15" y="114"/>
                    <a:pt x="15" y="114"/>
                  </a:cubicBezTo>
                  <a:cubicBezTo>
                    <a:pt x="15" y="115"/>
                    <a:pt x="14" y="118"/>
                    <a:pt x="14" y="122"/>
                  </a:cubicBezTo>
                  <a:cubicBezTo>
                    <a:pt x="14" y="126"/>
                    <a:pt x="14" y="129"/>
                    <a:pt x="14" y="129"/>
                  </a:cubicBezTo>
                  <a:cubicBezTo>
                    <a:pt x="39" y="136"/>
                    <a:pt x="39" y="136"/>
                    <a:pt x="39" y="136"/>
                  </a:cubicBezTo>
                  <a:cubicBezTo>
                    <a:pt x="45" y="137"/>
                    <a:pt x="50" y="142"/>
                    <a:pt x="52" y="148"/>
                  </a:cubicBezTo>
                  <a:cubicBezTo>
                    <a:pt x="55" y="155"/>
                    <a:pt x="55" y="155"/>
                    <a:pt x="55" y="155"/>
                  </a:cubicBezTo>
                  <a:cubicBezTo>
                    <a:pt x="57" y="160"/>
                    <a:pt x="56" y="167"/>
                    <a:pt x="53" y="172"/>
                  </a:cubicBezTo>
                  <a:cubicBezTo>
                    <a:pt x="40" y="193"/>
                    <a:pt x="40" y="193"/>
                    <a:pt x="40" y="193"/>
                  </a:cubicBezTo>
                  <a:cubicBezTo>
                    <a:pt x="50" y="204"/>
                    <a:pt x="50" y="204"/>
                    <a:pt x="50" y="204"/>
                  </a:cubicBezTo>
                  <a:cubicBezTo>
                    <a:pt x="72" y="191"/>
                    <a:pt x="72" y="191"/>
                    <a:pt x="72" y="191"/>
                  </a:cubicBezTo>
                  <a:cubicBezTo>
                    <a:pt x="75" y="190"/>
                    <a:pt x="78" y="189"/>
                    <a:pt x="82" y="189"/>
                  </a:cubicBezTo>
                  <a:close/>
                  <a:moveTo>
                    <a:pt x="230" y="133"/>
                  </a:moveTo>
                  <a:cubicBezTo>
                    <a:pt x="230" y="133"/>
                    <a:pt x="230" y="133"/>
                    <a:pt x="230"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t" anchorCtr="0" compatLnSpc="1">
              <a:prstTxWarp prst="textNoShape">
                <a:avLst/>
              </a:prstTxWarp>
            </a:bodyPr>
            <a:lstStyle/>
            <a:p>
              <a:endParaRPr lang="en-US" dirty="0"/>
            </a:p>
          </p:txBody>
        </p:sp>
        <p:sp>
          <p:nvSpPr>
            <p:cNvPr id="44" name="Freeform 44"/>
            <p:cNvSpPr>
              <a:spLocks noEditPoints="1"/>
            </p:cNvSpPr>
            <p:nvPr/>
          </p:nvSpPr>
          <p:spPr bwMode="gray">
            <a:xfrm>
              <a:off x="-3291885" y="2048152"/>
              <a:ext cx="92834" cy="91023"/>
            </a:xfrm>
            <a:custGeom>
              <a:avLst/>
              <a:gdLst>
                <a:gd name="T0" fmla="*/ 42 w 87"/>
                <a:gd name="T1" fmla="*/ 85 h 85"/>
                <a:gd name="T2" fmla="*/ 2 w 87"/>
                <a:gd name="T3" fmla="*/ 54 h 85"/>
                <a:gd name="T4" fmla="*/ 7 w 87"/>
                <a:gd name="T5" fmla="*/ 23 h 85"/>
                <a:gd name="T6" fmla="*/ 32 w 87"/>
                <a:gd name="T7" fmla="*/ 5 h 85"/>
                <a:gd name="T8" fmla="*/ 81 w 87"/>
                <a:gd name="T9" fmla="*/ 35 h 85"/>
                <a:gd name="T10" fmla="*/ 81 w 87"/>
                <a:gd name="T11" fmla="*/ 35 h 85"/>
                <a:gd name="T12" fmla="*/ 51 w 87"/>
                <a:gd name="T13" fmla="*/ 84 h 85"/>
                <a:gd name="T14" fmla="*/ 42 w 87"/>
                <a:gd name="T15" fmla="*/ 85 h 85"/>
                <a:gd name="T16" fmla="*/ 42 w 87"/>
                <a:gd name="T17" fmla="*/ 18 h 85"/>
                <a:gd name="T18" fmla="*/ 36 w 87"/>
                <a:gd name="T19" fmla="*/ 19 h 85"/>
                <a:gd name="T20" fmla="*/ 19 w 87"/>
                <a:gd name="T21" fmla="*/ 31 h 85"/>
                <a:gd name="T22" fmla="*/ 16 w 87"/>
                <a:gd name="T23" fmla="*/ 50 h 85"/>
                <a:gd name="T24" fmla="*/ 48 w 87"/>
                <a:gd name="T25" fmla="*/ 70 h 85"/>
                <a:gd name="T26" fmla="*/ 67 w 87"/>
                <a:gd name="T27" fmla="*/ 38 h 85"/>
                <a:gd name="T28" fmla="*/ 42 w 87"/>
                <a:gd name="T29" fmla="*/ 18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7" h="85">
                  <a:moveTo>
                    <a:pt x="42" y="85"/>
                  </a:moveTo>
                  <a:cubicBezTo>
                    <a:pt x="23" y="85"/>
                    <a:pt x="6" y="72"/>
                    <a:pt x="2" y="54"/>
                  </a:cubicBezTo>
                  <a:cubicBezTo>
                    <a:pt x="0" y="43"/>
                    <a:pt x="1" y="32"/>
                    <a:pt x="7" y="23"/>
                  </a:cubicBezTo>
                  <a:cubicBezTo>
                    <a:pt x="13" y="14"/>
                    <a:pt x="22" y="7"/>
                    <a:pt x="32" y="5"/>
                  </a:cubicBezTo>
                  <a:cubicBezTo>
                    <a:pt x="54" y="0"/>
                    <a:pt x="76" y="13"/>
                    <a:pt x="81" y="35"/>
                  </a:cubicBezTo>
                  <a:cubicBezTo>
                    <a:pt x="81" y="35"/>
                    <a:pt x="81" y="35"/>
                    <a:pt x="81" y="35"/>
                  </a:cubicBezTo>
                  <a:cubicBezTo>
                    <a:pt x="87" y="57"/>
                    <a:pt x="73" y="79"/>
                    <a:pt x="51" y="84"/>
                  </a:cubicBezTo>
                  <a:cubicBezTo>
                    <a:pt x="48" y="85"/>
                    <a:pt x="45" y="85"/>
                    <a:pt x="42" y="85"/>
                  </a:cubicBezTo>
                  <a:close/>
                  <a:moveTo>
                    <a:pt x="42" y="18"/>
                  </a:moveTo>
                  <a:cubicBezTo>
                    <a:pt x="40" y="18"/>
                    <a:pt x="38" y="18"/>
                    <a:pt x="36" y="19"/>
                  </a:cubicBezTo>
                  <a:cubicBezTo>
                    <a:pt x="29" y="20"/>
                    <a:pt x="23" y="25"/>
                    <a:pt x="19" y="31"/>
                  </a:cubicBezTo>
                  <a:cubicBezTo>
                    <a:pt x="16" y="37"/>
                    <a:pt x="15" y="44"/>
                    <a:pt x="16" y="50"/>
                  </a:cubicBezTo>
                  <a:cubicBezTo>
                    <a:pt x="20" y="64"/>
                    <a:pt x="34" y="73"/>
                    <a:pt x="48" y="70"/>
                  </a:cubicBezTo>
                  <a:cubicBezTo>
                    <a:pt x="62" y="67"/>
                    <a:pt x="71" y="53"/>
                    <a:pt x="67" y="38"/>
                  </a:cubicBezTo>
                  <a:cubicBezTo>
                    <a:pt x="64" y="26"/>
                    <a:pt x="54" y="18"/>
                    <a:pt x="42"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26122698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bwMode="gray">
          <a:xfrm>
            <a:off x="540000" y="432000"/>
            <a:ext cx="11109600" cy="1080000"/>
          </a:xfrm>
        </p:spPr>
        <p:txBody>
          <a:bodyPr/>
          <a:lstStyle/>
          <a:p>
            <a:r>
              <a:rPr lang="en-US" dirty="0" smtClean="0"/>
              <a:t>BASICS</a:t>
            </a:r>
            <a:endParaRPr lang="en-US" dirty="0"/>
          </a:p>
        </p:txBody>
      </p:sp>
      <p:sp>
        <p:nvSpPr>
          <p:cNvPr id="4" name="Subtitle"/>
          <p:cNvSpPr>
            <a:spLocks noGrp="1"/>
          </p:cNvSpPr>
          <p:nvPr>
            <p:ph type="body" sz="quarter" idx="13"/>
          </p:nvPr>
        </p:nvSpPr>
        <p:spPr bwMode="gray">
          <a:xfrm>
            <a:off x="540000" y="1018714"/>
            <a:ext cx="11109600" cy="540000"/>
          </a:xfrm>
        </p:spPr>
        <p:txBody>
          <a:bodyPr/>
          <a:lstStyle/>
          <a:p>
            <a:r>
              <a:rPr lang="en-US" dirty="0" smtClean="0"/>
              <a:t>Key Functions</a:t>
            </a:r>
            <a:endParaRPr lang="en-US" dirty="0"/>
          </a:p>
        </p:txBody>
      </p:sp>
      <p:cxnSp>
        <p:nvCxnSpPr>
          <p:cNvPr id="39" name="Gerade Verbindung mit Pfeil 38"/>
          <p:cNvCxnSpPr/>
          <p:nvPr/>
        </p:nvCxnSpPr>
        <p:spPr bwMode="gray">
          <a:xfrm>
            <a:off x="6258596" y="3188095"/>
            <a:ext cx="0" cy="968286"/>
          </a:xfrm>
          <a:prstGeom prst="straightConnector1">
            <a:avLst/>
          </a:prstGeom>
          <a:ln w="38100">
            <a:solidFill>
              <a:schemeClr val="tx2">
                <a:lumMod val="75000"/>
              </a:schemeClr>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40" name="Gerade Verbindung mit Pfeil 39"/>
          <p:cNvCxnSpPr/>
          <p:nvPr/>
        </p:nvCxnSpPr>
        <p:spPr bwMode="gray">
          <a:xfrm>
            <a:off x="3847501" y="3678790"/>
            <a:ext cx="4822191" cy="6907"/>
          </a:xfrm>
          <a:prstGeom prst="straightConnector1">
            <a:avLst/>
          </a:prstGeom>
          <a:ln w="38100">
            <a:solidFill>
              <a:schemeClr val="tx2">
                <a:lumMod val="75000"/>
              </a:schemeClr>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41" name="Gewinkelte Verbindung 31"/>
          <p:cNvCxnSpPr>
            <a:stCxn id="82" idx="0"/>
            <a:endCxn id="57" idx="1"/>
          </p:cNvCxnSpPr>
          <p:nvPr/>
        </p:nvCxnSpPr>
        <p:spPr bwMode="gray">
          <a:xfrm rot="5400000" flipH="1" flipV="1">
            <a:off x="3329678" y="1383552"/>
            <a:ext cx="465766" cy="2411093"/>
          </a:xfrm>
          <a:prstGeom prst="bentConnector2">
            <a:avLst/>
          </a:prstGeom>
          <a:ln w="38100">
            <a:solidFill>
              <a:srgbClr val="6A8BAD"/>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42" name="Gewinkelte Verbindung 32"/>
          <p:cNvCxnSpPr>
            <a:stCxn id="57" idx="3"/>
            <a:endCxn id="47" idx="0"/>
          </p:cNvCxnSpPr>
          <p:nvPr/>
        </p:nvCxnSpPr>
        <p:spPr bwMode="gray">
          <a:xfrm>
            <a:off x="7749081" y="2356215"/>
            <a:ext cx="2411096" cy="465766"/>
          </a:xfrm>
          <a:prstGeom prst="bentConnector2">
            <a:avLst/>
          </a:prstGeom>
          <a:ln w="38100">
            <a:solidFill>
              <a:srgbClr val="6A8BAD"/>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43" name="Gewinkelte Verbindung 33"/>
          <p:cNvCxnSpPr>
            <a:stCxn id="64" idx="3"/>
            <a:endCxn id="47" idx="2"/>
          </p:cNvCxnSpPr>
          <p:nvPr/>
        </p:nvCxnSpPr>
        <p:spPr bwMode="gray">
          <a:xfrm flipV="1">
            <a:off x="7749083" y="4498076"/>
            <a:ext cx="2411094" cy="496352"/>
          </a:xfrm>
          <a:prstGeom prst="bentConnector2">
            <a:avLst/>
          </a:prstGeom>
          <a:ln w="38100">
            <a:solidFill>
              <a:srgbClr val="6A8BAD"/>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44" name="Gewinkelte Verbindung 34"/>
          <p:cNvCxnSpPr>
            <a:stCxn id="82" idx="2"/>
            <a:endCxn id="64" idx="1"/>
          </p:cNvCxnSpPr>
          <p:nvPr/>
        </p:nvCxnSpPr>
        <p:spPr bwMode="gray">
          <a:xfrm rot="16200000" flipH="1">
            <a:off x="3314386" y="3540704"/>
            <a:ext cx="496352" cy="2411095"/>
          </a:xfrm>
          <a:prstGeom prst="bentConnector2">
            <a:avLst/>
          </a:prstGeom>
          <a:ln w="38100">
            <a:solidFill>
              <a:srgbClr val="6A8BAD"/>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45" name="Rechteck 44"/>
          <p:cNvSpPr/>
          <p:nvPr/>
        </p:nvSpPr>
        <p:spPr bwMode="gray">
          <a:xfrm>
            <a:off x="4768110" y="3509498"/>
            <a:ext cx="2980973" cy="345490"/>
          </a:xfrm>
          <a:prstGeom prst="rect">
            <a:avLst/>
          </a:prstGeom>
          <a:solidFill>
            <a:schemeClr val="tx2">
              <a:lumMod val="75000"/>
            </a:schemeClr>
          </a:solidFill>
          <a:ln w="12700">
            <a:noFill/>
            <a:round/>
            <a:headEnd/>
            <a:tailEnd/>
          </a:ln>
        </p:spPr>
        <p:txBody>
          <a:bodyPr rtlCol="0" anchor="ctr"/>
          <a:lstStyle/>
          <a:p>
            <a:pPr algn="ctr"/>
            <a:r>
              <a:rPr lang="en-US" sz="1600" b="1" dirty="0" smtClean="0">
                <a:solidFill>
                  <a:schemeClr val="bg1"/>
                </a:solidFill>
                <a:latin typeface="+mj-lt"/>
              </a:rPr>
              <a:t>SERVICE-RELATED OFFERS</a:t>
            </a:r>
            <a:endParaRPr lang="en-US" sz="1600" b="1" dirty="0">
              <a:solidFill>
                <a:schemeClr val="bg1"/>
              </a:solidFill>
              <a:latin typeface="+mj-lt"/>
            </a:endParaRPr>
          </a:p>
        </p:txBody>
      </p:sp>
      <p:grpSp>
        <p:nvGrpSpPr>
          <p:cNvPr id="46" name="Gruppieren 45"/>
          <p:cNvGrpSpPr/>
          <p:nvPr/>
        </p:nvGrpSpPr>
        <p:grpSpPr bwMode="gray">
          <a:xfrm>
            <a:off x="8333684" y="2809647"/>
            <a:ext cx="3316979" cy="1688429"/>
            <a:chOff x="8333684" y="2809647"/>
            <a:chExt cx="3316979" cy="1688429"/>
          </a:xfrm>
        </p:grpSpPr>
        <p:sp>
          <p:nvSpPr>
            <p:cNvPr id="47" name="Rechteck 46"/>
            <p:cNvSpPr/>
            <p:nvPr/>
          </p:nvSpPr>
          <p:spPr bwMode="gray">
            <a:xfrm>
              <a:off x="8669690" y="2821981"/>
              <a:ext cx="2980973" cy="1676095"/>
            </a:xfrm>
            <a:prstGeom prst="rect">
              <a:avLst/>
            </a:prstGeom>
            <a:solidFill>
              <a:srgbClr val="F2F2F2"/>
            </a:solidFill>
            <a:ln w="12700">
              <a:noFill/>
              <a:miter lim="800000"/>
              <a:headEnd/>
              <a:tailEnd/>
            </a:ln>
            <a:effectLst/>
          </p:spPr>
          <p:txBody>
            <a:bodyPr lIns="252000" tIns="720000" rIns="252000" bIns="144000" anchor="t" anchorCtr="0"/>
            <a:lstStyle/>
            <a:p>
              <a:pPr marL="285750" indent="-285750">
                <a:lnSpc>
                  <a:spcPct val="90000"/>
                </a:lnSpc>
                <a:spcAft>
                  <a:spcPts val="1000"/>
                </a:spcAft>
                <a:buFont typeface="Wingdings" panose="05000000000000000000" pitchFamily="2" charset="2"/>
                <a:buChar char="§"/>
              </a:pPr>
              <a:r>
                <a:rPr lang="en-US" sz="1400" dirty="0" smtClean="0"/>
                <a:t>reduced costs</a:t>
              </a:r>
            </a:p>
            <a:p>
              <a:pPr marL="285750" indent="-285750">
                <a:lnSpc>
                  <a:spcPct val="90000"/>
                </a:lnSpc>
                <a:spcAft>
                  <a:spcPts val="1000"/>
                </a:spcAft>
                <a:buFont typeface="Wingdings" panose="05000000000000000000" pitchFamily="2" charset="2"/>
                <a:buChar char="§"/>
              </a:pPr>
              <a:r>
                <a:rPr lang="en-US" sz="1400" dirty="0" smtClean="0"/>
                <a:t>accelerated transaction process</a:t>
              </a:r>
              <a:endParaRPr lang="en-US" sz="1400" dirty="0"/>
            </a:p>
          </p:txBody>
        </p:sp>
        <p:sp>
          <p:nvSpPr>
            <p:cNvPr id="48" name="Rechteck 47"/>
            <p:cNvSpPr/>
            <p:nvPr/>
          </p:nvSpPr>
          <p:spPr bwMode="gray">
            <a:xfrm>
              <a:off x="8669689" y="2821981"/>
              <a:ext cx="2980973" cy="659681"/>
            </a:xfrm>
            <a:prstGeom prst="rect">
              <a:avLst/>
            </a:prstGeom>
            <a:solidFill>
              <a:srgbClr val="6A8BAD"/>
            </a:solidFill>
            <a:ln w="12700">
              <a:noFill/>
              <a:miter lim="800000"/>
              <a:headEnd/>
              <a:tailEnd/>
            </a:ln>
            <a:effectLst/>
          </p:spPr>
          <p:txBody>
            <a:bodyPr lIns="180000" tIns="36000" rIns="180000" bIns="0" anchor="ctr" anchorCtr="0"/>
            <a:lstStyle/>
            <a:p>
              <a:pPr algn="ctr">
                <a:lnSpc>
                  <a:spcPct val="80000"/>
                </a:lnSpc>
                <a:spcAft>
                  <a:spcPts val="800"/>
                </a:spcAft>
              </a:pPr>
              <a:r>
                <a:rPr lang="en-US" sz="2400" dirty="0" smtClean="0">
                  <a:solidFill>
                    <a:srgbClr val="FFFFFF"/>
                  </a:solidFill>
                  <a:latin typeface="Bebas Neue" panose="020B0506020202020201" pitchFamily="34" charset="0"/>
                </a:rPr>
                <a:t>Transaction</a:t>
              </a:r>
              <a:endParaRPr lang="en-US" sz="2400" dirty="0">
                <a:solidFill>
                  <a:srgbClr val="FFFFFF"/>
                </a:solidFill>
                <a:latin typeface="Bebas Neue" panose="020B0506020202020201" pitchFamily="34" charset="0"/>
              </a:endParaRPr>
            </a:p>
          </p:txBody>
        </p:sp>
        <p:sp>
          <p:nvSpPr>
            <p:cNvPr id="49" name="Ellipse 48"/>
            <p:cNvSpPr/>
            <p:nvPr/>
          </p:nvSpPr>
          <p:spPr bwMode="gray">
            <a:xfrm>
              <a:off x="8333684" y="2809647"/>
              <a:ext cx="672015" cy="672015"/>
            </a:xfrm>
            <a:prstGeom prst="ellipse">
              <a:avLst/>
            </a:prstGeom>
            <a:solidFill>
              <a:srgbClr val="F2F2F2"/>
            </a:solidFill>
            <a:ln w="25400">
              <a:solidFill>
                <a:schemeClr val="tx2">
                  <a:lumMod val="60000"/>
                  <a:lumOff val="40000"/>
                </a:schemeClr>
              </a:solidFill>
              <a:miter lim="800000"/>
              <a:headEnd/>
              <a:tailEnd/>
            </a:ln>
            <a:effectLst/>
          </p:spPr>
          <p:txBody>
            <a:bodyPr lIns="252000" tIns="720000" rIns="252000" bIns="144000" anchor="t" anchorCtr="0"/>
            <a:lstStyle/>
            <a:p>
              <a:pPr marL="285750" indent="-285750">
                <a:lnSpc>
                  <a:spcPct val="90000"/>
                </a:lnSpc>
                <a:spcAft>
                  <a:spcPts val="600"/>
                </a:spcAft>
                <a:buFont typeface="Wingdings" panose="05000000000000000000" pitchFamily="2" charset="2"/>
                <a:buChar char="§"/>
              </a:pPr>
              <a:endParaRPr lang="en-US" sz="1400" dirty="0" err="1">
                <a:solidFill>
                  <a:schemeClr val="tx1"/>
                </a:solidFill>
              </a:endParaRPr>
            </a:p>
          </p:txBody>
        </p:sp>
        <p:grpSp>
          <p:nvGrpSpPr>
            <p:cNvPr id="50" name="Gruppieren 49"/>
            <p:cNvGrpSpPr>
              <a:grpSpLocks noChangeAspect="1"/>
            </p:cNvGrpSpPr>
            <p:nvPr/>
          </p:nvGrpSpPr>
          <p:grpSpPr bwMode="gray">
            <a:xfrm>
              <a:off x="8445174" y="2973572"/>
              <a:ext cx="449036" cy="344163"/>
              <a:chOff x="-1177925" y="1365250"/>
              <a:chExt cx="482600" cy="369888"/>
            </a:xfrm>
            <a:solidFill>
              <a:schemeClr val="tx2">
                <a:lumMod val="60000"/>
                <a:lumOff val="40000"/>
              </a:schemeClr>
            </a:solidFill>
          </p:grpSpPr>
          <p:sp>
            <p:nvSpPr>
              <p:cNvPr id="51" name="Freeform 40"/>
              <p:cNvSpPr>
                <a:spLocks/>
              </p:cNvSpPr>
              <p:nvPr/>
            </p:nvSpPr>
            <p:spPr bwMode="gray">
              <a:xfrm>
                <a:off x="-1033463" y="1366838"/>
                <a:ext cx="196850" cy="368300"/>
              </a:xfrm>
              <a:custGeom>
                <a:avLst/>
                <a:gdLst>
                  <a:gd name="T0" fmla="*/ 95 w 95"/>
                  <a:gd name="T1" fmla="*/ 122 h 179"/>
                  <a:gd name="T2" fmla="*/ 92 w 95"/>
                  <a:gd name="T3" fmla="*/ 137 h 179"/>
                  <a:gd name="T4" fmla="*/ 85 w 95"/>
                  <a:gd name="T5" fmla="*/ 149 h 179"/>
                  <a:gd name="T6" fmla="*/ 74 w 95"/>
                  <a:gd name="T7" fmla="*/ 156 h 179"/>
                  <a:gd name="T8" fmla="*/ 61 w 95"/>
                  <a:gd name="T9" fmla="*/ 161 h 179"/>
                  <a:gd name="T10" fmla="*/ 61 w 95"/>
                  <a:gd name="T11" fmla="*/ 172 h 179"/>
                  <a:gd name="T12" fmla="*/ 60 w 95"/>
                  <a:gd name="T13" fmla="*/ 178 h 179"/>
                  <a:gd name="T14" fmla="*/ 55 w 95"/>
                  <a:gd name="T15" fmla="*/ 179 h 179"/>
                  <a:gd name="T16" fmla="*/ 41 w 95"/>
                  <a:gd name="T17" fmla="*/ 179 h 179"/>
                  <a:gd name="T18" fmla="*/ 36 w 95"/>
                  <a:gd name="T19" fmla="*/ 178 h 179"/>
                  <a:gd name="T20" fmla="*/ 34 w 95"/>
                  <a:gd name="T21" fmla="*/ 171 h 179"/>
                  <a:gd name="T22" fmla="*/ 34 w 95"/>
                  <a:gd name="T23" fmla="*/ 163 h 179"/>
                  <a:gd name="T24" fmla="*/ 12 w 95"/>
                  <a:gd name="T25" fmla="*/ 160 h 179"/>
                  <a:gd name="T26" fmla="*/ 0 w 95"/>
                  <a:gd name="T27" fmla="*/ 155 h 179"/>
                  <a:gd name="T28" fmla="*/ 0 w 95"/>
                  <a:gd name="T29" fmla="*/ 150 h 179"/>
                  <a:gd name="T30" fmla="*/ 1 w 95"/>
                  <a:gd name="T31" fmla="*/ 143 h 179"/>
                  <a:gd name="T32" fmla="*/ 3 w 95"/>
                  <a:gd name="T33" fmla="*/ 136 h 179"/>
                  <a:gd name="T34" fmla="*/ 6 w 95"/>
                  <a:gd name="T35" fmla="*/ 133 h 179"/>
                  <a:gd name="T36" fmla="*/ 7 w 95"/>
                  <a:gd name="T37" fmla="*/ 133 h 179"/>
                  <a:gd name="T38" fmla="*/ 9 w 95"/>
                  <a:gd name="T39" fmla="*/ 134 h 179"/>
                  <a:gd name="T40" fmla="*/ 20 w 95"/>
                  <a:gd name="T41" fmla="*/ 138 h 179"/>
                  <a:gd name="T42" fmla="*/ 38 w 95"/>
                  <a:gd name="T43" fmla="*/ 139 h 179"/>
                  <a:gd name="T44" fmla="*/ 58 w 95"/>
                  <a:gd name="T45" fmla="*/ 136 h 179"/>
                  <a:gd name="T46" fmla="*/ 67 w 95"/>
                  <a:gd name="T47" fmla="*/ 123 h 179"/>
                  <a:gd name="T48" fmla="*/ 61 w 95"/>
                  <a:gd name="T49" fmla="*/ 110 h 179"/>
                  <a:gd name="T50" fmla="*/ 42 w 95"/>
                  <a:gd name="T51" fmla="*/ 99 h 179"/>
                  <a:gd name="T52" fmla="*/ 27 w 95"/>
                  <a:gd name="T53" fmla="*/ 92 h 179"/>
                  <a:gd name="T54" fmla="*/ 15 w 95"/>
                  <a:gd name="T55" fmla="*/ 84 h 179"/>
                  <a:gd name="T56" fmla="*/ 6 w 95"/>
                  <a:gd name="T57" fmla="*/ 72 h 179"/>
                  <a:gd name="T58" fmla="*/ 3 w 95"/>
                  <a:gd name="T59" fmla="*/ 55 h 179"/>
                  <a:gd name="T60" fmla="*/ 12 w 95"/>
                  <a:gd name="T61" fmla="*/ 33 h 179"/>
                  <a:gd name="T62" fmla="*/ 38 w 95"/>
                  <a:gd name="T63" fmla="*/ 19 h 179"/>
                  <a:gd name="T64" fmla="*/ 38 w 95"/>
                  <a:gd name="T65" fmla="*/ 8 h 179"/>
                  <a:gd name="T66" fmla="*/ 40 w 95"/>
                  <a:gd name="T67" fmla="*/ 2 h 179"/>
                  <a:gd name="T68" fmla="*/ 46 w 95"/>
                  <a:gd name="T69" fmla="*/ 0 h 179"/>
                  <a:gd name="T70" fmla="*/ 59 w 95"/>
                  <a:gd name="T71" fmla="*/ 0 h 179"/>
                  <a:gd name="T72" fmla="*/ 64 w 95"/>
                  <a:gd name="T73" fmla="*/ 2 h 179"/>
                  <a:gd name="T74" fmla="*/ 65 w 95"/>
                  <a:gd name="T75" fmla="*/ 8 h 179"/>
                  <a:gd name="T76" fmla="*/ 65 w 95"/>
                  <a:gd name="T77" fmla="*/ 18 h 179"/>
                  <a:gd name="T78" fmla="*/ 78 w 95"/>
                  <a:gd name="T79" fmla="*/ 20 h 179"/>
                  <a:gd name="T80" fmla="*/ 85 w 95"/>
                  <a:gd name="T81" fmla="*/ 22 h 179"/>
                  <a:gd name="T82" fmla="*/ 87 w 95"/>
                  <a:gd name="T83" fmla="*/ 26 h 179"/>
                  <a:gd name="T84" fmla="*/ 86 w 95"/>
                  <a:gd name="T85" fmla="*/ 34 h 179"/>
                  <a:gd name="T86" fmla="*/ 84 w 95"/>
                  <a:gd name="T87" fmla="*/ 41 h 179"/>
                  <a:gd name="T88" fmla="*/ 80 w 95"/>
                  <a:gd name="T89" fmla="*/ 43 h 179"/>
                  <a:gd name="T90" fmla="*/ 69 w 95"/>
                  <a:gd name="T91" fmla="*/ 41 h 179"/>
                  <a:gd name="T92" fmla="*/ 55 w 95"/>
                  <a:gd name="T93" fmla="*/ 39 h 179"/>
                  <a:gd name="T94" fmla="*/ 36 w 95"/>
                  <a:gd name="T95" fmla="*/ 44 h 179"/>
                  <a:gd name="T96" fmla="*/ 31 w 95"/>
                  <a:gd name="T97" fmla="*/ 55 h 179"/>
                  <a:gd name="T98" fmla="*/ 37 w 95"/>
                  <a:gd name="T99" fmla="*/ 67 h 179"/>
                  <a:gd name="T100" fmla="*/ 55 w 95"/>
                  <a:gd name="T101" fmla="*/ 76 h 179"/>
                  <a:gd name="T102" fmla="*/ 85 w 95"/>
                  <a:gd name="T103" fmla="*/ 95 h 179"/>
                  <a:gd name="T104" fmla="*/ 95 w 95"/>
                  <a:gd name="T105" fmla="*/ 122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5" h="179">
                    <a:moveTo>
                      <a:pt x="95" y="122"/>
                    </a:moveTo>
                    <a:cubicBezTo>
                      <a:pt x="95" y="128"/>
                      <a:pt x="94" y="133"/>
                      <a:pt x="92" y="137"/>
                    </a:cubicBezTo>
                    <a:cubicBezTo>
                      <a:pt x="91" y="142"/>
                      <a:pt x="88" y="146"/>
                      <a:pt x="85" y="149"/>
                    </a:cubicBezTo>
                    <a:cubicBezTo>
                      <a:pt x="82" y="152"/>
                      <a:pt x="79" y="154"/>
                      <a:pt x="74" y="156"/>
                    </a:cubicBezTo>
                    <a:cubicBezTo>
                      <a:pt x="70" y="158"/>
                      <a:pt x="66" y="160"/>
                      <a:pt x="61" y="161"/>
                    </a:cubicBezTo>
                    <a:cubicBezTo>
                      <a:pt x="61" y="172"/>
                      <a:pt x="61" y="172"/>
                      <a:pt x="61" y="172"/>
                    </a:cubicBezTo>
                    <a:cubicBezTo>
                      <a:pt x="61" y="175"/>
                      <a:pt x="60" y="177"/>
                      <a:pt x="60" y="178"/>
                    </a:cubicBezTo>
                    <a:cubicBezTo>
                      <a:pt x="59" y="179"/>
                      <a:pt x="57" y="179"/>
                      <a:pt x="55" y="179"/>
                    </a:cubicBezTo>
                    <a:cubicBezTo>
                      <a:pt x="41" y="179"/>
                      <a:pt x="41" y="179"/>
                      <a:pt x="41" y="179"/>
                    </a:cubicBezTo>
                    <a:cubicBezTo>
                      <a:pt x="38" y="179"/>
                      <a:pt x="37" y="179"/>
                      <a:pt x="36" y="178"/>
                    </a:cubicBezTo>
                    <a:cubicBezTo>
                      <a:pt x="34" y="177"/>
                      <a:pt x="34" y="174"/>
                      <a:pt x="34" y="171"/>
                    </a:cubicBezTo>
                    <a:cubicBezTo>
                      <a:pt x="34" y="163"/>
                      <a:pt x="34" y="163"/>
                      <a:pt x="34" y="163"/>
                    </a:cubicBezTo>
                    <a:cubicBezTo>
                      <a:pt x="25" y="162"/>
                      <a:pt x="18" y="161"/>
                      <a:pt x="12" y="160"/>
                    </a:cubicBezTo>
                    <a:cubicBezTo>
                      <a:pt x="7" y="158"/>
                      <a:pt x="3" y="156"/>
                      <a:pt x="0" y="155"/>
                    </a:cubicBezTo>
                    <a:cubicBezTo>
                      <a:pt x="0" y="154"/>
                      <a:pt x="0" y="153"/>
                      <a:pt x="0" y="150"/>
                    </a:cubicBezTo>
                    <a:cubicBezTo>
                      <a:pt x="0" y="148"/>
                      <a:pt x="0" y="145"/>
                      <a:pt x="1" y="143"/>
                    </a:cubicBezTo>
                    <a:cubicBezTo>
                      <a:pt x="1" y="140"/>
                      <a:pt x="2" y="138"/>
                      <a:pt x="3" y="136"/>
                    </a:cubicBezTo>
                    <a:cubicBezTo>
                      <a:pt x="4" y="134"/>
                      <a:pt x="5" y="133"/>
                      <a:pt x="6" y="133"/>
                    </a:cubicBezTo>
                    <a:cubicBezTo>
                      <a:pt x="6" y="133"/>
                      <a:pt x="7" y="133"/>
                      <a:pt x="7" y="133"/>
                    </a:cubicBezTo>
                    <a:cubicBezTo>
                      <a:pt x="8" y="134"/>
                      <a:pt x="9" y="134"/>
                      <a:pt x="9" y="134"/>
                    </a:cubicBezTo>
                    <a:cubicBezTo>
                      <a:pt x="12" y="135"/>
                      <a:pt x="16" y="136"/>
                      <a:pt x="20" y="138"/>
                    </a:cubicBezTo>
                    <a:cubicBezTo>
                      <a:pt x="25" y="139"/>
                      <a:pt x="31" y="139"/>
                      <a:pt x="38" y="139"/>
                    </a:cubicBezTo>
                    <a:cubicBezTo>
                      <a:pt x="46" y="139"/>
                      <a:pt x="53" y="138"/>
                      <a:pt x="58" y="136"/>
                    </a:cubicBezTo>
                    <a:cubicBezTo>
                      <a:pt x="64" y="133"/>
                      <a:pt x="67" y="129"/>
                      <a:pt x="67" y="123"/>
                    </a:cubicBezTo>
                    <a:cubicBezTo>
                      <a:pt x="67" y="118"/>
                      <a:pt x="65" y="113"/>
                      <a:pt x="61" y="110"/>
                    </a:cubicBezTo>
                    <a:cubicBezTo>
                      <a:pt x="58" y="106"/>
                      <a:pt x="51" y="103"/>
                      <a:pt x="42" y="99"/>
                    </a:cubicBezTo>
                    <a:cubicBezTo>
                      <a:pt x="37" y="97"/>
                      <a:pt x="32" y="95"/>
                      <a:pt x="27" y="92"/>
                    </a:cubicBezTo>
                    <a:cubicBezTo>
                      <a:pt x="22" y="90"/>
                      <a:pt x="18" y="87"/>
                      <a:pt x="15" y="84"/>
                    </a:cubicBezTo>
                    <a:cubicBezTo>
                      <a:pt x="11" y="80"/>
                      <a:pt x="8" y="76"/>
                      <a:pt x="6" y="72"/>
                    </a:cubicBezTo>
                    <a:cubicBezTo>
                      <a:pt x="4" y="67"/>
                      <a:pt x="3" y="62"/>
                      <a:pt x="3" y="55"/>
                    </a:cubicBezTo>
                    <a:cubicBezTo>
                      <a:pt x="3" y="47"/>
                      <a:pt x="6" y="40"/>
                      <a:pt x="12" y="33"/>
                    </a:cubicBezTo>
                    <a:cubicBezTo>
                      <a:pt x="18" y="26"/>
                      <a:pt x="26" y="21"/>
                      <a:pt x="38" y="19"/>
                    </a:cubicBezTo>
                    <a:cubicBezTo>
                      <a:pt x="38" y="8"/>
                      <a:pt x="38" y="8"/>
                      <a:pt x="38" y="8"/>
                    </a:cubicBezTo>
                    <a:cubicBezTo>
                      <a:pt x="38" y="5"/>
                      <a:pt x="39" y="3"/>
                      <a:pt x="40" y="2"/>
                    </a:cubicBezTo>
                    <a:cubicBezTo>
                      <a:pt x="41" y="1"/>
                      <a:pt x="43" y="0"/>
                      <a:pt x="46" y="0"/>
                    </a:cubicBezTo>
                    <a:cubicBezTo>
                      <a:pt x="59" y="0"/>
                      <a:pt x="59" y="0"/>
                      <a:pt x="59" y="0"/>
                    </a:cubicBezTo>
                    <a:cubicBezTo>
                      <a:pt x="62" y="0"/>
                      <a:pt x="64" y="0"/>
                      <a:pt x="64" y="2"/>
                    </a:cubicBezTo>
                    <a:cubicBezTo>
                      <a:pt x="65" y="3"/>
                      <a:pt x="65" y="5"/>
                      <a:pt x="65" y="8"/>
                    </a:cubicBezTo>
                    <a:cubicBezTo>
                      <a:pt x="65" y="18"/>
                      <a:pt x="65" y="18"/>
                      <a:pt x="65" y="18"/>
                    </a:cubicBezTo>
                    <a:cubicBezTo>
                      <a:pt x="70" y="18"/>
                      <a:pt x="75" y="19"/>
                      <a:pt x="78" y="20"/>
                    </a:cubicBezTo>
                    <a:cubicBezTo>
                      <a:pt x="81" y="21"/>
                      <a:pt x="84" y="21"/>
                      <a:pt x="85" y="22"/>
                    </a:cubicBezTo>
                    <a:cubicBezTo>
                      <a:pt x="87" y="23"/>
                      <a:pt x="87" y="24"/>
                      <a:pt x="87" y="26"/>
                    </a:cubicBezTo>
                    <a:cubicBezTo>
                      <a:pt x="87" y="29"/>
                      <a:pt x="87" y="31"/>
                      <a:pt x="86" y="34"/>
                    </a:cubicBezTo>
                    <a:cubicBezTo>
                      <a:pt x="86" y="36"/>
                      <a:pt x="85" y="39"/>
                      <a:pt x="84" y="41"/>
                    </a:cubicBezTo>
                    <a:cubicBezTo>
                      <a:pt x="82" y="43"/>
                      <a:pt x="81" y="44"/>
                      <a:pt x="80" y="43"/>
                    </a:cubicBezTo>
                    <a:cubicBezTo>
                      <a:pt x="78" y="43"/>
                      <a:pt x="74" y="42"/>
                      <a:pt x="69" y="41"/>
                    </a:cubicBezTo>
                    <a:cubicBezTo>
                      <a:pt x="65" y="40"/>
                      <a:pt x="60" y="39"/>
                      <a:pt x="55" y="39"/>
                    </a:cubicBezTo>
                    <a:cubicBezTo>
                      <a:pt x="46" y="39"/>
                      <a:pt x="40" y="41"/>
                      <a:pt x="36" y="44"/>
                    </a:cubicBezTo>
                    <a:cubicBezTo>
                      <a:pt x="33" y="47"/>
                      <a:pt x="31" y="50"/>
                      <a:pt x="31" y="55"/>
                    </a:cubicBezTo>
                    <a:cubicBezTo>
                      <a:pt x="31" y="60"/>
                      <a:pt x="33" y="64"/>
                      <a:pt x="37" y="67"/>
                    </a:cubicBezTo>
                    <a:cubicBezTo>
                      <a:pt x="41" y="70"/>
                      <a:pt x="47" y="73"/>
                      <a:pt x="55" y="76"/>
                    </a:cubicBezTo>
                    <a:cubicBezTo>
                      <a:pt x="68" y="82"/>
                      <a:pt x="78" y="88"/>
                      <a:pt x="85" y="95"/>
                    </a:cubicBezTo>
                    <a:cubicBezTo>
                      <a:pt x="91" y="102"/>
                      <a:pt x="95" y="111"/>
                      <a:pt x="95"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t" anchorCtr="0" compatLnSpc="1">
                <a:prstTxWarp prst="textNoShape">
                  <a:avLst/>
                </a:prstTxWarp>
              </a:bodyPr>
              <a:lstStyle/>
              <a:p>
                <a:endParaRPr lang="en-US" dirty="0"/>
              </a:p>
            </p:txBody>
          </p:sp>
          <p:sp>
            <p:nvSpPr>
              <p:cNvPr id="52" name="Freeform 41"/>
              <p:cNvSpPr>
                <a:spLocks/>
              </p:cNvSpPr>
              <p:nvPr/>
            </p:nvSpPr>
            <p:spPr bwMode="gray">
              <a:xfrm>
                <a:off x="-1176338" y="1368425"/>
                <a:ext cx="112713" cy="219075"/>
              </a:xfrm>
              <a:custGeom>
                <a:avLst/>
                <a:gdLst>
                  <a:gd name="T0" fmla="*/ 21 w 54"/>
                  <a:gd name="T1" fmla="*/ 2 h 106"/>
                  <a:gd name="T2" fmla="*/ 21 w 54"/>
                  <a:gd name="T3" fmla="*/ 7 h 106"/>
                  <a:gd name="T4" fmla="*/ 22 w 54"/>
                  <a:gd name="T5" fmla="*/ 11 h 106"/>
                  <a:gd name="T6" fmla="*/ 22 w 54"/>
                  <a:gd name="T7" fmla="*/ 11 h 106"/>
                  <a:gd name="T8" fmla="*/ 20 w 54"/>
                  <a:gd name="T9" fmla="*/ 18 h 106"/>
                  <a:gd name="T10" fmla="*/ 2 w 54"/>
                  <a:gd name="T11" fmla="*/ 39 h 106"/>
                  <a:gd name="T12" fmla="*/ 0 w 54"/>
                  <a:gd name="T13" fmla="*/ 106 h 106"/>
                  <a:gd name="T14" fmla="*/ 17 w 54"/>
                  <a:gd name="T15" fmla="*/ 78 h 106"/>
                  <a:gd name="T16" fmla="*/ 39 w 54"/>
                  <a:gd name="T17" fmla="*/ 64 h 106"/>
                  <a:gd name="T18" fmla="*/ 39 w 54"/>
                  <a:gd name="T19" fmla="*/ 64 h 106"/>
                  <a:gd name="T20" fmla="*/ 39 w 54"/>
                  <a:gd name="T21" fmla="*/ 64 h 106"/>
                  <a:gd name="T22" fmla="*/ 44 w 54"/>
                  <a:gd name="T23" fmla="*/ 66 h 106"/>
                  <a:gd name="T24" fmla="*/ 47 w 54"/>
                  <a:gd name="T25" fmla="*/ 72 h 106"/>
                  <a:gd name="T26" fmla="*/ 47 w 54"/>
                  <a:gd name="T27" fmla="*/ 73 h 106"/>
                  <a:gd name="T28" fmla="*/ 50 w 54"/>
                  <a:gd name="T29" fmla="*/ 75 h 106"/>
                  <a:gd name="T30" fmla="*/ 53 w 54"/>
                  <a:gd name="T31" fmla="*/ 70 h 106"/>
                  <a:gd name="T32" fmla="*/ 54 w 54"/>
                  <a:gd name="T33" fmla="*/ 28 h 106"/>
                  <a:gd name="T34" fmla="*/ 24 w 54"/>
                  <a:gd name="T35" fmla="*/ 1 h 106"/>
                  <a:gd name="T36" fmla="*/ 21 w 54"/>
                  <a:gd name="T37" fmla="*/ 2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4" h="106">
                    <a:moveTo>
                      <a:pt x="21" y="2"/>
                    </a:moveTo>
                    <a:cubicBezTo>
                      <a:pt x="20" y="3"/>
                      <a:pt x="20" y="6"/>
                      <a:pt x="21" y="7"/>
                    </a:cubicBezTo>
                    <a:cubicBezTo>
                      <a:pt x="22" y="11"/>
                      <a:pt x="22" y="11"/>
                      <a:pt x="22" y="11"/>
                    </a:cubicBezTo>
                    <a:cubicBezTo>
                      <a:pt x="22" y="11"/>
                      <a:pt x="22" y="11"/>
                      <a:pt x="22" y="11"/>
                    </a:cubicBezTo>
                    <a:cubicBezTo>
                      <a:pt x="24" y="16"/>
                      <a:pt x="20" y="18"/>
                      <a:pt x="20" y="18"/>
                    </a:cubicBezTo>
                    <a:cubicBezTo>
                      <a:pt x="15" y="21"/>
                      <a:pt x="6" y="28"/>
                      <a:pt x="2" y="39"/>
                    </a:cubicBezTo>
                    <a:cubicBezTo>
                      <a:pt x="0" y="106"/>
                      <a:pt x="0" y="106"/>
                      <a:pt x="0" y="106"/>
                    </a:cubicBezTo>
                    <a:cubicBezTo>
                      <a:pt x="0" y="106"/>
                      <a:pt x="6" y="87"/>
                      <a:pt x="17" y="78"/>
                    </a:cubicBezTo>
                    <a:cubicBezTo>
                      <a:pt x="26" y="73"/>
                      <a:pt x="34" y="67"/>
                      <a:pt x="39" y="64"/>
                    </a:cubicBezTo>
                    <a:cubicBezTo>
                      <a:pt x="39" y="64"/>
                      <a:pt x="39" y="64"/>
                      <a:pt x="39" y="64"/>
                    </a:cubicBezTo>
                    <a:cubicBezTo>
                      <a:pt x="39" y="64"/>
                      <a:pt x="39" y="64"/>
                      <a:pt x="39" y="64"/>
                    </a:cubicBezTo>
                    <a:cubicBezTo>
                      <a:pt x="39" y="63"/>
                      <a:pt x="42" y="62"/>
                      <a:pt x="44" y="66"/>
                    </a:cubicBezTo>
                    <a:cubicBezTo>
                      <a:pt x="47" y="72"/>
                      <a:pt x="47" y="72"/>
                      <a:pt x="47" y="72"/>
                    </a:cubicBezTo>
                    <a:cubicBezTo>
                      <a:pt x="47" y="73"/>
                      <a:pt x="47" y="73"/>
                      <a:pt x="47" y="73"/>
                    </a:cubicBezTo>
                    <a:cubicBezTo>
                      <a:pt x="47" y="74"/>
                      <a:pt x="48" y="75"/>
                      <a:pt x="50" y="75"/>
                    </a:cubicBezTo>
                    <a:cubicBezTo>
                      <a:pt x="52" y="75"/>
                      <a:pt x="52" y="72"/>
                      <a:pt x="53" y="70"/>
                    </a:cubicBezTo>
                    <a:cubicBezTo>
                      <a:pt x="54" y="28"/>
                      <a:pt x="54" y="28"/>
                      <a:pt x="54" y="28"/>
                    </a:cubicBezTo>
                    <a:cubicBezTo>
                      <a:pt x="24" y="1"/>
                      <a:pt x="24" y="1"/>
                      <a:pt x="24" y="1"/>
                    </a:cubicBezTo>
                    <a:cubicBezTo>
                      <a:pt x="23" y="0"/>
                      <a:pt x="22" y="0"/>
                      <a:pt x="2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t" anchorCtr="0" compatLnSpc="1">
                <a:prstTxWarp prst="textNoShape">
                  <a:avLst/>
                </a:prstTxWarp>
              </a:bodyPr>
              <a:lstStyle/>
              <a:p>
                <a:endParaRPr lang="en-US" dirty="0"/>
              </a:p>
            </p:txBody>
          </p:sp>
          <p:sp>
            <p:nvSpPr>
              <p:cNvPr id="53" name="Freeform 42"/>
              <p:cNvSpPr>
                <a:spLocks/>
              </p:cNvSpPr>
              <p:nvPr/>
            </p:nvSpPr>
            <p:spPr bwMode="gray">
              <a:xfrm>
                <a:off x="-1177925" y="1554163"/>
                <a:ext cx="111125" cy="180975"/>
              </a:xfrm>
              <a:custGeom>
                <a:avLst/>
                <a:gdLst>
                  <a:gd name="T0" fmla="*/ 45 w 54"/>
                  <a:gd name="T1" fmla="*/ 84 h 88"/>
                  <a:gd name="T2" fmla="*/ 53 w 54"/>
                  <a:gd name="T3" fmla="*/ 82 h 88"/>
                  <a:gd name="T4" fmla="*/ 53 w 54"/>
                  <a:gd name="T5" fmla="*/ 32 h 88"/>
                  <a:gd name="T6" fmla="*/ 52 w 54"/>
                  <a:gd name="T7" fmla="*/ 24 h 88"/>
                  <a:gd name="T8" fmla="*/ 23 w 54"/>
                  <a:gd name="T9" fmla="*/ 0 h 88"/>
                  <a:gd name="T10" fmla="*/ 9 w 54"/>
                  <a:gd name="T11" fmla="*/ 19 h 88"/>
                  <a:gd name="T12" fmla="*/ 16 w 54"/>
                  <a:gd name="T13" fmla="*/ 60 h 88"/>
                  <a:gd name="T14" fmla="*/ 45 w 54"/>
                  <a:gd name="T15" fmla="*/ 84 h 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 h="88">
                    <a:moveTo>
                      <a:pt x="45" y="84"/>
                    </a:moveTo>
                    <a:cubicBezTo>
                      <a:pt x="45" y="84"/>
                      <a:pt x="52" y="88"/>
                      <a:pt x="53" y="82"/>
                    </a:cubicBezTo>
                    <a:cubicBezTo>
                      <a:pt x="53" y="32"/>
                      <a:pt x="53" y="32"/>
                      <a:pt x="53" y="32"/>
                    </a:cubicBezTo>
                    <a:cubicBezTo>
                      <a:pt x="53" y="32"/>
                      <a:pt x="54" y="25"/>
                      <a:pt x="52" y="24"/>
                    </a:cubicBezTo>
                    <a:cubicBezTo>
                      <a:pt x="23" y="0"/>
                      <a:pt x="23" y="0"/>
                      <a:pt x="23" y="0"/>
                    </a:cubicBezTo>
                    <a:cubicBezTo>
                      <a:pt x="11" y="11"/>
                      <a:pt x="9" y="19"/>
                      <a:pt x="9" y="19"/>
                    </a:cubicBezTo>
                    <a:cubicBezTo>
                      <a:pt x="0" y="44"/>
                      <a:pt x="16" y="60"/>
                      <a:pt x="16" y="60"/>
                    </a:cubicBezTo>
                    <a:lnTo>
                      <a:pt x="45" y="8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t" anchorCtr="0" compatLnSpc="1">
                <a:prstTxWarp prst="textNoShape">
                  <a:avLst/>
                </a:prstTxWarp>
              </a:bodyPr>
              <a:lstStyle/>
              <a:p>
                <a:endParaRPr lang="en-US" dirty="0"/>
              </a:p>
            </p:txBody>
          </p:sp>
          <p:sp>
            <p:nvSpPr>
              <p:cNvPr id="54" name="Freeform 43"/>
              <p:cNvSpPr>
                <a:spLocks/>
              </p:cNvSpPr>
              <p:nvPr/>
            </p:nvSpPr>
            <p:spPr bwMode="gray">
              <a:xfrm>
                <a:off x="-808038" y="1512888"/>
                <a:ext cx="111125" cy="219075"/>
              </a:xfrm>
              <a:custGeom>
                <a:avLst/>
                <a:gdLst>
                  <a:gd name="T0" fmla="*/ 34 w 54"/>
                  <a:gd name="T1" fmla="*/ 104 h 106"/>
                  <a:gd name="T2" fmla="*/ 34 w 54"/>
                  <a:gd name="T3" fmla="*/ 99 h 106"/>
                  <a:gd name="T4" fmla="*/ 33 w 54"/>
                  <a:gd name="T5" fmla="*/ 95 h 106"/>
                  <a:gd name="T6" fmla="*/ 33 w 54"/>
                  <a:gd name="T7" fmla="*/ 95 h 106"/>
                  <a:gd name="T8" fmla="*/ 35 w 54"/>
                  <a:gd name="T9" fmla="*/ 88 h 106"/>
                  <a:gd name="T10" fmla="*/ 53 w 54"/>
                  <a:gd name="T11" fmla="*/ 67 h 106"/>
                  <a:gd name="T12" fmla="*/ 54 w 54"/>
                  <a:gd name="T13" fmla="*/ 0 h 106"/>
                  <a:gd name="T14" fmla="*/ 37 w 54"/>
                  <a:gd name="T15" fmla="*/ 28 h 106"/>
                  <a:gd name="T16" fmla="*/ 16 w 54"/>
                  <a:gd name="T17" fmla="*/ 42 h 106"/>
                  <a:gd name="T18" fmla="*/ 16 w 54"/>
                  <a:gd name="T19" fmla="*/ 42 h 106"/>
                  <a:gd name="T20" fmla="*/ 16 w 54"/>
                  <a:gd name="T21" fmla="*/ 42 h 106"/>
                  <a:gd name="T22" fmla="*/ 11 w 54"/>
                  <a:gd name="T23" fmla="*/ 40 h 106"/>
                  <a:gd name="T24" fmla="*/ 8 w 54"/>
                  <a:gd name="T25" fmla="*/ 34 h 106"/>
                  <a:gd name="T26" fmla="*/ 8 w 54"/>
                  <a:gd name="T27" fmla="*/ 33 h 106"/>
                  <a:gd name="T28" fmla="*/ 4 w 54"/>
                  <a:gd name="T29" fmla="*/ 31 h 106"/>
                  <a:gd name="T30" fmla="*/ 2 w 54"/>
                  <a:gd name="T31" fmla="*/ 36 h 106"/>
                  <a:gd name="T32" fmla="*/ 0 w 54"/>
                  <a:gd name="T33" fmla="*/ 78 h 106"/>
                  <a:gd name="T34" fmla="*/ 30 w 54"/>
                  <a:gd name="T35" fmla="*/ 105 h 106"/>
                  <a:gd name="T36" fmla="*/ 34 w 54"/>
                  <a:gd name="T37" fmla="*/ 104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4" h="106">
                    <a:moveTo>
                      <a:pt x="34" y="104"/>
                    </a:moveTo>
                    <a:cubicBezTo>
                      <a:pt x="35" y="103"/>
                      <a:pt x="34" y="100"/>
                      <a:pt x="34" y="99"/>
                    </a:cubicBezTo>
                    <a:cubicBezTo>
                      <a:pt x="33" y="95"/>
                      <a:pt x="33" y="95"/>
                      <a:pt x="33" y="95"/>
                    </a:cubicBezTo>
                    <a:cubicBezTo>
                      <a:pt x="33" y="95"/>
                      <a:pt x="33" y="95"/>
                      <a:pt x="33" y="95"/>
                    </a:cubicBezTo>
                    <a:cubicBezTo>
                      <a:pt x="31" y="90"/>
                      <a:pt x="35" y="88"/>
                      <a:pt x="35" y="88"/>
                    </a:cubicBezTo>
                    <a:cubicBezTo>
                      <a:pt x="40" y="85"/>
                      <a:pt x="48" y="78"/>
                      <a:pt x="53" y="67"/>
                    </a:cubicBezTo>
                    <a:cubicBezTo>
                      <a:pt x="54" y="0"/>
                      <a:pt x="54" y="0"/>
                      <a:pt x="54" y="0"/>
                    </a:cubicBezTo>
                    <a:cubicBezTo>
                      <a:pt x="54" y="0"/>
                      <a:pt x="49" y="19"/>
                      <a:pt x="37" y="28"/>
                    </a:cubicBezTo>
                    <a:cubicBezTo>
                      <a:pt x="29" y="33"/>
                      <a:pt x="21" y="39"/>
                      <a:pt x="16" y="42"/>
                    </a:cubicBezTo>
                    <a:cubicBezTo>
                      <a:pt x="16" y="42"/>
                      <a:pt x="16" y="42"/>
                      <a:pt x="16" y="42"/>
                    </a:cubicBezTo>
                    <a:cubicBezTo>
                      <a:pt x="16" y="42"/>
                      <a:pt x="16" y="42"/>
                      <a:pt x="16" y="42"/>
                    </a:cubicBezTo>
                    <a:cubicBezTo>
                      <a:pt x="15" y="43"/>
                      <a:pt x="12" y="44"/>
                      <a:pt x="11" y="40"/>
                    </a:cubicBezTo>
                    <a:cubicBezTo>
                      <a:pt x="8" y="34"/>
                      <a:pt x="8" y="34"/>
                      <a:pt x="8" y="34"/>
                    </a:cubicBezTo>
                    <a:cubicBezTo>
                      <a:pt x="8" y="33"/>
                      <a:pt x="8" y="33"/>
                      <a:pt x="8" y="33"/>
                    </a:cubicBezTo>
                    <a:cubicBezTo>
                      <a:pt x="7" y="32"/>
                      <a:pt x="6" y="31"/>
                      <a:pt x="4" y="31"/>
                    </a:cubicBezTo>
                    <a:cubicBezTo>
                      <a:pt x="3" y="31"/>
                      <a:pt x="2" y="34"/>
                      <a:pt x="2" y="36"/>
                    </a:cubicBezTo>
                    <a:cubicBezTo>
                      <a:pt x="0" y="78"/>
                      <a:pt x="0" y="78"/>
                      <a:pt x="0" y="78"/>
                    </a:cubicBezTo>
                    <a:cubicBezTo>
                      <a:pt x="30" y="105"/>
                      <a:pt x="30" y="105"/>
                      <a:pt x="30" y="105"/>
                    </a:cubicBezTo>
                    <a:cubicBezTo>
                      <a:pt x="32" y="106"/>
                      <a:pt x="33" y="106"/>
                      <a:pt x="34" y="1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t" anchorCtr="0" compatLnSpc="1">
                <a:prstTxWarp prst="textNoShape">
                  <a:avLst/>
                </a:prstTxWarp>
              </a:bodyPr>
              <a:lstStyle/>
              <a:p>
                <a:endParaRPr lang="en-US" dirty="0"/>
              </a:p>
            </p:txBody>
          </p:sp>
          <p:sp>
            <p:nvSpPr>
              <p:cNvPr id="55" name="Freeform 44"/>
              <p:cNvSpPr>
                <a:spLocks/>
              </p:cNvSpPr>
              <p:nvPr/>
            </p:nvSpPr>
            <p:spPr bwMode="gray">
              <a:xfrm>
                <a:off x="-804863" y="1365250"/>
                <a:ext cx="109538" cy="180975"/>
              </a:xfrm>
              <a:custGeom>
                <a:avLst/>
                <a:gdLst>
                  <a:gd name="T0" fmla="*/ 9 w 53"/>
                  <a:gd name="T1" fmla="*/ 4 h 88"/>
                  <a:gd name="T2" fmla="*/ 1 w 53"/>
                  <a:gd name="T3" fmla="*/ 6 h 88"/>
                  <a:gd name="T4" fmla="*/ 0 w 53"/>
                  <a:gd name="T5" fmla="*/ 56 h 88"/>
                  <a:gd name="T6" fmla="*/ 2 w 53"/>
                  <a:gd name="T7" fmla="*/ 64 h 88"/>
                  <a:gd name="T8" fmla="*/ 31 w 53"/>
                  <a:gd name="T9" fmla="*/ 88 h 88"/>
                  <a:gd name="T10" fmla="*/ 44 w 53"/>
                  <a:gd name="T11" fmla="*/ 69 h 88"/>
                  <a:gd name="T12" fmla="*/ 38 w 53"/>
                  <a:gd name="T13" fmla="*/ 28 h 88"/>
                  <a:gd name="T14" fmla="*/ 9 w 53"/>
                  <a:gd name="T15" fmla="*/ 4 h 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 h="88">
                    <a:moveTo>
                      <a:pt x="9" y="4"/>
                    </a:moveTo>
                    <a:cubicBezTo>
                      <a:pt x="9" y="4"/>
                      <a:pt x="2" y="0"/>
                      <a:pt x="1" y="6"/>
                    </a:cubicBezTo>
                    <a:cubicBezTo>
                      <a:pt x="0" y="56"/>
                      <a:pt x="0" y="56"/>
                      <a:pt x="0" y="56"/>
                    </a:cubicBezTo>
                    <a:cubicBezTo>
                      <a:pt x="0" y="56"/>
                      <a:pt x="0" y="63"/>
                      <a:pt x="2" y="64"/>
                    </a:cubicBezTo>
                    <a:cubicBezTo>
                      <a:pt x="31" y="88"/>
                      <a:pt x="31" y="88"/>
                      <a:pt x="31" y="88"/>
                    </a:cubicBezTo>
                    <a:cubicBezTo>
                      <a:pt x="42" y="77"/>
                      <a:pt x="44" y="69"/>
                      <a:pt x="44" y="69"/>
                    </a:cubicBezTo>
                    <a:cubicBezTo>
                      <a:pt x="53" y="44"/>
                      <a:pt x="38" y="28"/>
                      <a:pt x="38" y="28"/>
                    </a:cubicBezTo>
                    <a:lnTo>
                      <a:pt x="9"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t" anchorCtr="0" compatLnSpc="1">
                <a:prstTxWarp prst="textNoShape">
                  <a:avLst/>
                </a:prstTxWarp>
              </a:bodyPr>
              <a:lstStyle/>
              <a:p>
                <a:endParaRPr lang="en-US" dirty="0"/>
              </a:p>
            </p:txBody>
          </p:sp>
        </p:grpSp>
      </p:grpSp>
      <p:grpSp>
        <p:nvGrpSpPr>
          <p:cNvPr id="56" name="Gruppieren 55"/>
          <p:cNvGrpSpPr/>
          <p:nvPr/>
        </p:nvGrpSpPr>
        <p:grpSpPr bwMode="gray">
          <a:xfrm>
            <a:off x="4432101" y="1512000"/>
            <a:ext cx="3316980" cy="1676095"/>
            <a:chOff x="4271297" y="1512000"/>
            <a:chExt cx="3316980" cy="1676095"/>
          </a:xfrm>
        </p:grpSpPr>
        <p:sp>
          <p:nvSpPr>
            <p:cNvPr id="57" name="Rechteck 56"/>
            <p:cNvSpPr/>
            <p:nvPr/>
          </p:nvSpPr>
          <p:spPr bwMode="gray">
            <a:xfrm>
              <a:off x="4607304" y="1524334"/>
              <a:ext cx="2980973" cy="1663761"/>
            </a:xfrm>
            <a:prstGeom prst="rect">
              <a:avLst/>
            </a:prstGeom>
            <a:solidFill>
              <a:srgbClr val="F2F2F2"/>
            </a:solidFill>
            <a:ln w="12700">
              <a:noFill/>
              <a:miter lim="800000"/>
              <a:headEnd/>
              <a:tailEnd/>
            </a:ln>
            <a:effectLst/>
          </p:spPr>
          <p:txBody>
            <a:bodyPr lIns="252000" tIns="720000" rIns="252000" bIns="144000" anchor="t" anchorCtr="0"/>
            <a:lstStyle/>
            <a:p>
              <a:pPr marL="285750" indent="-285750">
                <a:lnSpc>
                  <a:spcPct val="90000"/>
                </a:lnSpc>
                <a:spcAft>
                  <a:spcPts val="1000"/>
                </a:spcAft>
                <a:buFont typeface="Wingdings" panose="05000000000000000000" pitchFamily="2" charset="2"/>
                <a:buChar char="§"/>
              </a:pPr>
              <a:r>
                <a:rPr lang="en-US" sz="1400" dirty="0" smtClean="0"/>
                <a:t>better comparisons</a:t>
              </a:r>
            </a:p>
            <a:p>
              <a:pPr marL="285750" indent="-285750">
                <a:lnSpc>
                  <a:spcPct val="90000"/>
                </a:lnSpc>
                <a:spcAft>
                  <a:spcPts val="1000"/>
                </a:spcAft>
                <a:buFont typeface="Wingdings" panose="05000000000000000000" pitchFamily="2" charset="2"/>
                <a:buChar char="§"/>
              </a:pPr>
              <a:r>
                <a:rPr lang="en-US" sz="1400" dirty="0" smtClean="0"/>
                <a:t>reduced information gaps</a:t>
              </a:r>
              <a:endParaRPr lang="en-US" sz="1400" dirty="0"/>
            </a:p>
          </p:txBody>
        </p:sp>
        <p:sp>
          <p:nvSpPr>
            <p:cNvPr id="58" name="Rechteck 57"/>
            <p:cNvSpPr/>
            <p:nvPr/>
          </p:nvSpPr>
          <p:spPr bwMode="gray">
            <a:xfrm>
              <a:off x="4607302" y="1524334"/>
              <a:ext cx="2980973" cy="659681"/>
            </a:xfrm>
            <a:prstGeom prst="rect">
              <a:avLst/>
            </a:prstGeom>
            <a:solidFill>
              <a:srgbClr val="6A8BAD"/>
            </a:solidFill>
            <a:ln w="12700">
              <a:noFill/>
              <a:miter lim="800000"/>
              <a:headEnd/>
              <a:tailEnd/>
            </a:ln>
            <a:effectLst/>
          </p:spPr>
          <p:txBody>
            <a:bodyPr lIns="180000" tIns="0" rIns="180000" bIns="72000" anchor="ctr" anchorCtr="0"/>
            <a:lstStyle/>
            <a:p>
              <a:pPr algn="ctr">
                <a:lnSpc>
                  <a:spcPct val="80000"/>
                </a:lnSpc>
                <a:spcAft>
                  <a:spcPts val="800"/>
                </a:spcAft>
              </a:pPr>
              <a:r>
                <a:rPr lang="en-US" sz="2400" dirty="0" smtClean="0">
                  <a:solidFill>
                    <a:srgbClr val="FFFFFF"/>
                  </a:solidFill>
                  <a:latin typeface="Bebas Neue" panose="020B0506020202020201" pitchFamily="34" charset="0"/>
                </a:rPr>
                <a:t>Evaluation</a:t>
              </a:r>
              <a:endParaRPr lang="en-US" sz="2400" dirty="0">
                <a:solidFill>
                  <a:srgbClr val="FFFFFF"/>
                </a:solidFill>
                <a:latin typeface="Bebas Neue" panose="020B0506020202020201" pitchFamily="34" charset="0"/>
              </a:endParaRPr>
            </a:p>
          </p:txBody>
        </p:sp>
        <p:sp>
          <p:nvSpPr>
            <p:cNvPr id="59" name="Ellipse 58"/>
            <p:cNvSpPr/>
            <p:nvPr/>
          </p:nvSpPr>
          <p:spPr bwMode="gray">
            <a:xfrm>
              <a:off x="4271297" y="1512000"/>
              <a:ext cx="672015" cy="672015"/>
            </a:xfrm>
            <a:prstGeom prst="ellipse">
              <a:avLst/>
            </a:prstGeom>
            <a:solidFill>
              <a:srgbClr val="F2F2F2"/>
            </a:solidFill>
            <a:ln w="25400">
              <a:solidFill>
                <a:schemeClr val="tx2">
                  <a:lumMod val="60000"/>
                  <a:lumOff val="40000"/>
                </a:schemeClr>
              </a:solidFill>
              <a:miter lim="800000"/>
              <a:headEnd/>
              <a:tailEnd/>
            </a:ln>
            <a:effectLst/>
          </p:spPr>
          <p:txBody>
            <a:bodyPr lIns="252000" tIns="720000" rIns="252000" bIns="144000" anchor="t" anchorCtr="0"/>
            <a:lstStyle/>
            <a:p>
              <a:pPr marL="285750" indent="-285750">
                <a:lnSpc>
                  <a:spcPct val="90000"/>
                </a:lnSpc>
                <a:spcAft>
                  <a:spcPts val="600"/>
                </a:spcAft>
                <a:buFont typeface="Wingdings" panose="05000000000000000000" pitchFamily="2" charset="2"/>
                <a:buChar char="§"/>
              </a:pPr>
              <a:endParaRPr lang="en-US" sz="1400" dirty="0" err="1">
                <a:solidFill>
                  <a:schemeClr val="tx1"/>
                </a:solidFill>
              </a:endParaRPr>
            </a:p>
          </p:txBody>
        </p:sp>
        <p:grpSp>
          <p:nvGrpSpPr>
            <p:cNvPr id="60" name="Gruppieren 59"/>
            <p:cNvGrpSpPr>
              <a:grpSpLocks noChangeAspect="1"/>
            </p:cNvGrpSpPr>
            <p:nvPr/>
          </p:nvGrpSpPr>
          <p:grpSpPr bwMode="gray">
            <a:xfrm>
              <a:off x="4442000" y="1681865"/>
              <a:ext cx="330602" cy="332284"/>
              <a:chOff x="5381625" y="5992813"/>
              <a:chExt cx="623888" cy="627063"/>
            </a:xfrm>
            <a:solidFill>
              <a:schemeClr val="tx2">
                <a:lumMod val="60000"/>
                <a:lumOff val="40000"/>
              </a:schemeClr>
            </a:solidFill>
          </p:grpSpPr>
          <p:sp>
            <p:nvSpPr>
              <p:cNvPr id="61" name="Freeform 3329"/>
              <p:cNvSpPr>
                <a:spLocks noChangeAspect="1" noEditPoints="1"/>
              </p:cNvSpPr>
              <p:nvPr/>
            </p:nvSpPr>
            <p:spPr bwMode="gray">
              <a:xfrm>
                <a:off x="5381625" y="5992813"/>
                <a:ext cx="623888" cy="627063"/>
              </a:xfrm>
              <a:custGeom>
                <a:avLst/>
                <a:gdLst>
                  <a:gd name="T0" fmla="*/ 125 w 166"/>
                  <a:gd name="T1" fmla="*/ 101 h 167"/>
                  <a:gd name="T2" fmla="*/ 134 w 166"/>
                  <a:gd name="T3" fmla="*/ 67 h 167"/>
                  <a:gd name="T4" fmla="*/ 67 w 166"/>
                  <a:gd name="T5" fmla="*/ 0 h 167"/>
                  <a:gd name="T6" fmla="*/ 0 w 166"/>
                  <a:gd name="T7" fmla="*/ 67 h 167"/>
                  <a:gd name="T8" fmla="*/ 67 w 166"/>
                  <a:gd name="T9" fmla="*/ 134 h 167"/>
                  <a:gd name="T10" fmla="*/ 101 w 166"/>
                  <a:gd name="T11" fmla="*/ 125 h 167"/>
                  <a:gd name="T12" fmla="*/ 136 w 166"/>
                  <a:gd name="T13" fmla="*/ 160 h 167"/>
                  <a:gd name="T14" fmla="*/ 160 w 166"/>
                  <a:gd name="T15" fmla="*/ 160 h 167"/>
                  <a:gd name="T16" fmla="*/ 160 w 166"/>
                  <a:gd name="T17" fmla="*/ 136 h 167"/>
                  <a:gd name="T18" fmla="*/ 125 w 166"/>
                  <a:gd name="T19" fmla="*/ 101 h 167"/>
                  <a:gd name="T20" fmla="*/ 67 w 166"/>
                  <a:gd name="T21" fmla="*/ 118 h 167"/>
                  <a:gd name="T22" fmla="*/ 17 w 166"/>
                  <a:gd name="T23" fmla="*/ 67 h 167"/>
                  <a:gd name="T24" fmla="*/ 67 w 166"/>
                  <a:gd name="T25" fmla="*/ 17 h 167"/>
                  <a:gd name="T26" fmla="*/ 117 w 166"/>
                  <a:gd name="T27" fmla="*/ 67 h 167"/>
                  <a:gd name="T28" fmla="*/ 67 w 166"/>
                  <a:gd name="T29" fmla="*/ 118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6" h="167">
                    <a:moveTo>
                      <a:pt x="125" y="101"/>
                    </a:moveTo>
                    <a:cubicBezTo>
                      <a:pt x="131" y="91"/>
                      <a:pt x="134" y="80"/>
                      <a:pt x="134" y="67"/>
                    </a:cubicBezTo>
                    <a:cubicBezTo>
                      <a:pt x="134" y="30"/>
                      <a:pt x="104" y="0"/>
                      <a:pt x="67" y="0"/>
                    </a:cubicBezTo>
                    <a:cubicBezTo>
                      <a:pt x="30" y="0"/>
                      <a:pt x="0" y="30"/>
                      <a:pt x="0" y="67"/>
                    </a:cubicBezTo>
                    <a:cubicBezTo>
                      <a:pt x="0" y="104"/>
                      <a:pt x="30" y="134"/>
                      <a:pt x="67" y="134"/>
                    </a:cubicBezTo>
                    <a:cubicBezTo>
                      <a:pt x="79" y="134"/>
                      <a:pt x="91" y="131"/>
                      <a:pt x="101" y="125"/>
                    </a:cubicBezTo>
                    <a:cubicBezTo>
                      <a:pt x="136" y="160"/>
                      <a:pt x="136" y="160"/>
                      <a:pt x="136" y="160"/>
                    </a:cubicBezTo>
                    <a:cubicBezTo>
                      <a:pt x="142" y="167"/>
                      <a:pt x="153" y="167"/>
                      <a:pt x="160" y="160"/>
                    </a:cubicBezTo>
                    <a:cubicBezTo>
                      <a:pt x="166" y="153"/>
                      <a:pt x="166" y="143"/>
                      <a:pt x="160" y="136"/>
                    </a:cubicBezTo>
                    <a:lnTo>
                      <a:pt x="125" y="101"/>
                    </a:lnTo>
                    <a:close/>
                    <a:moveTo>
                      <a:pt x="67" y="118"/>
                    </a:moveTo>
                    <a:cubicBezTo>
                      <a:pt x="39" y="118"/>
                      <a:pt x="17" y="95"/>
                      <a:pt x="17" y="67"/>
                    </a:cubicBezTo>
                    <a:cubicBezTo>
                      <a:pt x="17" y="40"/>
                      <a:pt x="39" y="17"/>
                      <a:pt x="67" y="17"/>
                    </a:cubicBezTo>
                    <a:cubicBezTo>
                      <a:pt x="95" y="17"/>
                      <a:pt x="117" y="40"/>
                      <a:pt x="117" y="67"/>
                    </a:cubicBezTo>
                    <a:cubicBezTo>
                      <a:pt x="117" y="95"/>
                      <a:pt x="95" y="118"/>
                      <a:pt x="67" y="118"/>
                    </a:cubicBezTo>
                    <a:close/>
                  </a:path>
                </a:pathLst>
              </a:custGeom>
              <a:grpFill/>
              <a:ln w="9525">
                <a:noFill/>
                <a:round/>
                <a:headEnd/>
                <a:tailEnd/>
              </a:ln>
              <a:extLst/>
            </p:spPr>
            <p:txBody>
              <a:bodyPr vert="horz" wrap="square" lIns="0" tIns="0" rIns="0" bIns="0" numCol="1" anchor="t" anchorCtr="0" compatLnSpc="1">
                <a:prstTxWarp prst="textNoShape">
                  <a:avLst/>
                </a:prstTxWarp>
              </a:bodyPr>
              <a:lstStyle/>
              <a:p>
                <a:endParaRPr lang="en-US" dirty="0">
                  <a:solidFill>
                    <a:prstClr val="black"/>
                  </a:solidFill>
                </a:endParaRPr>
              </a:p>
            </p:txBody>
          </p:sp>
          <p:sp>
            <p:nvSpPr>
              <p:cNvPr id="62" name="Freeform 3330"/>
              <p:cNvSpPr>
                <a:spLocks/>
              </p:cNvSpPr>
              <p:nvPr/>
            </p:nvSpPr>
            <p:spPr bwMode="gray">
              <a:xfrm>
                <a:off x="5487988" y="6099176"/>
                <a:ext cx="146050" cy="146050"/>
              </a:xfrm>
              <a:custGeom>
                <a:avLst/>
                <a:gdLst>
                  <a:gd name="T0" fmla="*/ 0 w 39"/>
                  <a:gd name="T1" fmla="*/ 39 h 39"/>
                  <a:gd name="T2" fmla="*/ 11 w 39"/>
                  <a:gd name="T3" fmla="*/ 39 h 39"/>
                  <a:gd name="T4" fmla="*/ 39 w 39"/>
                  <a:gd name="T5" fmla="*/ 11 h 39"/>
                  <a:gd name="T6" fmla="*/ 39 w 39"/>
                  <a:gd name="T7" fmla="*/ 0 h 39"/>
                  <a:gd name="T8" fmla="*/ 0 w 39"/>
                  <a:gd name="T9" fmla="*/ 39 h 39"/>
                </a:gdLst>
                <a:ahLst/>
                <a:cxnLst>
                  <a:cxn ang="0">
                    <a:pos x="T0" y="T1"/>
                  </a:cxn>
                  <a:cxn ang="0">
                    <a:pos x="T2" y="T3"/>
                  </a:cxn>
                  <a:cxn ang="0">
                    <a:pos x="T4" y="T5"/>
                  </a:cxn>
                  <a:cxn ang="0">
                    <a:pos x="T6" y="T7"/>
                  </a:cxn>
                  <a:cxn ang="0">
                    <a:pos x="T8" y="T9"/>
                  </a:cxn>
                </a:cxnLst>
                <a:rect l="0" t="0" r="r" b="b"/>
                <a:pathLst>
                  <a:path w="39" h="39">
                    <a:moveTo>
                      <a:pt x="0" y="39"/>
                    </a:moveTo>
                    <a:cubicBezTo>
                      <a:pt x="11" y="39"/>
                      <a:pt x="11" y="39"/>
                      <a:pt x="11" y="39"/>
                    </a:cubicBezTo>
                    <a:cubicBezTo>
                      <a:pt x="11" y="24"/>
                      <a:pt x="24" y="11"/>
                      <a:pt x="39" y="11"/>
                    </a:cubicBezTo>
                    <a:cubicBezTo>
                      <a:pt x="39" y="0"/>
                      <a:pt x="39" y="0"/>
                      <a:pt x="39" y="0"/>
                    </a:cubicBezTo>
                    <a:cubicBezTo>
                      <a:pt x="17" y="0"/>
                      <a:pt x="0" y="18"/>
                      <a:pt x="0" y="39"/>
                    </a:cubicBezTo>
                    <a:close/>
                  </a:path>
                </a:pathLst>
              </a:custGeom>
              <a:grpFill/>
              <a:ln w="9525" cap="rnd">
                <a:noFill/>
                <a:round/>
                <a:headEnd/>
                <a:tailEnd/>
              </a:ln>
            </p:spPr>
            <p:txBody>
              <a:bodyPr vert="horz" wrap="square" lIns="0" tIns="0" rIns="0" bIns="0" numCol="1" anchor="t" anchorCtr="0" compatLnSpc="1">
                <a:prstTxWarp prst="textNoShape">
                  <a:avLst/>
                </a:prstTxWarp>
              </a:bodyPr>
              <a:lstStyle/>
              <a:p>
                <a:endParaRPr lang="en-US" dirty="0">
                  <a:solidFill>
                    <a:prstClr val="black"/>
                  </a:solidFill>
                </a:endParaRPr>
              </a:p>
            </p:txBody>
          </p:sp>
        </p:grpSp>
      </p:grpSp>
      <p:grpSp>
        <p:nvGrpSpPr>
          <p:cNvPr id="63" name="Gruppieren 62"/>
          <p:cNvGrpSpPr/>
          <p:nvPr/>
        </p:nvGrpSpPr>
        <p:grpSpPr bwMode="gray">
          <a:xfrm>
            <a:off x="4432100" y="4144046"/>
            <a:ext cx="3316983" cy="1688429"/>
            <a:chOff x="4271294" y="4144046"/>
            <a:chExt cx="3316983" cy="1688429"/>
          </a:xfrm>
        </p:grpSpPr>
        <p:sp>
          <p:nvSpPr>
            <p:cNvPr id="64" name="Rechteck 63"/>
            <p:cNvSpPr/>
            <p:nvPr/>
          </p:nvSpPr>
          <p:spPr bwMode="gray">
            <a:xfrm>
              <a:off x="4607304" y="4156380"/>
              <a:ext cx="2980973" cy="1676095"/>
            </a:xfrm>
            <a:prstGeom prst="rect">
              <a:avLst/>
            </a:prstGeom>
            <a:solidFill>
              <a:srgbClr val="F2F2F2"/>
            </a:solidFill>
            <a:ln w="12700">
              <a:noFill/>
              <a:miter lim="800000"/>
              <a:headEnd/>
              <a:tailEnd/>
            </a:ln>
            <a:effectLst/>
          </p:spPr>
          <p:txBody>
            <a:bodyPr lIns="252000" tIns="720000" rIns="252000" bIns="144000" anchor="t" anchorCtr="0"/>
            <a:lstStyle/>
            <a:p>
              <a:pPr marL="285750" indent="-285750">
                <a:lnSpc>
                  <a:spcPct val="90000"/>
                </a:lnSpc>
                <a:spcAft>
                  <a:spcPts val="1000"/>
                </a:spcAft>
                <a:buFont typeface="Wingdings" panose="05000000000000000000" pitchFamily="2" charset="2"/>
                <a:buChar char="§"/>
              </a:pPr>
              <a:r>
                <a:rPr lang="en-US" sz="1400" dirty="0" smtClean="0"/>
                <a:t>customer-based solutions</a:t>
              </a:r>
            </a:p>
            <a:p>
              <a:pPr marL="285750" indent="-285750">
                <a:lnSpc>
                  <a:spcPct val="90000"/>
                </a:lnSpc>
                <a:spcAft>
                  <a:spcPts val="1000"/>
                </a:spcAft>
                <a:buFont typeface="Wingdings" panose="05000000000000000000" pitchFamily="2" charset="2"/>
                <a:buChar char="§"/>
              </a:pPr>
              <a:r>
                <a:rPr lang="en-US" sz="1400" dirty="0" smtClean="0"/>
                <a:t>individual assistance</a:t>
              </a:r>
              <a:endParaRPr lang="en-US" sz="1400" dirty="0"/>
            </a:p>
          </p:txBody>
        </p:sp>
        <p:sp>
          <p:nvSpPr>
            <p:cNvPr id="65" name="Rechteck 64"/>
            <p:cNvSpPr/>
            <p:nvPr/>
          </p:nvSpPr>
          <p:spPr bwMode="gray">
            <a:xfrm>
              <a:off x="4607304" y="4156380"/>
              <a:ext cx="2980971" cy="659681"/>
            </a:xfrm>
            <a:prstGeom prst="rect">
              <a:avLst/>
            </a:prstGeom>
            <a:solidFill>
              <a:srgbClr val="6A8BAD"/>
            </a:solidFill>
            <a:ln w="12700">
              <a:noFill/>
              <a:miter lim="800000"/>
              <a:headEnd/>
              <a:tailEnd/>
            </a:ln>
            <a:effectLst/>
          </p:spPr>
          <p:txBody>
            <a:bodyPr lIns="180000" tIns="36000" rIns="180000" bIns="0" anchor="ctr" anchorCtr="0"/>
            <a:lstStyle/>
            <a:p>
              <a:pPr algn="ctr">
                <a:lnSpc>
                  <a:spcPct val="80000"/>
                </a:lnSpc>
                <a:spcAft>
                  <a:spcPts val="800"/>
                </a:spcAft>
              </a:pPr>
              <a:r>
                <a:rPr lang="en-US" sz="2400" dirty="0" smtClean="0">
                  <a:solidFill>
                    <a:srgbClr val="FFFFFF"/>
                  </a:solidFill>
                  <a:latin typeface="Bebas Neue" panose="020B0506020202020201" pitchFamily="34" charset="0"/>
                </a:rPr>
                <a:t>Problem solving</a:t>
              </a:r>
              <a:endParaRPr lang="en-US" sz="2400" dirty="0">
                <a:solidFill>
                  <a:srgbClr val="FFFFFF"/>
                </a:solidFill>
                <a:latin typeface="Bebas Neue" panose="020B0506020202020201" pitchFamily="34" charset="0"/>
              </a:endParaRPr>
            </a:p>
          </p:txBody>
        </p:sp>
        <p:sp>
          <p:nvSpPr>
            <p:cNvPr id="66" name="Ellipse 65"/>
            <p:cNvSpPr/>
            <p:nvPr/>
          </p:nvSpPr>
          <p:spPr bwMode="gray">
            <a:xfrm>
              <a:off x="4271294" y="4144046"/>
              <a:ext cx="672015" cy="672015"/>
            </a:xfrm>
            <a:prstGeom prst="ellipse">
              <a:avLst/>
            </a:prstGeom>
            <a:solidFill>
              <a:srgbClr val="F2F2F2"/>
            </a:solidFill>
            <a:ln w="25400">
              <a:solidFill>
                <a:schemeClr val="tx2">
                  <a:lumMod val="60000"/>
                  <a:lumOff val="40000"/>
                </a:schemeClr>
              </a:solidFill>
              <a:miter lim="800000"/>
              <a:headEnd/>
              <a:tailEnd/>
            </a:ln>
            <a:effectLst/>
          </p:spPr>
          <p:txBody>
            <a:bodyPr lIns="252000" tIns="720000" rIns="252000" bIns="144000" anchor="t" anchorCtr="0"/>
            <a:lstStyle/>
            <a:p>
              <a:pPr marL="285750" indent="-285750">
                <a:lnSpc>
                  <a:spcPct val="90000"/>
                </a:lnSpc>
                <a:spcAft>
                  <a:spcPts val="600"/>
                </a:spcAft>
                <a:buFont typeface="Wingdings" panose="05000000000000000000" pitchFamily="2" charset="2"/>
                <a:buChar char="§"/>
              </a:pPr>
              <a:endParaRPr lang="en-US" sz="1400" dirty="0" err="1">
                <a:solidFill>
                  <a:schemeClr val="tx1"/>
                </a:solidFill>
              </a:endParaRPr>
            </a:p>
          </p:txBody>
        </p:sp>
        <p:grpSp>
          <p:nvGrpSpPr>
            <p:cNvPr id="67" name="METRO ICON - light bulb 2"/>
            <p:cNvGrpSpPr>
              <a:grpSpLocks noChangeAspect="1"/>
            </p:cNvGrpSpPr>
            <p:nvPr/>
          </p:nvGrpSpPr>
          <p:grpSpPr bwMode="gray">
            <a:xfrm>
              <a:off x="4412115" y="4258753"/>
              <a:ext cx="378914" cy="430480"/>
              <a:chOff x="5870328" y="2487653"/>
              <a:chExt cx="448171" cy="509163"/>
            </a:xfrm>
            <a:solidFill>
              <a:schemeClr val="tx2">
                <a:lumMod val="60000"/>
                <a:lumOff val="40000"/>
              </a:schemeClr>
            </a:solidFill>
          </p:grpSpPr>
          <p:sp>
            <p:nvSpPr>
              <p:cNvPr id="68" name="Freeform 14"/>
              <p:cNvSpPr>
                <a:spLocks/>
              </p:cNvSpPr>
              <p:nvPr/>
            </p:nvSpPr>
            <p:spPr bwMode="gray">
              <a:xfrm>
                <a:off x="5963145" y="2572513"/>
                <a:ext cx="262538" cy="307619"/>
              </a:xfrm>
              <a:custGeom>
                <a:avLst/>
                <a:gdLst>
                  <a:gd name="T0" fmla="*/ 103 w 139"/>
                  <a:gd name="T1" fmla="*/ 163 h 163"/>
                  <a:gd name="T2" fmla="*/ 37 w 139"/>
                  <a:gd name="T3" fmla="*/ 163 h 163"/>
                  <a:gd name="T4" fmla="*/ 36 w 139"/>
                  <a:gd name="T5" fmla="*/ 157 h 163"/>
                  <a:gd name="T6" fmla="*/ 25 w 139"/>
                  <a:gd name="T7" fmla="*/ 128 h 163"/>
                  <a:gd name="T8" fmla="*/ 8 w 139"/>
                  <a:gd name="T9" fmla="*/ 97 h 163"/>
                  <a:gd name="T10" fmla="*/ 4 w 139"/>
                  <a:gd name="T11" fmla="*/ 51 h 163"/>
                  <a:gd name="T12" fmla="*/ 37 w 139"/>
                  <a:gd name="T13" fmla="*/ 10 h 163"/>
                  <a:gd name="T14" fmla="*/ 102 w 139"/>
                  <a:gd name="T15" fmla="*/ 9 h 163"/>
                  <a:gd name="T16" fmla="*/ 138 w 139"/>
                  <a:gd name="T17" fmla="*/ 73 h 163"/>
                  <a:gd name="T18" fmla="*/ 126 w 139"/>
                  <a:gd name="T19" fmla="*/ 109 h 163"/>
                  <a:gd name="T20" fmla="*/ 111 w 139"/>
                  <a:gd name="T21" fmla="*/ 136 h 163"/>
                  <a:gd name="T22" fmla="*/ 103 w 139"/>
                  <a:gd name="T23" fmla="*/ 161 h 163"/>
                  <a:gd name="T24" fmla="*/ 103 w 139"/>
                  <a:gd name="T25" fmla="*/ 163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9" h="163">
                    <a:moveTo>
                      <a:pt x="103" y="163"/>
                    </a:moveTo>
                    <a:cubicBezTo>
                      <a:pt x="81" y="163"/>
                      <a:pt x="59" y="163"/>
                      <a:pt x="37" y="163"/>
                    </a:cubicBezTo>
                    <a:cubicBezTo>
                      <a:pt x="37" y="161"/>
                      <a:pt x="36" y="159"/>
                      <a:pt x="36" y="157"/>
                    </a:cubicBezTo>
                    <a:cubicBezTo>
                      <a:pt x="35" y="146"/>
                      <a:pt x="30" y="137"/>
                      <a:pt x="25" y="128"/>
                    </a:cubicBezTo>
                    <a:cubicBezTo>
                      <a:pt x="19" y="118"/>
                      <a:pt x="13" y="108"/>
                      <a:pt x="8" y="97"/>
                    </a:cubicBezTo>
                    <a:cubicBezTo>
                      <a:pt x="1" y="82"/>
                      <a:pt x="0" y="67"/>
                      <a:pt x="4" y="51"/>
                    </a:cubicBezTo>
                    <a:cubicBezTo>
                      <a:pt x="8" y="32"/>
                      <a:pt x="19" y="18"/>
                      <a:pt x="37" y="10"/>
                    </a:cubicBezTo>
                    <a:cubicBezTo>
                      <a:pt x="58" y="0"/>
                      <a:pt x="80" y="0"/>
                      <a:pt x="102" y="9"/>
                    </a:cubicBezTo>
                    <a:cubicBezTo>
                      <a:pt x="128" y="21"/>
                      <a:pt x="139" y="45"/>
                      <a:pt x="138" y="73"/>
                    </a:cubicBezTo>
                    <a:cubicBezTo>
                      <a:pt x="137" y="86"/>
                      <a:pt x="132" y="98"/>
                      <a:pt x="126" y="109"/>
                    </a:cubicBezTo>
                    <a:cubicBezTo>
                      <a:pt x="121" y="118"/>
                      <a:pt x="115" y="127"/>
                      <a:pt x="111" y="136"/>
                    </a:cubicBezTo>
                    <a:cubicBezTo>
                      <a:pt x="106" y="144"/>
                      <a:pt x="104" y="152"/>
                      <a:pt x="103" y="161"/>
                    </a:cubicBezTo>
                    <a:cubicBezTo>
                      <a:pt x="103" y="161"/>
                      <a:pt x="103" y="162"/>
                      <a:pt x="103" y="163"/>
                    </a:cubicBezTo>
                    <a:close/>
                  </a:path>
                </a:pathLst>
              </a:custGeom>
              <a:grpFill/>
              <a:ln w="9525">
                <a:noFill/>
                <a:round/>
                <a:headEnd/>
                <a:tailEnd/>
              </a:ln>
              <a:extLst/>
            </p:spPr>
            <p:txBody>
              <a:bodyPr vert="horz" wrap="square" lIns="0" tIns="0" rIns="0" bIns="0" numCol="1" anchor="t" anchorCtr="0" compatLnSpc="1">
                <a:prstTxWarp prst="textNoShape">
                  <a:avLst/>
                </a:prstTxWarp>
              </a:bodyPr>
              <a:lstStyle/>
              <a:p>
                <a:endParaRPr lang="en-US" dirty="0"/>
              </a:p>
            </p:txBody>
          </p:sp>
          <p:sp>
            <p:nvSpPr>
              <p:cNvPr id="69" name="Freeform 14"/>
              <p:cNvSpPr>
                <a:spLocks/>
              </p:cNvSpPr>
              <p:nvPr/>
            </p:nvSpPr>
            <p:spPr bwMode="gray">
              <a:xfrm>
                <a:off x="6040049" y="2896044"/>
                <a:ext cx="114032" cy="21215"/>
              </a:xfrm>
              <a:custGeom>
                <a:avLst/>
                <a:gdLst>
                  <a:gd name="T0" fmla="*/ 30 w 60"/>
                  <a:gd name="T1" fmla="*/ 12 h 12"/>
                  <a:gd name="T2" fmla="*/ 8 w 60"/>
                  <a:gd name="T3" fmla="*/ 12 h 12"/>
                  <a:gd name="T4" fmla="*/ 0 w 60"/>
                  <a:gd name="T5" fmla="*/ 6 h 12"/>
                  <a:gd name="T6" fmla="*/ 8 w 60"/>
                  <a:gd name="T7" fmla="*/ 0 h 12"/>
                  <a:gd name="T8" fmla="*/ 52 w 60"/>
                  <a:gd name="T9" fmla="*/ 0 h 12"/>
                  <a:gd name="T10" fmla="*/ 59 w 60"/>
                  <a:gd name="T11" fmla="*/ 7 h 12"/>
                  <a:gd name="T12" fmla="*/ 52 w 60"/>
                  <a:gd name="T13" fmla="*/ 12 h 12"/>
                  <a:gd name="T14" fmla="*/ 50 w 60"/>
                  <a:gd name="T15" fmla="*/ 12 h 12"/>
                  <a:gd name="T16" fmla="*/ 30 w 60"/>
                  <a:gd name="T1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12">
                    <a:moveTo>
                      <a:pt x="30" y="12"/>
                    </a:moveTo>
                    <a:cubicBezTo>
                      <a:pt x="22" y="12"/>
                      <a:pt x="15" y="12"/>
                      <a:pt x="8" y="12"/>
                    </a:cubicBezTo>
                    <a:cubicBezTo>
                      <a:pt x="3" y="12"/>
                      <a:pt x="0" y="10"/>
                      <a:pt x="0" y="6"/>
                    </a:cubicBezTo>
                    <a:cubicBezTo>
                      <a:pt x="0" y="3"/>
                      <a:pt x="3" y="0"/>
                      <a:pt x="8" y="0"/>
                    </a:cubicBezTo>
                    <a:cubicBezTo>
                      <a:pt x="23" y="0"/>
                      <a:pt x="37" y="0"/>
                      <a:pt x="52" y="0"/>
                    </a:cubicBezTo>
                    <a:cubicBezTo>
                      <a:pt x="57" y="0"/>
                      <a:pt x="60" y="3"/>
                      <a:pt x="59" y="7"/>
                    </a:cubicBezTo>
                    <a:cubicBezTo>
                      <a:pt x="59" y="10"/>
                      <a:pt x="56" y="12"/>
                      <a:pt x="52" y="12"/>
                    </a:cubicBezTo>
                    <a:cubicBezTo>
                      <a:pt x="52" y="12"/>
                      <a:pt x="51" y="12"/>
                      <a:pt x="50" y="12"/>
                    </a:cubicBezTo>
                    <a:cubicBezTo>
                      <a:pt x="43" y="12"/>
                      <a:pt x="37" y="12"/>
                      <a:pt x="30" y="12"/>
                    </a:cubicBezTo>
                    <a:close/>
                  </a:path>
                </a:pathLst>
              </a:custGeom>
              <a:grpFill/>
              <a:ln w="9525">
                <a:noFill/>
                <a:round/>
                <a:headEnd/>
                <a:tailEnd/>
              </a:ln>
              <a:extLst/>
            </p:spPr>
            <p:txBody>
              <a:bodyPr vert="horz" wrap="square" lIns="0" tIns="0" rIns="0" bIns="0" numCol="1" anchor="t" anchorCtr="0" compatLnSpc="1">
                <a:prstTxWarp prst="textNoShape">
                  <a:avLst/>
                </a:prstTxWarp>
              </a:bodyPr>
              <a:lstStyle/>
              <a:p>
                <a:endParaRPr lang="en-US" dirty="0"/>
              </a:p>
            </p:txBody>
          </p:sp>
          <p:sp>
            <p:nvSpPr>
              <p:cNvPr id="70" name="Freeform 14"/>
              <p:cNvSpPr>
                <a:spLocks/>
              </p:cNvSpPr>
              <p:nvPr/>
            </p:nvSpPr>
            <p:spPr bwMode="gray">
              <a:xfrm>
                <a:off x="6042702" y="2933170"/>
                <a:ext cx="106076" cy="23866"/>
              </a:xfrm>
              <a:custGeom>
                <a:avLst/>
                <a:gdLst>
                  <a:gd name="T0" fmla="*/ 29 w 57"/>
                  <a:gd name="T1" fmla="*/ 12 h 12"/>
                  <a:gd name="T2" fmla="*/ 7 w 57"/>
                  <a:gd name="T3" fmla="*/ 12 h 12"/>
                  <a:gd name="T4" fmla="*/ 1 w 57"/>
                  <a:gd name="T5" fmla="*/ 6 h 12"/>
                  <a:gd name="T6" fmla="*/ 7 w 57"/>
                  <a:gd name="T7" fmla="*/ 0 h 12"/>
                  <a:gd name="T8" fmla="*/ 51 w 57"/>
                  <a:gd name="T9" fmla="*/ 0 h 12"/>
                  <a:gd name="T10" fmla="*/ 57 w 57"/>
                  <a:gd name="T11" fmla="*/ 6 h 12"/>
                  <a:gd name="T12" fmla="*/ 51 w 57"/>
                  <a:gd name="T13" fmla="*/ 12 h 12"/>
                  <a:gd name="T14" fmla="*/ 29 w 57"/>
                  <a:gd name="T15" fmla="*/ 12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 h="12">
                    <a:moveTo>
                      <a:pt x="29" y="12"/>
                    </a:moveTo>
                    <a:cubicBezTo>
                      <a:pt x="22" y="12"/>
                      <a:pt x="14" y="12"/>
                      <a:pt x="7" y="12"/>
                    </a:cubicBezTo>
                    <a:cubicBezTo>
                      <a:pt x="3" y="12"/>
                      <a:pt x="0" y="10"/>
                      <a:pt x="1" y="6"/>
                    </a:cubicBezTo>
                    <a:cubicBezTo>
                      <a:pt x="1" y="3"/>
                      <a:pt x="3" y="0"/>
                      <a:pt x="7" y="0"/>
                    </a:cubicBezTo>
                    <a:cubicBezTo>
                      <a:pt x="22" y="0"/>
                      <a:pt x="36" y="0"/>
                      <a:pt x="51" y="0"/>
                    </a:cubicBezTo>
                    <a:cubicBezTo>
                      <a:pt x="55" y="0"/>
                      <a:pt x="57" y="3"/>
                      <a:pt x="57" y="6"/>
                    </a:cubicBezTo>
                    <a:cubicBezTo>
                      <a:pt x="57" y="10"/>
                      <a:pt x="55" y="12"/>
                      <a:pt x="51" y="12"/>
                    </a:cubicBezTo>
                    <a:cubicBezTo>
                      <a:pt x="43" y="12"/>
                      <a:pt x="36" y="12"/>
                      <a:pt x="29" y="12"/>
                    </a:cubicBezTo>
                    <a:close/>
                  </a:path>
                </a:pathLst>
              </a:custGeom>
              <a:grpFill/>
              <a:ln w="9525">
                <a:noFill/>
                <a:round/>
                <a:headEnd/>
                <a:tailEnd/>
              </a:ln>
              <a:extLst/>
            </p:spPr>
            <p:txBody>
              <a:bodyPr vert="horz" wrap="square" lIns="0" tIns="0" rIns="0" bIns="0" numCol="1" anchor="t" anchorCtr="0" compatLnSpc="1">
                <a:prstTxWarp prst="textNoShape">
                  <a:avLst/>
                </a:prstTxWarp>
              </a:bodyPr>
              <a:lstStyle/>
              <a:p>
                <a:endParaRPr lang="en-US" dirty="0"/>
              </a:p>
            </p:txBody>
          </p:sp>
          <p:sp>
            <p:nvSpPr>
              <p:cNvPr id="71" name="Freeform 14"/>
              <p:cNvSpPr>
                <a:spLocks/>
              </p:cNvSpPr>
              <p:nvPr/>
            </p:nvSpPr>
            <p:spPr bwMode="gray">
              <a:xfrm>
                <a:off x="6260157" y="2681242"/>
                <a:ext cx="58342" cy="29170"/>
              </a:xfrm>
              <a:custGeom>
                <a:avLst/>
                <a:gdLst>
                  <a:gd name="T0" fmla="*/ 32 w 32"/>
                  <a:gd name="T1" fmla="*/ 0 h 15"/>
                  <a:gd name="T2" fmla="*/ 32 w 32"/>
                  <a:gd name="T3" fmla="*/ 15 h 15"/>
                  <a:gd name="T4" fmla="*/ 0 w 32"/>
                  <a:gd name="T5" fmla="*/ 15 h 15"/>
                  <a:gd name="T6" fmla="*/ 0 w 32"/>
                  <a:gd name="T7" fmla="*/ 0 h 15"/>
                  <a:gd name="T8" fmla="*/ 32 w 32"/>
                  <a:gd name="T9" fmla="*/ 0 h 15"/>
                </a:gdLst>
                <a:ahLst/>
                <a:cxnLst>
                  <a:cxn ang="0">
                    <a:pos x="T0" y="T1"/>
                  </a:cxn>
                  <a:cxn ang="0">
                    <a:pos x="T2" y="T3"/>
                  </a:cxn>
                  <a:cxn ang="0">
                    <a:pos x="T4" y="T5"/>
                  </a:cxn>
                  <a:cxn ang="0">
                    <a:pos x="T6" y="T7"/>
                  </a:cxn>
                  <a:cxn ang="0">
                    <a:pos x="T8" y="T9"/>
                  </a:cxn>
                </a:cxnLst>
                <a:rect l="0" t="0" r="r" b="b"/>
                <a:pathLst>
                  <a:path w="32" h="15">
                    <a:moveTo>
                      <a:pt x="32" y="0"/>
                    </a:moveTo>
                    <a:cubicBezTo>
                      <a:pt x="32" y="5"/>
                      <a:pt x="32" y="10"/>
                      <a:pt x="32" y="15"/>
                    </a:cubicBezTo>
                    <a:cubicBezTo>
                      <a:pt x="21" y="15"/>
                      <a:pt x="11" y="15"/>
                      <a:pt x="0" y="15"/>
                    </a:cubicBezTo>
                    <a:cubicBezTo>
                      <a:pt x="0" y="10"/>
                      <a:pt x="0" y="5"/>
                      <a:pt x="0" y="0"/>
                    </a:cubicBezTo>
                    <a:cubicBezTo>
                      <a:pt x="10" y="0"/>
                      <a:pt x="21" y="0"/>
                      <a:pt x="32" y="0"/>
                    </a:cubicBezTo>
                    <a:close/>
                  </a:path>
                </a:pathLst>
              </a:custGeom>
              <a:grpFill/>
              <a:ln w="9525">
                <a:noFill/>
                <a:round/>
                <a:headEnd/>
                <a:tailEnd/>
              </a:ln>
              <a:extLst/>
            </p:spPr>
            <p:txBody>
              <a:bodyPr vert="horz" wrap="square" lIns="0" tIns="0" rIns="0" bIns="0" numCol="1" anchor="t" anchorCtr="0" compatLnSpc="1">
                <a:prstTxWarp prst="textNoShape">
                  <a:avLst/>
                </a:prstTxWarp>
              </a:bodyPr>
              <a:lstStyle/>
              <a:p>
                <a:endParaRPr lang="en-US" dirty="0"/>
              </a:p>
            </p:txBody>
          </p:sp>
          <p:sp>
            <p:nvSpPr>
              <p:cNvPr id="72" name="Freeform 14"/>
              <p:cNvSpPr>
                <a:spLocks/>
              </p:cNvSpPr>
              <p:nvPr/>
            </p:nvSpPr>
            <p:spPr bwMode="gray">
              <a:xfrm>
                <a:off x="5870328" y="2681242"/>
                <a:ext cx="63645" cy="29170"/>
              </a:xfrm>
              <a:custGeom>
                <a:avLst/>
                <a:gdLst>
                  <a:gd name="T0" fmla="*/ 0 w 33"/>
                  <a:gd name="T1" fmla="*/ 16 h 16"/>
                  <a:gd name="T2" fmla="*/ 0 w 33"/>
                  <a:gd name="T3" fmla="*/ 0 h 16"/>
                  <a:gd name="T4" fmla="*/ 33 w 33"/>
                  <a:gd name="T5" fmla="*/ 0 h 16"/>
                  <a:gd name="T6" fmla="*/ 33 w 33"/>
                  <a:gd name="T7" fmla="*/ 16 h 16"/>
                  <a:gd name="T8" fmla="*/ 0 w 33"/>
                  <a:gd name="T9" fmla="*/ 16 h 16"/>
                </a:gdLst>
                <a:ahLst/>
                <a:cxnLst>
                  <a:cxn ang="0">
                    <a:pos x="T0" y="T1"/>
                  </a:cxn>
                  <a:cxn ang="0">
                    <a:pos x="T2" y="T3"/>
                  </a:cxn>
                  <a:cxn ang="0">
                    <a:pos x="T4" y="T5"/>
                  </a:cxn>
                  <a:cxn ang="0">
                    <a:pos x="T6" y="T7"/>
                  </a:cxn>
                  <a:cxn ang="0">
                    <a:pos x="T8" y="T9"/>
                  </a:cxn>
                </a:cxnLst>
                <a:rect l="0" t="0" r="r" b="b"/>
                <a:pathLst>
                  <a:path w="33" h="16">
                    <a:moveTo>
                      <a:pt x="0" y="16"/>
                    </a:moveTo>
                    <a:cubicBezTo>
                      <a:pt x="0" y="11"/>
                      <a:pt x="0" y="6"/>
                      <a:pt x="0" y="0"/>
                    </a:cubicBezTo>
                    <a:cubicBezTo>
                      <a:pt x="11" y="0"/>
                      <a:pt x="22" y="0"/>
                      <a:pt x="33" y="0"/>
                    </a:cubicBezTo>
                    <a:cubicBezTo>
                      <a:pt x="33" y="6"/>
                      <a:pt x="33" y="11"/>
                      <a:pt x="33" y="16"/>
                    </a:cubicBezTo>
                    <a:cubicBezTo>
                      <a:pt x="22" y="16"/>
                      <a:pt x="12" y="16"/>
                      <a:pt x="0" y="16"/>
                    </a:cubicBezTo>
                    <a:close/>
                  </a:path>
                </a:pathLst>
              </a:custGeom>
              <a:grpFill/>
              <a:ln w="9525">
                <a:noFill/>
                <a:round/>
                <a:headEnd/>
                <a:tailEnd/>
              </a:ln>
              <a:extLst/>
            </p:spPr>
            <p:txBody>
              <a:bodyPr vert="horz" wrap="square" lIns="0" tIns="0" rIns="0" bIns="0" numCol="1" anchor="t" anchorCtr="0" compatLnSpc="1">
                <a:prstTxWarp prst="textNoShape">
                  <a:avLst/>
                </a:prstTxWarp>
              </a:bodyPr>
              <a:lstStyle/>
              <a:p>
                <a:endParaRPr lang="en-US" dirty="0"/>
              </a:p>
            </p:txBody>
          </p:sp>
          <p:sp>
            <p:nvSpPr>
              <p:cNvPr id="73" name="Freeform 14"/>
              <p:cNvSpPr>
                <a:spLocks/>
              </p:cNvSpPr>
              <p:nvPr/>
            </p:nvSpPr>
            <p:spPr bwMode="gray">
              <a:xfrm>
                <a:off x="6228334" y="2569862"/>
                <a:ext cx="68950" cy="60993"/>
              </a:xfrm>
              <a:custGeom>
                <a:avLst/>
                <a:gdLst>
                  <a:gd name="T0" fmla="*/ 10 w 36"/>
                  <a:gd name="T1" fmla="*/ 32 h 32"/>
                  <a:gd name="T2" fmla="*/ 0 w 36"/>
                  <a:gd name="T3" fmla="*/ 19 h 32"/>
                  <a:gd name="T4" fmla="*/ 26 w 36"/>
                  <a:gd name="T5" fmla="*/ 0 h 32"/>
                  <a:gd name="T6" fmla="*/ 36 w 36"/>
                  <a:gd name="T7" fmla="*/ 13 h 32"/>
                  <a:gd name="T8" fmla="*/ 10 w 36"/>
                  <a:gd name="T9" fmla="*/ 32 h 32"/>
                </a:gdLst>
                <a:ahLst/>
                <a:cxnLst>
                  <a:cxn ang="0">
                    <a:pos x="T0" y="T1"/>
                  </a:cxn>
                  <a:cxn ang="0">
                    <a:pos x="T2" y="T3"/>
                  </a:cxn>
                  <a:cxn ang="0">
                    <a:pos x="T4" y="T5"/>
                  </a:cxn>
                  <a:cxn ang="0">
                    <a:pos x="T6" y="T7"/>
                  </a:cxn>
                  <a:cxn ang="0">
                    <a:pos x="T8" y="T9"/>
                  </a:cxn>
                </a:cxnLst>
                <a:rect l="0" t="0" r="r" b="b"/>
                <a:pathLst>
                  <a:path w="36" h="32">
                    <a:moveTo>
                      <a:pt x="10" y="32"/>
                    </a:moveTo>
                    <a:cubicBezTo>
                      <a:pt x="7" y="27"/>
                      <a:pt x="4" y="23"/>
                      <a:pt x="0" y="19"/>
                    </a:cubicBezTo>
                    <a:cubicBezTo>
                      <a:pt x="9" y="12"/>
                      <a:pt x="18" y="6"/>
                      <a:pt x="26" y="0"/>
                    </a:cubicBezTo>
                    <a:cubicBezTo>
                      <a:pt x="30" y="4"/>
                      <a:pt x="33" y="9"/>
                      <a:pt x="36" y="13"/>
                    </a:cubicBezTo>
                    <a:cubicBezTo>
                      <a:pt x="27" y="19"/>
                      <a:pt x="19" y="25"/>
                      <a:pt x="10" y="32"/>
                    </a:cubicBezTo>
                    <a:close/>
                  </a:path>
                </a:pathLst>
              </a:custGeom>
              <a:grpFill/>
              <a:ln w="9525">
                <a:noFill/>
                <a:round/>
                <a:headEnd/>
                <a:tailEnd/>
              </a:ln>
              <a:extLst/>
            </p:spPr>
            <p:txBody>
              <a:bodyPr vert="horz" wrap="square" lIns="0" tIns="0" rIns="0" bIns="0" numCol="1" anchor="t" anchorCtr="0" compatLnSpc="1">
                <a:prstTxWarp prst="textNoShape">
                  <a:avLst/>
                </a:prstTxWarp>
              </a:bodyPr>
              <a:lstStyle/>
              <a:p>
                <a:endParaRPr lang="en-US" dirty="0"/>
              </a:p>
            </p:txBody>
          </p:sp>
          <p:sp>
            <p:nvSpPr>
              <p:cNvPr id="74" name="Freeform 14"/>
              <p:cNvSpPr>
                <a:spLocks/>
              </p:cNvSpPr>
              <p:nvPr/>
            </p:nvSpPr>
            <p:spPr bwMode="gray">
              <a:xfrm>
                <a:off x="5891543" y="2766102"/>
                <a:ext cx="66298" cy="53038"/>
              </a:xfrm>
              <a:custGeom>
                <a:avLst/>
                <a:gdLst>
                  <a:gd name="T0" fmla="*/ 6 w 36"/>
                  <a:gd name="T1" fmla="*/ 28 h 28"/>
                  <a:gd name="T2" fmla="*/ 0 w 36"/>
                  <a:gd name="T3" fmla="*/ 13 h 28"/>
                  <a:gd name="T4" fmla="*/ 29 w 36"/>
                  <a:gd name="T5" fmla="*/ 0 h 28"/>
                  <a:gd name="T6" fmla="*/ 36 w 36"/>
                  <a:gd name="T7" fmla="*/ 15 h 28"/>
                  <a:gd name="T8" fmla="*/ 6 w 36"/>
                  <a:gd name="T9" fmla="*/ 28 h 28"/>
                </a:gdLst>
                <a:ahLst/>
                <a:cxnLst>
                  <a:cxn ang="0">
                    <a:pos x="T0" y="T1"/>
                  </a:cxn>
                  <a:cxn ang="0">
                    <a:pos x="T2" y="T3"/>
                  </a:cxn>
                  <a:cxn ang="0">
                    <a:pos x="T4" y="T5"/>
                  </a:cxn>
                  <a:cxn ang="0">
                    <a:pos x="T6" y="T7"/>
                  </a:cxn>
                  <a:cxn ang="0">
                    <a:pos x="T8" y="T9"/>
                  </a:cxn>
                </a:cxnLst>
                <a:rect l="0" t="0" r="r" b="b"/>
                <a:pathLst>
                  <a:path w="36" h="28">
                    <a:moveTo>
                      <a:pt x="6" y="28"/>
                    </a:moveTo>
                    <a:cubicBezTo>
                      <a:pt x="4" y="23"/>
                      <a:pt x="2" y="18"/>
                      <a:pt x="0" y="13"/>
                    </a:cubicBezTo>
                    <a:cubicBezTo>
                      <a:pt x="9" y="9"/>
                      <a:pt x="19" y="4"/>
                      <a:pt x="29" y="0"/>
                    </a:cubicBezTo>
                    <a:cubicBezTo>
                      <a:pt x="31" y="5"/>
                      <a:pt x="33" y="9"/>
                      <a:pt x="36" y="15"/>
                    </a:cubicBezTo>
                    <a:cubicBezTo>
                      <a:pt x="26" y="19"/>
                      <a:pt x="16" y="23"/>
                      <a:pt x="6" y="28"/>
                    </a:cubicBezTo>
                    <a:close/>
                  </a:path>
                </a:pathLst>
              </a:custGeom>
              <a:grpFill/>
              <a:ln w="9525">
                <a:noFill/>
                <a:round/>
                <a:headEnd/>
                <a:tailEnd/>
              </a:ln>
              <a:extLst/>
            </p:spPr>
            <p:txBody>
              <a:bodyPr vert="horz" wrap="square" lIns="0" tIns="0" rIns="0" bIns="0" numCol="1" anchor="t" anchorCtr="0" compatLnSpc="1">
                <a:prstTxWarp prst="textNoShape">
                  <a:avLst/>
                </a:prstTxWarp>
              </a:bodyPr>
              <a:lstStyle/>
              <a:p>
                <a:endParaRPr lang="en-US" dirty="0"/>
              </a:p>
            </p:txBody>
          </p:sp>
          <p:sp>
            <p:nvSpPr>
              <p:cNvPr id="75" name="Freeform 14"/>
              <p:cNvSpPr>
                <a:spLocks/>
              </p:cNvSpPr>
              <p:nvPr/>
            </p:nvSpPr>
            <p:spPr bwMode="gray">
              <a:xfrm>
                <a:off x="5896848" y="2569862"/>
                <a:ext cx="66298" cy="60993"/>
              </a:xfrm>
              <a:custGeom>
                <a:avLst/>
                <a:gdLst>
                  <a:gd name="T0" fmla="*/ 35 w 35"/>
                  <a:gd name="T1" fmla="*/ 19 h 32"/>
                  <a:gd name="T2" fmla="*/ 26 w 35"/>
                  <a:gd name="T3" fmla="*/ 32 h 32"/>
                  <a:gd name="T4" fmla="*/ 0 w 35"/>
                  <a:gd name="T5" fmla="*/ 13 h 32"/>
                  <a:gd name="T6" fmla="*/ 9 w 35"/>
                  <a:gd name="T7" fmla="*/ 0 h 32"/>
                  <a:gd name="T8" fmla="*/ 35 w 35"/>
                  <a:gd name="T9" fmla="*/ 19 h 32"/>
                </a:gdLst>
                <a:ahLst/>
                <a:cxnLst>
                  <a:cxn ang="0">
                    <a:pos x="T0" y="T1"/>
                  </a:cxn>
                  <a:cxn ang="0">
                    <a:pos x="T2" y="T3"/>
                  </a:cxn>
                  <a:cxn ang="0">
                    <a:pos x="T4" y="T5"/>
                  </a:cxn>
                  <a:cxn ang="0">
                    <a:pos x="T6" y="T7"/>
                  </a:cxn>
                  <a:cxn ang="0">
                    <a:pos x="T8" y="T9"/>
                  </a:cxn>
                </a:cxnLst>
                <a:rect l="0" t="0" r="r" b="b"/>
                <a:pathLst>
                  <a:path w="35" h="32">
                    <a:moveTo>
                      <a:pt x="35" y="19"/>
                    </a:moveTo>
                    <a:cubicBezTo>
                      <a:pt x="32" y="23"/>
                      <a:pt x="29" y="27"/>
                      <a:pt x="26" y="32"/>
                    </a:cubicBezTo>
                    <a:cubicBezTo>
                      <a:pt x="17" y="26"/>
                      <a:pt x="9" y="19"/>
                      <a:pt x="0" y="13"/>
                    </a:cubicBezTo>
                    <a:cubicBezTo>
                      <a:pt x="3" y="9"/>
                      <a:pt x="6" y="4"/>
                      <a:pt x="9" y="0"/>
                    </a:cubicBezTo>
                    <a:cubicBezTo>
                      <a:pt x="18" y="6"/>
                      <a:pt x="26" y="12"/>
                      <a:pt x="35" y="19"/>
                    </a:cubicBezTo>
                    <a:close/>
                  </a:path>
                </a:pathLst>
              </a:custGeom>
              <a:grpFill/>
              <a:ln w="9525">
                <a:noFill/>
                <a:round/>
                <a:headEnd/>
                <a:tailEnd/>
              </a:ln>
              <a:extLst/>
            </p:spPr>
            <p:txBody>
              <a:bodyPr vert="horz" wrap="square" lIns="0" tIns="0" rIns="0" bIns="0" numCol="1" anchor="t" anchorCtr="0" compatLnSpc="1">
                <a:prstTxWarp prst="textNoShape">
                  <a:avLst/>
                </a:prstTxWarp>
              </a:bodyPr>
              <a:lstStyle/>
              <a:p>
                <a:endParaRPr lang="en-US" dirty="0"/>
              </a:p>
            </p:txBody>
          </p:sp>
          <p:sp>
            <p:nvSpPr>
              <p:cNvPr id="76" name="Freeform 14"/>
              <p:cNvSpPr>
                <a:spLocks/>
              </p:cNvSpPr>
              <p:nvPr/>
            </p:nvSpPr>
            <p:spPr bwMode="gray">
              <a:xfrm>
                <a:off x="6233639" y="2766102"/>
                <a:ext cx="68950" cy="53038"/>
              </a:xfrm>
              <a:custGeom>
                <a:avLst/>
                <a:gdLst>
                  <a:gd name="T0" fmla="*/ 0 w 36"/>
                  <a:gd name="T1" fmla="*/ 15 h 27"/>
                  <a:gd name="T2" fmla="*/ 7 w 36"/>
                  <a:gd name="T3" fmla="*/ 0 h 27"/>
                  <a:gd name="T4" fmla="*/ 36 w 36"/>
                  <a:gd name="T5" fmla="*/ 12 h 27"/>
                  <a:gd name="T6" fmla="*/ 30 w 36"/>
                  <a:gd name="T7" fmla="*/ 27 h 27"/>
                  <a:gd name="T8" fmla="*/ 0 w 36"/>
                  <a:gd name="T9" fmla="*/ 15 h 27"/>
                </a:gdLst>
                <a:ahLst/>
                <a:cxnLst>
                  <a:cxn ang="0">
                    <a:pos x="T0" y="T1"/>
                  </a:cxn>
                  <a:cxn ang="0">
                    <a:pos x="T2" y="T3"/>
                  </a:cxn>
                  <a:cxn ang="0">
                    <a:pos x="T4" y="T5"/>
                  </a:cxn>
                  <a:cxn ang="0">
                    <a:pos x="T6" y="T7"/>
                  </a:cxn>
                  <a:cxn ang="0">
                    <a:pos x="T8" y="T9"/>
                  </a:cxn>
                </a:cxnLst>
                <a:rect l="0" t="0" r="r" b="b"/>
                <a:pathLst>
                  <a:path w="36" h="27">
                    <a:moveTo>
                      <a:pt x="0" y="15"/>
                    </a:moveTo>
                    <a:cubicBezTo>
                      <a:pt x="3" y="10"/>
                      <a:pt x="5" y="5"/>
                      <a:pt x="7" y="0"/>
                    </a:cubicBezTo>
                    <a:cubicBezTo>
                      <a:pt x="16" y="4"/>
                      <a:pt x="26" y="8"/>
                      <a:pt x="36" y="12"/>
                    </a:cubicBezTo>
                    <a:cubicBezTo>
                      <a:pt x="34" y="17"/>
                      <a:pt x="32" y="22"/>
                      <a:pt x="30" y="27"/>
                    </a:cubicBezTo>
                    <a:cubicBezTo>
                      <a:pt x="20" y="23"/>
                      <a:pt x="10" y="19"/>
                      <a:pt x="0" y="15"/>
                    </a:cubicBezTo>
                    <a:close/>
                  </a:path>
                </a:pathLst>
              </a:custGeom>
              <a:grpFill/>
              <a:ln w="9525">
                <a:noFill/>
                <a:round/>
                <a:headEnd/>
                <a:tailEnd/>
              </a:ln>
              <a:extLst/>
            </p:spPr>
            <p:txBody>
              <a:bodyPr vert="horz" wrap="square" lIns="0" tIns="0" rIns="0" bIns="0" numCol="1" anchor="t" anchorCtr="0" compatLnSpc="1">
                <a:prstTxWarp prst="textNoShape">
                  <a:avLst/>
                </a:prstTxWarp>
              </a:bodyPr>
              <a:lstStyle/>
              <a:p>
                <a:endParaRPr lang="en-US" dirty="0"/>
              </a:p>
            </p:txBody>
          </p:sp>
          <p:sp>
            <p:nvSpPr>
              <p:cNvPr id="77" name="Freeform 14"/>
              <p:cNvSpPr>
                <a:spLocks/>
              </p:cNvSpPr>
              <p:nvPr/>
            </p:nvSpPr>
            <p:spPr bwMode="gray">
              <a:xfrm>
                <a:off x="6164689" y="2503565"/>
                <a:ext cx="53038" cy="66296"/>
              </a:xfrm>
              <a:custGeom>
                <a:avLst/>
                <a:gdLst>
                  <a:gd name="T0" fmla="*/ 14 w 28"/>
                  <a:gd name="T1" fmla="*/ 0 h 35"/>
                  <a:gd name="T2" fmla="*/ 28 w 28"/>
                  <a:gd name="T3" fmla="*/ 8 h 35"/>
                  <a:gd name="T4" fmla="*/ 14 w 28"/>
                  <a:gd name="T5" fmla="*/ 35 h 35"/>
                  <a:gd name="T6" fmla="*/ 0 w 28"/>
                  <a:gd name="T7" fmla="*/ 27 h 35"/>
                  <a:gd name="T8" fmla="*/ 14 w 28"/>
                  <a:gd name="T9" fmla="*/ 0 h 35"/>
                </a:gdLst>
                <a:ahLst/>
                <a:cxnLst>
                  <a:cxn ang="0">
                    <a:pos x="T0" y="T1"/>
                  </a:cxn>
                  <a:cxn ang="0">
                    <a:pos x="T2" y="T3"/>
                  </a:cxn>
                  <a:cxn ang="0">
                    <a:pos x="T4" y="T5"/>
                  </a:cxn>
                  <a:cxn ang="0">
                    <a:pos x="T6" y="T7"/>
                  </a:cxn>
                  <a:cxn ang="0">
                    <a:pos x="T8" y="T9"/>
                  </a:cxn>
                </a:cxnLst>
                <a:rect l="0" t="0" r="r" b="b"/>
                <a:pathLst>
                  <a:path w="28" h="35">
                    <a:moveTo>
                      <a:pt x="14" y="0"/>
                    </a:moveTo>
                    <a:cubicBezTo>
                      <a:pt x="19" y="3"/>
                      <a:pt x="23" y="5"/>
                      <a:pt x="28" y="8"/>
                    </a:cubicBezTo>
                    <a:cubicBezTo>
                      <a:pt x="24" y="17"/>
                      <a:pt x="19" y="26"/>
                      <a:pt x="14" y="35"/>
                    </a:cubicBezTo>
                    <a:cubicBezTo>
                      <a:pt x="9" y="32"/>
                      <a:pt x="5" y="29"/>
                      <a:pt x="0" y="27"/>
                    </a:cubicBezTo>
                    <a:cubicBezTo>
                      <a:pt x="4" y="18"/>
                      <a:pt x="9" y="9"/>
                      <a:pt x="14" y="0"/>
                    </a:cubicBezTo>
                    <a:close/>
                  </a:path>
                </a:pathLst>
              </a:custGeom>
              <a:grpFill/>
              <a:ln w="9525">
                <a:noFill/>
                <a:round/>
                <a:headEnd/>
                <a:tailEnd/>
              </a:ln>
              <a:extLst/>
            </p:spPr>
            <p:txBody>
              <a:bodyPr vert="horz" wrap="square" lIns="0" tIns="0" rIns="0" bIns="0" numCol="1" anchor="t" anchorCtr="0" compatLnSpc="1">
                <a:prstTxWarp prst="textNoShape">
                  <a:avLst/>
                </a:prstTxWarp>
              </a:bodyPr>
              <a:lstStyle/>
              <a:p>
                <a:endParaRPr lang="en-US" dirty="0"/>
              </a:p>
            </p:txBody>
          </p:sp>
          <p:sp>
            <p:nvSpPr>
              <p:cNvPr id="78" name="Freeform 14"/>
              <p:cNvSpPr>
                <a:spLocks/>
              </p:cNvSpPr>
              <p:nvPr/>
            </p:nvSpPr>
            <p:spPr bwMode="gray">
              <a:xfrm>
                <a:off x="5973753" y="2503565"/>
                <a:ext cx="55690" cy="66296"/>
              </a:xfrm>
              <a:custGeom>
                <a:avLst/>
                <a:gdLst>
                  <a:gd name="T0" fmla="*/ 15 w 29"/>
                  <a:gd name="T1" fmla="*/ 35 h 35"/>
                  <a:gd name="T2" fmla="*/ 0 w 29"/>
                  <a:gd name="T3" fmla="*/ 8 h 35"/>
                  <a:gd name="T4" fmla="*/ 15 w 29"/>
                  <a:gd name="T5" fmla="*/ 0 h 35"/>
                  <a:gd name="T6" fmla="*/ 29 w 29"/>
                  <a:gd name="T7" fmla="*/ 27 h 35"/>
                  <a:gd name="T8" fmla="*/ 15 w 29"/>
                  <a:gd name="T9" fmla="*/ 35 h 35"/>
                </a:gdLst>
                <a:ahLst/>
                <a:cxnLst>
                  <a:cxn ang="0">
                    <a:pos x="T0" y="T1"/>
                  </a:cxn>
                  <a:cxn ang="0">
                    <a:pos x="T2" y="T3"/>
                  </a:cxn>
                  <a:cxn ang="0">
                    <a:pos x="T4" y="T5"/>
                  </a:cxn>
                  <a:cxn ang="0">
                    <a:pos x="T6" y="T7"/>
                  </a:cxn>
                  <a:cxn ang="0">
                    <a:pos x="T8" y="T9"/>
                  </a:cxn>
                </a:cxnLst>
                <a:rect l="0" t="0" r="r" b="b"/>
                <a:pathLst>
                  <a:path w="29" h="35">
                    <a:moveTo>
                      <a:pt x="15" y="35"/>
                    </a:moveTo>
                    <a:cubicBezTo>
                      <a:pt x="10" y="26"/>
                      <a:pt x="5" y="17"/>
                      <a:pt x="0" y="8"/>
                    </a:cubicBezTo>
                    <a:cubicBezTo>
                      <a:pt x="5" y="5"/>
                      <a:pt x="10" y="3"/>
                      <a:pt x="15" y="0"/>
                    </a:cubicBezTo>
                    <a:cubicBezTo>
                      <a:pt x="20" y="9"/>
                      <a:pt x="24" y="18"/>
                      <a:pt x="29" y="27"/>
                    </a:cubicBezTo>
                    <a:cubicBezTo>
                      <a:pt x="24" y="29"/>
                      <a:pt x="20" y="32"/>
                      <a:pt x="15" y="35"/>
                    </a:cubicBezTo>
                    <a:close/>
                  </a:path>
                </a:pathLst>
              </a:custGeom>
              <a:grpFill/>
              <a:ln w="9525">
                <a:noFill/>
                <a:round/>
                <a:headEnd/>
                <a:tailEnd/>
              </a:ln>
              <a:extLst/>
            </p:spPr>
            <p:txBody>
              <a:bodyPr vert="horz" wrap="square" lIns="0" tIns="0" rIns="0" bIns="0" numCol="1" anchor="t" anchorCtr="0" compatLnSpc="1">
                <a:prstTxWarp prst="textNoShape">
                  <a:avLst/>
                </a:prstTxWarp>
              </a:bodyPr>
              <a:lstStyle/>
              <a:p>
                <a:endParaRPr lang="en-US" dirty="0"/>
              </a:p>
            </p:txBody>
          </p:sp>
          <p:sp>
            <p:nvSpPr>
              <p:cNvPr id="79" name="Freeform 14"/>
              <p:cNvSpPr>
                <a:spLocks/>
              </p:cNvSpPr>
              <p:nvPr/>
            </p:nvSpPr>
            <p:spPr bwMode="gray">
              <a:xfrm>
                <a:off x="6082479" y="2487653"/>
                <a:ext cx="29172" cy="55689"/>
              </a:xfrm>
              <a:custGeom>
                <a:avLst/>
                <a:gdLst>
                  <a:gd name="T0" fmla="*/ 0 w 16"/>
                  <a:gd name="T1" fmla="*/ 0 h 29"/>
                  <a:gd name="T2" fmla="*/ 16 w 16"/>
                  <a:gd name="T3" fmla="*/ 0 h 29"/>
                  <a:gd name="T4" fmla="*/ 16 w 16"/>
                  <a:gd name="T5" fmla="*/ 29 h 29"/>
                  <a:gd name="T6" fmla="*/ 0 w 16"/>
                  <a:gd name="T7" fmla="*/ 29 h 29"/>
                  <a:gd name="T8" fmla="*/ 0 w 16"/>
                  <a:gd name="T9" fmla="*/ 0 h 29"/>
                </a:gdLst>
                <a:ahLst/>
                <a:cxnLst>
                  <a:cxn ang="0">
                    <a:pos x="T0" y="T1"/>
                  </a:cxn>
                  <a:cxn ang="0">
                    <a:pos x="T2" y="T3"/>
                  </a:cxn>
                  <a:cxn ang="0">
                    <a:pos x="T4" y="T5"/>
                  </a:cxn>
                  <a:cxn ang="0">
                    <a:pos x="T6" y="T7"/>
                  </a:cxn>
                  <a:cxn ang="0">
                    <a:pos x="T8" y="T9"/>
                  </a:cxn>
                </a:cxnLst>
                <a:rect l="0" t="0" r="r" b="b"/>
                <a:pathLst>
                  <a:path w="16" h="29">
                    <a:moveTo>
                      <a:pt x="0" y="0"/>
                    </a:moveTo>
                    <a:cubicBezTo>
                      <a:pt x="6" y="0"/>
                      <a:pt x="11" y="0"/>
                      <a:pt x="16" y="0"/>
                    </a:cubicBezTo>
                    <a:cubicBezTo>
                      <a:pt x="16" y="10"/>
                      <a:pt x="16" y="20"/>
                      <a:pt x="16" y="29"/>
                    </a:cubicBezTo>
                    <a:cubicBezTo>
                      <a:pt x="11" y="29"/>
                      <a:pt x="6" y="29"/>
                      <a:pt x="0" y="29"/>
                    </a:cubicBezTo>
                    <a:cubicBezTo>
                      <a:pt x="0" y="20"/>
                      <a:pt x="0" y="10"/>
                      <a:pt x="0" y="0"/>
                    </a:cubicBezTo>
                    <a:close/>
                  </a:path>
                </a:pathLst>
              </a:custGeom>
              <a:grpFill/>
              <a:ln w="9525">
                <a:noFill/>
                <a:round/>
                <a:headEnd/>
                <a:tailEnd/>
              </a:ln>
              <a:extLst/>
            </p:spPr>
            <p:txBody>
              <a:bodyPr vert="horz" wrap="square" lIns="0" tIns="0" rIns="0" bIns="0" numCol="1" anchor="t" anchorCtr="0" compatLnSpc="1">
                <a:prstTxWarp prst="textNoShape">
                  <a:avLst/>
                </a:prstTxWarp>
              </a:bodyPr>
              <a:lstStyle/>
              <a:p>
                <a:endParaRPr lang="en-US" dirty="0"/>
              </a:p>
            </p:txBody>
          </p:sp>
          <p:sp>
            <p:nvSpPr>
              <p:cNvPr id="80" name="Freeform 14"/>
              <p:cNvSpPr>
                <a:spLocks/>
              </p:cNvSpPr>
              <p:nvPr/>
            </p:nvSpPr>
            <p:spPr bwMode="gray">
              <a:xfrm>
                <a:off x="6055961" y="2970297"/>
                <a:ext cx="82210" cy="26519"/>
              </a:xfrm>
              <a:custGeom>
                <a:avLst/>
                <a:gdLst>
                  <a:gd name="T0" fmla="*/ 0 w 44"/>
                  <a:gd name="T1" fmla="*/ 0 h 14"/>
                  <a:gd name="T2" fmla="*/ 44 w 44"/>
                  <a:gd name="T3" fmla="*/ 0 h 14"/>
                  <a:gd name="T4" fmla="*/ 30 w 44"/>
                  <a:gd name="T5" fmla="*/ 11 h 14"/>
                  <a:gd name="T6" fmla="*/ 25 w 44"/>
                  <a:gd name="T7" fmla="*/ 13 h 14"/>
                  <a:gd name="T8" fmla="*/ 5 w 44"/>
                  <a:gd name="T9" fmla="*/ 5 h 14"/>
                  <a:gd name="T10" fmla="*/ 0 w 44"/>
                  <a:gd name="T11" fmla="*/ 0 h 14"/>
                </a:gdLst>
                <a:ahLst/>
                <a:cxnLst>
                  <a:cxn ang="0">
                    <a:pos x="T0" y="T1"/>
                  </a:cxn>
                  <a:cxn ang="0">
                    <a:pos x="T2" y="T3"/>
                  </a:cxn>
                  <a:cxn ang="0">
                    <a:pos x="T4" y="T5"/>
                  </a:cxn>
                  <a:cxn ang="0">
                    <a:pos x="T6" y="T7"/>
                  </a:cxn>
                  <a:cxn ang="0">
                    <a:pos x="T8" y="T9"/>
                  </a:cxn>
                  <a:cxn ang="0">
                    <a:pos x="T10" y="T11"/>
                  </a:cxn>
                </a:cxnLst>
                <a:rect l="0" t="0" r="r" b="b"/>
                <a:pathLst>
                  <a:path w="44" h="14">
                    <a:moveTo>
                      <a:pt x="0" y="0"/>
                    </a:moveTo>
                    <a:cubicBezTo>
                      <a:pt x="15" y="0"/>
                      <a:pt x="29" y="0"/>
                      <a:pt x="44" y="0"/>
                    </a:cubicBezTo>
                    <a:cubicBezTo>
                      <a:pt x="39" y="4"/>
                      <a:pt x="35" y="8"/>
                      <a:pt x="30" y="11"/>
                    </a:cubicBezTo>
                    <a:cubicBezTo>
                      <a:pt x="29" y="13"/>
                      <a:pt x="27" y="12"/>
                      <a:pt x="25" y="13"/>
                    </a:cubicBezTo>
                    <a:cubicBezTo>
                      <a:pt x="17" y="14"/>
                      <a:pt x="10" y="11"/>
                      <a:pt x="5" y="5"/>
                    </a:cubicBezTo>
                    <a:cubicBezTo>
                      <a:pt x="4" y="4"/>
                      <a:pt x="2" y="2"/>
                      <a:pt x="0" y="0"/>
                    </a:cubicBezTo>
                    <a:close/>
                  </a:path>
                </a:pathLst>
              </a:custGeom>
              <a:grpFill/>
              <a:ln w="9525">
                <a:noFill/>
                <a:round/>
                <a:headEnd/>
                <a:tailEnd/>
              </a:ln>
              <a:extLst/>
            </p:spPr>
            <p:txBody>
              <a:bodyPr vert="horz" wrap="square" lIns="0" tIns="0" rIns="0" bIns="0" numCol="1" anchor="t" anchorCtr="0" compatLnSpc="1">
                <a:prstTxWarp prst="textNoShape">
                  <a:avLst/>
                </a:prstTxWarp>
              </a:bodyPr>
              <a:lstStyle/>
              <a:p>
                <a:endParaRPr lang="en-US" dirty="0"/>
              </a:p>
            </p:txBody>
          </p:sp>
        </p:grpSp>
      </p:grpSp>
      <p:grpSp>
        <p:nvGrpSpPr>
          <p:cNvPr id="81" name="Gruppieren 80"/>
          <p:cNvGrpSpPr/>
          <p:nvPr/>
        </p:nvGrpSpPr>
        <p:grpSpPr bwMode="gray">
          <a:xfrm>
            <a:off x="540000" y="2805953"/>
            <a:ext cx="3307501" cy="1692123"/>
            <a:chOff x="540000" y="2805953"/>
            <a:chExt cx="3307501" cy="1692123"/>
          </a:xfrm>
        </p:grpSpPr>
        <p:sp>
          <p:nvSpPr>
            <p:cNvPr id="82" name="Rechteck 81"/>
            <p:cNvSpPr/>
            <p:nvPr/>
          </p:nvSpPr>
          <p:spPr bwMode="gray">
            <a:xfrm>
              <a:off x="866528" y="2821981"/>
              <a:ext cx="2980973" cy="1676095"/>
            </a:xfrm>
            <a:prstGeom prst="rect">
              <a:avLst/>
            </a:prstGeom>
            <a:solidFill>
              <a:srgbClr val="F2F2F2"/>
            </a:solidFill>
            <a:ln w="12700">
              <a:noFill/>
              <a:miter lim="800000"/>
              <a:headEnd/>
              <a:tailEnd/>
            </a:ln>
            <a:effectLst/>
          </p:spPr>
          <p:txBody>
            <a:bodyPr lIns="252000" tIns="720000" rIns="252000" bIns="144000" anchor="t" anchorCtr="0"/>
            <a:lstStyle/>
            <a:p>
              <a:pPr marL="285750" indent="-285750">
                <a:lnSpc>
                  <a:spcPct val="90000"/>
                </a:lnSpc>
                <a:spcAft>
                  <a:spcPts val="1000"/>
                </a:spcAft>
                <a:buFont typeface="Wingdings" panose="05000000000000000000" pitchFamily="2" charset="2"/>
                <a:buChar char="§"/>
              </a:pPr>
              <a:r>
                <a:rPr lang="en-US" sz="1400" dirty="0" smtClean="0"/>
                <a:t>improved search functions</a:t>
              </a:r>
            </a:p>
            <a:p>
              <a:pPr marL="285750" indent="-285750">
                <a:lnSpc>
                  <a:spcPct val="90000"/>
                </a:lnSpc>
                <a:spcAft>
                  <a:spcPts val="1000"/>
                </a:spcAft>
                <a:buFont typeface="Wingdings" panose="05000000000000000000" pitchFamily="2" charset="2"/>
                <a:buChar char="§"/>
              </a:pPr>
              <a:r>
                <a:rPr lang="en-US" sz="1400" dirty="0" smtClean="0"/>
                <a:t>lower search costs</a:t>
              </a:r>
              <a:endParaRPr lang="en-US" sz="1400" dirty="0"/>
            </a:p>
          </p:txBody>
        </p:sp>
        <p:sp>
          <p:nvSpPr>
            <p:cNvPr id="83" name="Rechteck 82"/>
            <p:cNvSpPr/>
            <p:nvPr/>
          </p:nvSpPr>
          <p:spPr bwMode="gray">
            <a:xfrm>
              <a:off x="866947" y="2821982"/>
              <a:ext cx="2980552" cy="659681"/>
            </a:xfrm>
            <a:prstGeom prst="rect">
              <a:avLst/>
            </a:prstGeom>
            <a:solidFill>
              <a:srgbClr val="6A8BAD"/>
            </a:solidFill>
            <a:ln w="12700">
              <a:noFill/>
              <a:miter lim="800000"/>
              <a:headEnd/>
              <a:tailEnd/>
            </a:ln>
            <a:effectLst/>
          </p:spPr>
          <p:txBody>
            <a:bodyPr lIns="180000" tIns="36000" rIns="180000" bIns="0" anchor="ctr" anchorCtr="0"/>
            <a:lstStyle/>
            <a:p>
              <a:pPr algn="ctr">
                <a:lnSpc>
                  <a:spcPct val="90000"/>
                </a:lnSpc>
                <a:spcAft>
                  <a:spcPts val="1000"/>
                </a:spcAft>
              </a:pPr>
              <a:r>
                <a:rPr lang="en-US" sz="2400" dirty="0" smtClean="0">
                  <a:solidFill>
                    <a:srgbClr val="FFFFFF"/>
                  </a:solidFill>
                  <a:latin typeface="Bebas Neue" panose="020B0506020202020201" pitchFamily="34" charset="0"/>
                </a:rPr>
                <a:t>SEARCH</a:t>
              </a:r>
              <a:endParaRPr lang="en-US" sz="2400" dirty="0">
                <a:solidFill>
                  <a:srgbClr val="FFFFFF"/>
                </a:solidFill>
                <a:latin typeface="Bebas Neue" panose="020B0506020202020201" pitchFamily="34" charset="0"/>
              </a:endParaRPr>
            </a:p>
          </p:txBody>
        </p:sp>
        <p:grpSp>
          <p:nvGrpSpPr>
            <p:cNvPr id="84" name="Gruppieren 83"/>
            <p:cNvGrpSpPr/>
            <p:nvPr/>
          </p:nvGrpSpPr>
          <p:grpSpPr bwMode="gray">
            <a:xfrm>
              <a:off x="540000" y="2805953"/>
              <a:ext cx="672015" cy="672015"/>
              <a:chOff x="540000" y="2809647"/>
              <a:chExt cx="672015" cy="672015"/>
            </a:xfrm>
          </p:grpSpPr>
          <p:sp>
            <p:nvSpPr>
              <p:cNvPr id="85" name="Ellipse 84"/>
              <p:cNvSpPr/>
              <p:nvPr/>
            </p:nvSpPr>
            <p:spPr bwMode="gray">
              <a:xfrm>
                <a:off x="540000" y="2809647"/>
                <a:ext cx="672015" cy="672015"/>
              </a:xfrm>
              <a:prstGeom prst="ellipse">
                <a:avLst/>
              </a:prstGeom>
              <a:solidFill>
                <a:srgbClr val="F2F2F2"/>
              </a:solidFill>
              <a:ln w="25400">
                <a:solidFill>
                  <a:schemeClr val="tx2">
                    <a:lumMod val="60000"/>
                    <a:lumOff val="40000"/>
                  </a:schemeClr>
                </a:solidFill>
                <a:miter lim="800000"/>
                <a:headEnd/>
                <a:tailEnd/>
              </a:ln>
              <a:effectLst/>
            </p:spPr>
            <p:txBody>
              <a:bodyPr lIns="252000" tIns="720000" rIns="252000" bIns="144000" anchor="t" anchorCtr="0"/>
              <a:lstStyle/>
              <a:p>
                <a:pPr marL="285750" indent="-285750">
                  <a:lnSpc>
                    <a:spcPct val="90000"/>
                  </a:lnSpc>
                  <a:spcAft>
                    <a:spcPts val="600"/>
                  </a:spcAft>
                  <a:buFont typeface="Wingdings" panose="05000000000000000000" pitchFamily="2" charset="2"/>
                  <a:buChar char="§"/>
                </a:pPr>
                <a:endParaRPr lang="en-US" sz="1400" dirty="0" err="1">
                  <a:solidFill>
                    <a:schemeClr val="tx1"/>
                  </a:solidFill>
                </a:endParaRPr>
              </a:p>
            </p:txBody>
          </p:sp>
          <p:sp>
            <p:nvSpPr>
              <p:cNvPr id="86" name="METRO ICON - paper 2"/>
              <p:cNvSpPr>
                <a:spLocks noChangeAspect="1" noEditPoints="1"/>
              </p:cNvSpPr>
              <p:nvPr/>
            </p:nvSpPr>
            <p:spPr bwMode="gray">
              <a:xfrm>
                <a:off x="705246" y="2965135"/>
                <a:ext cx="341523" cy="361039"/>
              </a:xfrm>
              <a:custGeom>
                <a:avLst/>
                <a:gdLst>
                  <a:gd name="T0" fmla="*/ 4 w 59"/>
                  <a:gd name="T1" fmla="*/ 0 h 63"/>
                  <a:gd name="T2" fmla="*/ 42 w 59"/>
                  <a:gd name="T3" fmla="*/ 0 h 63"/>
                  <a:gd name="T4" fmla="*/ 46 w 59"/>
                  <a:gd name="T5" fmla="*/ 5 h 63"/>
                  <a:gd name="T6" fmla="*/ 40 w 59"/>
                  <a:gd name="T7" fmla="*/ 11 h 63"/>
                  <a:gd name="T8" fmla="*/ 40 w 59"/>
                  <a:gd name="T9" fmla="*/ 7 h 63"/>
                  <a:gd name="T10" fmla="*/ 40 w 59"/>
                  <a:gd name="T11" fmla="*/ 7 h 63"/>
                  <a:gd name="T12" fmla="*/ 6 w 59"/>
                  <a:gd name="T13" fmla="*/ 7 h 63"/>
                  <a:gd name="T14" fmla="*/ 6 w 59"/>
                  <a:gd name="T15" fmla="*/ 7 h 63"/>
                  <a:gd name="T16" fmla="*/ 6 w 59"/>
                  <a:gd name="T17" fmla="*/ 56 h 63"/>
                  <a:gd name="T18" fmla="*/ 6 w 59"/>
                  <a:gd name="T19" fmla="*/ 57 h 63"/>
                  <a:gd name="T20" fmla="*/ 40 w 59"/>
                  <a:gd name="T21" fmla="*/ 57 h 63"/>
                  <a:gd name="T22" fmla="*/ 40 w 59"/>
                  <a:gd name="T23" fmla="*/ 56 h 63"/>
                  <a:gd name="T24" fmla="*/ 40 w 59"/>
                  <a:gd name="T25" fmla="*/ 45 h 63"/>
                  <a:gd name="T26" fmla="*/ 46 w 59"/>
                  <a:gd name="T27" fmla="*/ 39 h 63"/>
                  <a:gd name="T28" fmla="*/ 46 w 59"/>
                  <a:gd name="T29" fmla="*/ 58 h 63"/>
                  <a:gd name="T30" fmla="*/ 42 w 59"/>
                  <a:gd name="T31" fmla="*/ 63 h 63"/>
                  <a:gd name="T32" fmla="*/ 4 w 59"/>
                  <a:gd name="T33" fmla="*/ 63 h 63"/>
                  <a:gd name="T34" fmla="*/ 0 w 59"/>
                  <a:gd name="T35" fmla="*/ 58 h 63"/>
                  <a:gd name="T36" fmla="*/ 0 w 59"/>
                  <a:gd name="T37" fmla="*/ 5 h 63"/>
                  <a:gd name="T38" fmla="*/ 4 w 59"/>
                  <a:gd name="T39" fmla="*/ 0 h 63"/>
                  <a:gd name="T40" fmla="*/ 52 w 59"/>
                  <a:gd name="T41" fmla="*/ 10 h 63"/>
                  <a:gd name="T42" fmla="*/ 49 w 59"/>
                  <a:gd name="T43" fmla="*/ 9 h 63"/>
                  <a:gd name="T44" fmla="*/ 46 w 59"/>
                  <a:gd name="T45" fmla="*/ 11 h 63"/>
                  <a:gd name="T46" fmla="*/ 23 w 59"/>
                  <a:gd name="T47" fmla="*/ 34 h 63"/>
                  <a:gd name="T48" fmla="*/ 23 w 59"/>
                  <a:gd name="T49" fmla="*/ 34 h 63"/>
                  <a:gd name="T50" fmla="*/ 19 w 59"/>
                  <a:gd name="T51" fmla="*/ 48 h 63"/>
                  <a:gd name="T52" fmla="*/ 19 w 59"/>
                  <a:gd name="T53" fmla="*/ 49 h 63"/>
                  <a:gd name="T54" fmla="*/ 20 w 59"/>
                  <a:gd name="T55" fmla="*/ 50 h 63"/>
                  <a:gd name="T56" fmla="*/ 34 w 59"/>
                  <a:gd name="T57" fmla="*/ 46 h 63"/>
                  <a:gd name="T58" fmla="*/ 35 w 59"/>
                  <a:gd name="T59" fmla="*/ 45 h 63"/>
                  <a:gd name="T60" fmla="*/ 58 w 59"/>
                  <a:gd name="T61" fmla="*/ 22 h 63"/>
                  <a:gd name="T62" fmla="*/ 58 w 59"/>
                  <a:gd name="T63" fmla="*/ 22 h 63"/>
                  <a:gd name="T64" fmla="*/ 58 w 59"/>
                  <a:gd name="T65" fmla="*/ 22 h 63"/>
                  <a:gd name="T66" fmla="*/ 59 w 59"/>
                  <a:gd name="T67" fmla="*/ 20 h 63"/>
                  <a:gd name="T68" fmla="*/ 59 w 59"/>
                  <a:gd name="T69" fmla="*/ 17 h 63"/>
                  <a:gd name="T70" fmla="*/ 56 w 59"/>
                  <a:gd name="T71" fmla="*/ 13 h 63"/>
                  <a:gd name="T72" fmla="*/ 56 w 59"/>
                  <a:gd name="T73" fmla="*/ 13 h 63"/>
                  <a:gd name="T74" fmla="*/ 52 w 59"/>
                  <a:gd name="T75" fmla="*/ 10 h 63"/>
                  <a:gd name="T76" fmla="*/ 23 w 59"/>
                  <a:gd name="T77" fmla="*/ 41 h 63"/>
                  <a:gd name="T78" fmla="*/ 27 w 59"/>
                  <a:gd name="T79" fmla="*/ 45 h 63"/>
                  <a:gd name="T80" fmla="*/ 33 w 59"/>
                  <a:gd name="T81" fmla="*/ 44 h 63"/>
                  <a:gd name="T82" fmla="*/ 32 w 59"/>
                  <a:gd name="T83" fmla="*/ 40 h 63"/>
                  <a:gd name="T84" fmla="*/ 27 w 59"/>
                  <a:gd name="T85" fmla="*/ 40 h 63"/>
                  <a:gd name="T86" fmla="*/ 27 w 59"/>
                  <a:gd name="T87" fmla="*/ 40 h 63"/>
                  <a:gd name="T88" fmla="*/ 27 w 59"/>
                  <a:gd name="T89" fmla="*/ 40 h 63"/>
                  <a:gd name="T90" fmla="*/ 26 w 59"/>
                  <a:gd name="T91" fmla="*/ 40 h 63"/>
                  <a:gd name="T92" fmla="*/ 24 w 59"/>
                  <a:gd name="T93" fmla="*/ 37 h 63"/>
                  <a:gd name="T94" fmla="*/ 23 w 59"/>
                  <a:gd name="T95" fmla="*/ 4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9" h="63">
                    <a:moveTo>
                      <a:pt x="4" y="0"/>
                    </a:moveTo>
                    <a:cubicBezTo>
                      <a:pt x="42" y="0"/>
                      <a:pt x="42" y="0"/>
                      <a:pt x="42" y="0"/>
                    </a:cubicBezTo>
                    <a:cubicBezTo>
                      <a:pt x="44" y="0"/>
                      <a:pt x="46" y="2"/>
                      <a:pt x="46" y="5"/>
                    </a:cubicBezTo>
                    <a:cubicBezTo>
                      <a:pt x="40" y="11"/>
                      <a:pt x="40" y="11"/>
                      <a:pt x="40" y="11"/>
                    </a:cubicBezTo>
                    <a:cubicBezTo>
                      <a:pt x="40" y="7"/>
                      <a:pt x="40" y="7"/>
                      <a:pt x="40" y="7"/>
                    </a:cubicBezTo>
                    <a:cubicBezTo>
                      <a:pt x="40" y="7"/>
                      <a:pt x="40" y="7"/>
                      <a:pt x="40" y="7"/>
                    </a:cubicBezTo>
                    <a:cubicBezTo>
                      <a:pt x="6" y="7"/>
                      <a:pt x="6" y="7"/>
                      <a:pt x="6" y="7"/>
                    </a:cubicBezTo>
                    <a:cubicBezTo>
                      <a:pt x="6" y="7"/>
                      <a:pt x="6" y="7"/>
                      <a:pt x="6" y="7"/>
                    </a:cubicBezTo>
                    <a:cubicBezTo>
                      <a:pt x="6" y="56"/>
                      <a:pt x="6" y="56"/>
                      <a:pt x="6" y="56"/>
                    </a:cubicBezTo>
                    <a:cubicBezTo>
                      <a:pt x="6" y="56"/>
                      <a:pt x="6" y="57"/>
                      <a:pt x="6" y="57"/>
                    </a:cubicBezTo>
                    <a:cubicBezTo>
                      <a:pt x="23" y="57"/>
                      <a:pt x="23" y="57"/>
                      <a:pt x="40" y="57"/>
                    </a:cubicBezTo>
                    <a:cubicBezTo>
                      <a:pt x="40" y="57"/>
                      <a:pt x="40" y="56"/>
                      <a:pt x="40" y="56"/>
                    </a:cubicBezTo>
                    <a:cubicBezTo>
                      <a:pt x="40" y="45"/>
                      <a:pt x="40" y="45"/>
                      <a:pt x="40" y="45"/>
                    </a:cubicBezTo>
                    <a:cubicBezTo>
                      <a:pt x="46" y="39"/>
                      <a:pt x="46" y="39"/>
                      <a:pt x="46" y="39"/>
                    </a:cubicBezTo>
                    <a:cubicBezTo>
                      <a:pt x="46" y="58"/>
                      <a:pt x="46" y="58"/>
                      <a:pt x="46" y="58"/>
                    </a:cubicBezTo>
                    <a:cubicBezTo>
                      <a:pt x="46" y="61"/>
                      <a:pt x="44" y="63"/>
                      <a:pt x="42" y="63"/>
                    </a:cubicBezTo>
                    <a:cubicBezTo>
                      <a:pt x="24" y="63"/>
                      <a:pt x="22" y="63"/>
                      <a:pt x="4" y="63"/>
                    </a:cubicBezTo>
                    <a:cubicBezTo>
                      <a:pt x="2" y="63"/>
                      <a:pt x="0" y="61"/>
                      <a:pt x="0" y="58"/>
                    </a:cubicBezTo>
                    <a:cubicBezTo>
                      <a:pt x="0" y="5"/>
                      <a:pt x="0" y="5"/>
                      <a:pt x="0" y="5"/>
                    </a:cubicBezTo>
                    <a:cubicBezTo>
                      <a:pt x="0" y="2"/>
                      <a:pt x="2" y="0"/>
                      <a:pt x="4" y="0"/>
                    </a:cubicBezTo>
                    <a:close/>
                    <a:moveTo>
                      <a:pt x="52" y="10"/>
                    </a:moveTo>
                    <a:cubicBezTo>
                      <a:pt x="51" y="9"/>
                      <a:pt x="50" y="9"/>
                      <a:pt x="49" y="9"/>
                    </a:cubicBezTo>
                    <a:cubicBezTo>
                      <a:pt x="48" y="9"/>
                      <a:pt x="47" y="10"/>
                      <a:pt x="46" y="11"/>
                    </a:cubicBezTo>
                    <a:cubicBezTo>
                      <a:pt x="23" y="34"/>
                      <a:pt x="23" y="34"/>
                      <a:pt x="23" y="34"/>
                    </a:cubicBezTo>
                    <a:cubicBezTo>
                      <a:pt x="23" y="34"/>
                      <a:pt x="23" y="34"/>
                      <a:pt x="23" y="34"/>
                    </a:cubicBezTo>
                    <a:cubicBezTo>
                      <a:pt x="19" y="48"/>
                      <a:pt x="19" y="48"/>
                      <a:pt x="19" y="48"/>
                    </a:cubicBezTo>
                    <a:cubicBezTo>
                      <a:pt x="19" y="48"/>
                      <a:pt x="19" y="49"/>
                      <a:pt x="19" y="49"/>
                    </a:cubicBezTo>
                    <a:cubicBezTo>
                      <a:pt x="19" y="50"/>
                      <a:pt x="20" y="50"/>
                      <a:pt x="20" y="50"/>
                    </a:cubicBezTo>
                    <a:cubicBezTo>
                      <a:pt x="34" y="46"/>
                      <a:pt x="34" y="46"/>
                      <a:pt x="34" y="46"/>
                    </a:cubicBezTo>
                    <a:cubicBezTo>
                      <a:pt x="34" y="46"/>
                      <a:pt x="35" y="46"/>
                      <a:pt x="35" y="45"/>
                    </a:cubicBezTo>
                    <a:cubicBezTo>
                      <a:pt x="58" y="22"/>
                      <a:pt x="58" y="22"/>
                      <a:pt x="58" y="22"/>
                    </a:cubicBezTo>
                    <a:cubicBezTo>
                      <a:pt x="58" y="22"/>
                      <a:pt x="58" y="22"/>
                      <a:pt x="58" y="22"/>
                    </a:cubicBezTo>
                    <a:cubicBezTo>
                      <a:pt x="58" y="22"/>
                      <a:pt x="58" y="22"/>
                      <a:pt x="58" y="22"/>
                    </a:cubicBezTo>
                    <a:cubicBezTo>
                      <a:pt x="58" y="22"/>
                      <a:pt x="59" y="21"/>
                      <a:pt x="59" y="20"/>
                    </a:cubicBezTo>
                    <a:cubicBezTo>
                      <a:pt x="59" y="19"/>
                      <a:pt x="59" y="18"/>
                      <a:pt x="59" y="17"/>
                    </a:cubicBezTo>
                    <a:cubicBezTo>
                      <a:pt x="58" y="15"/>
                      <a:pt x="57" y="14"/>
                      <a:pt x="56" y="13"/>
                    </a:cubicBezTo>
                    <a:cubicBezTo>
                      <a:pt x="56" y="13"/>
                      <a:pt x="56" y="13"/>
                      <a:pt x="56" y="13"/>
                    </a:cubicBezTo>
                    <a:cubicBezTo>
                      <a:pt x="54" y="12"/>
                      <a:pt x="53" y="11"/>
                      <a:pt x="52" y="10"/>
                    </a:cubicBezTo>
                    <a:close/>
                    <a:moveTo>
                      <a:pt x="23" y="41"/>
                    </a:moveTo>
                    <a:cubicBezTo>
                      <a:pt x="25" y="42"/>
                      <a:pt x="26" y="44"/>
                      <a:pt x="27" y="45"/>
                    </a:cubicBezTo>
                    <a:cubicBezTo>
                      <a:pt x="33" y="44"/>
                      <a:pt x="33" y="44"/>
                      <a:pt x="33" y="44"/>
                    </a:cubicBezTo>
                    <a:cubicBezTo>
                      <a:pt x="32" y="40"/>
                      <a:pt x="32" y="40"/>
                      <a:pt x="32" y="40"/>
                    </a:cubicBezTo>
                    <a:cubicBezTo>
                      <a:pt x="27" y="40"/>
                      <a:pt x="27" y="40"/>
                      <a:pt x="27" y="40"/>
                    </a:cubicBezTo>
                    <a:cubicBezTo>
                      <a:pt x="27" y="40"/>
                      <a:pt x="27" y="40"/>
                      <a:pt x="27" y="40"/>
                    </a:cubicBezTo>
                    <a:cubicBezTo>
                      <a:pt x="27" y="40"/>
                      <a:pt x="27" y="40"/>
                      <a:pt x="27" y="40"/>
                    </a:cubicBezTo>
                    <a:cubicBezTo>
                      <a:pt x="27" y="41"/>
                      <a:pt x="26" y="40"/>
                      <a:pt x="26" y="40"/>
                    </a:cubicBezTo>
                    <a:cubicBezTo>
                      <a:pt x="24" y="37"/>
                      <a:pt x="24" y="37"/>
                      <a:pt x="24" y="37"/>
                    </a:cubicBezTo>
                    <a:lnTo>
                      <a:pt x="23" y="41"/>
                    </a:lnTo>
                    <a:close/>
                  </a:path>
                </a:pathLst>
              </a:custGeom>
              <a:solidFill>
                <a:schemeClr val="tx2">
                  <a:lumMod val="60000"/>
                  <a:lumOff val="40000"/>
                </a:schemeClr>
              </a:solidFill>
              <a:ln>
                <a:noFill/>
              </a:ln>
            </p:spPr>
            <p:txBody>
              <a:bodyPr vert="horz" wrap="square" lIns="0" tIns="0" rIns="0" bIns="0" numCol="1" anchor="t" anchorCtr="0" compatLnSpc="1">
                <a:prstTxWarp prst="textNoShape">
                  <a:avLst/>
                </a:prstTxWarp>
              </a:bodyPr>
              <a:lstStyle/>
              <a:p>
                <a:endParaRPr lang="en-US" dirty="0"/>
              </a:p>
            </p:txBody>
          </p:sp>
        </p:grpSp>
      </p:grpSp>
      <p:pic>
        <p:nvPicPr>
          <p:cNvPr id="88" name="Log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gray">
          <a:xfrm>
            <a:off x="9556768" y="6126998"/>
            <a:ext cx="2179779" cy="39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9772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gray">
          <a:xfrm>
            <a:off x="0" y="0"/>
            <a:ext cx="12190644" cy="5814000"/>
          </a:xfrm>
          <a:prstGeom prst="rect">
            <a:avLst/>
          </a:prstGeom>
        </p:spPr>
      </p:pic>
      <p:sp>
        <p:nvSpPr>
          <p:cNvPr id="7" name="Rectangle"/>
          <p:cNvSpPr/>
          <p:nvPr/>
        </p:nvSpPr>
        <p:spPr bwMode="gray">
          <a:xfrm>
            <a:off x="-794" y="0"/>
            <a:ext cx="12191206" cy="5814000"/>
          </a:xfrm>
          <a:prstGeom prst="rect">
            <a:avLst/>
          </a:prstGeom>
          <a:solidFill>
            <a:schemeClr val="tx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tle"/>
          <p:cNvSpPr>
            <a:spLocks noGrp="1"/>
          </p:cNvSpPr>
          <p:nvPr>
            <p:ph type="ctrTitle"/>
          </p:nvPr>
        </p:nvSpPr>
        <p:spPr bwMode="gray"/>
        <p:txBody>
          <a:bodyPr/>
          <a:lstStyle/>
          <a:p>
            <a:r>
              <a:rPr lang="en-US" dirty="0" smtClean="0"/>
              <a:t>E-Business</a:t>
            </a:r>
            <a:br>
              <a:rPr lang="en-US" dirty="0" smtClean="0"/>
            </a:br>
            <a:r>
              <a:rPr lang="en-US" sz="6000" dirty="0" smtClean="0"/>
              <a:t>2. INTERACTION</a:t>
            </a:r>
            <a:endParaRPr lang="en-US" sz="6000" dirty="0"/>
          </a:p>
        </p:txBody>
      </p:sp>
      <p:sp>
        <p:nvSpPr>
          <p:cNvPr id="6" name="Subtitle"/>
          <p:cNvSpPr>
            <a:spLocks noGrp="1"/>
          </p:cNvSpPr>
          <p:nvPr>
            <p:ph type="subTitle" idx="1"/>
          </p:nvPr>
        </p:nvSpPr>
        <p:spPr bwMode="gray"/>
        <p:txBody>
          <a:bodyPr/>
          <a:lstStyle/>
          <a:p>
            <a:r>
              <a:rPr lang="en-US" dirty="0" smtClean="0"/>
              <a:t>E-Business and E-Commerce</a:t>
            </a:r>
            <a:endParaRPr lang="en-US" dirty="0"/>
          </a:p>
        </p:txBody>
      </p:sp>
      <p:pic>
        <p:nvPicPr>
          <p:cNvPr id="8" name="Logo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gray">
          <a:xfrm>
            <a:off x="9036548" y="6120307"/>
            <a:ext cx="2700000" cy="4923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33246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bwMode="gray">
      <p:bgPr>
        <a:solidFill>
          <a:schemeClr val="bg1">
            <a:lumMod val="85000"/>
          </a:schemeClr>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bwMode="gray"/>
        <p:txBody>
          <a:bodyPr/>
          <a:lstStyle/>
          <a:p>
            <a:r>
              <a:rPr lang="en-US" dirty="0" smtClean="0"/>
              <a:t>INTERACTION</a:t>
            </a:r>
            <a:endParaRPr lang="en-US" dirty="0"/>
          </a:p>
        </p:txBody>
      </p:sp>
      <p:sp>
        <p:nvSpPr>
          <p:cNvPr id="4" name="Subtitle"/>
          <p:cNvSpPr>
            <a:spLocks noGrp="1"/>
          </p:cNvSpPr>
          <p:nvPr>
            <p:ph type="body" sz="quarter" idx="13"/>
          </p:nvPr>
        </p:nvSpPr>
        <p:spPr bwMode="gray"/>
        <p:txBody>
          <a:bodyPr/>
          <a:lstStyle/>
          <a:p>
            <a:r>
              <a:rPr lang="en-US" dirty="0" smtClean="0"/>
              <a:t>Variety of Electronic Business Relationships</a:t>
            </a:r>
            <a:endParaRPr lang="en-US" dirty="0"/>
          </a:p>
        </p:txBody>
      </p:sp>
      <p:graphicFrame>
        <p:nvGraphicFramePr>
          <p:cNvPr id="5" name="Tabelle 4"/>
          <p:cNvGraphicFramePr>
            <a:graphicFrameLocks noGrp="1"/>
          </p:cNvGraphicFramePr>
          <p:nvPr>
            <p:extLst>
              <p:ext uri="{D42A27DB-BD31-4B8C-83A1-F6EECF244321}">
                <p14:modId xmlns:p14="http://schemas.microsoft.com/office/powerpoint/2010/main" val="1381131300"/>
              </p:ext>
            </p:extLst>
          </p:nvPr>
        </p:nvGraphicFramePr>
        <p:xfrm>
          <a:off x="552450" y="1516064"/>
          <a:ext cx="11109075" cy="4306885"/>
        </p:xfrm>
        <a:graphic>
          <a:graphicData uri="http://schemas.openxmlformats.org/drawingml/2006/table">
            <a:tbl>
              <a:tblPr firstRow="1" bandRow="1">
                <a:tableStyleId>{5C22544A-7EE6-4342-B048-85BDC9FD1C3A}</a:tableStyleId>
              </a:tblPr>
              <a:tblGrid>
                <a:gridCol w="1185284">
                  <a:extLst>
                    <a:ext uri="{9D8B030D-6E8A-4147-A177-3AD203B41FA5}">
                      <a16:colId xmlns="" xmlns:a16="http://schemas.microsoft.com/office/drawing/2014/main" val="20000"/>
                    </a:ext>
                  </a:extLst>
                </a:gridCol>
                <a:gridCol w="2186566">
                  <a:extLst>
                    <a:ext uri="{9D8B030D-6E8A-4147-A177-3AD203B41FA5}">
                      <a16:colId xmlns="" xmlns:a16="http://schemas.microsoft.com/office/drawing/2014/main" val="20001"/>
                    </a:ext>
                  </a:extLst>
                </a:gridCol>
                <a:gridCol w="2942326">
                  <a:extLst>
                    <a:ext uri="{9D8B030D-6E8A-4147-A177-3AD203B41FA5}">
                      <a16:colId xmlns="" xmlns:a16="http://schemas.microsoft.com/office/drawing/2014/main" val="20002"/>
                    </a:ext>
                  </a:extLst>
                </a:gridCol>
                <a:gridCol w="2432649">
                  <a:extLst>
                    <a:ext uri="{9D8B030D-6E8A-4147-A177-3AD203B41FA5}">
                      <a16:colId xmlns="" xmlns:a16="http://schemas.microsoft.com/office/drawing/2014/main" val="20003"/>
                    </a:ext>
                  </a:extLst>
                </a:gridCol>
                <a:gridCol w="2362250">
                  <a:extLst>
                    <a:ext uri="{9D8B030D-6E8A-4147-A177-3AD203B41FA5}">
                      <a16:colId xmlns="" xmlns:a16="http://schemas.microsoft.com/office/drawing/2014/main" val="20004"/>
                    </a:ext>
                  </a:extLst>
                </a:gridCol>
              </a:tblGrid>
              <a:tr h="629796">
                <a:tc>
                  <a:txBody>
                    <a:bodyPr/>
                    <a:lstStyle/>
                    <a:p>
                      <a:endParaRPr lang="en-US"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endParaRPr lang="en-US"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gridSpan="3">
                  <a:txBody>
                    <a:bodyPr/>
                    <a:lstStyle/>
                    <a:p>
                      <a:pPr algn="ctr">
                        <a:lnSpc>
                          <a:spcPct val="80000"/>
                        </a:lnSpc>
                      </a:pPr>
                      <a:r>
                        <a:rPr lang="en-US" sz="2000" b="0" dirty="0" smtClean="0">
                          <a:latin typeface="Bebas Neue" panose="020B0506020202020201" pitchFamily="34" charset="0"/>
                        </a:rPr>
                        <a:t>Customers</a:t>
                      </a:r>
                      <a:endParaRPr lang="en-US" sz="2000" b="0" dirty="0">
                        <a:latin typeface="Bebas Neue" panose="020B0506020202020201" pitchFamily="34"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2">
                        <a:lumMod val="75000"/>
                      </a:schemeClr>
                    </a:solidFill>
                  </a:tcPr>
                </a:tc>
                <a:tc hMerge="1">
                  <a:txBody>
                    <a:bodyPr/>
                    <a:lstStyle/>
                    <a:p>
                      <a:pPr algn="ctr"/>
                      <a:endParaRPr lang="de-DE" dirty="0"/>
                    </a:p>
                  </a:txBody>
                  <a:tcPr/>
                </a:tc>
                <a:tc hMerge="1">
                  <a:txBody>
                    <a:bodyPr/>
                    <a:lstStyle/>
                    <a:p>
                      <a:pPr algn="ctr"/>
                      <a:endParaRPr lang="de-DE" dirty="0"/>
                    </a:p>
                  </a:txBody>
                  <a:tcPr/>
                </a:tc>
                <a:extLst>
                  <a:ext uri="{0D108BD9-81ED-4DB2-BD59-A6C34878D82A}">
                    <a16:rowId xmlns="" xmlns:a16="http://schemas.microsoft.com/office/drawing/2014/main" val="10000"/>
                  </a:ext>
                </a:extLst>
              </a:tr>
              <a:tr h="998306">
                <a:tc>
                  <a:txBody>
                    <a:bodyPr/>
                    <a:lstStyle/>
                    <a:p>
                      <a:endParaRPr lang="en-US" dirty="0"/>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endParaRPr lang="en-US" dirty="0"/>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nSpc>
                          <a:spcPct val="90000"/>
                        </a:lnSpc>
                      </a:pPr>
                      <a:r>
                        <a:rPr lang="en-US" sz="1600" dirty="0" smtClean="0">
                          <a:latin typeface="Bebas Neue" panose="020B0506020202020201" pitchFamily="34" charset="0"/>
                        </a:rPr>
                        <a:t>Consumer</a:t>
                      </a:r>
                      <a:endParaRPr lang="en-US" sz="1600" dirty="0">
                        <a:latin typeface="Bebas Neue" panose="020B0506020202020201" pitchFamily="34"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nSpc>
                          <a:spcPct val="90000"/>
                        </a:lnSpc>
                      </a:pPr>
                      <a:r>
                        <a:rPr lang="en-US" sz="1600" dirty="0" smtClean="0">
                          <a:latin typeface="Bebas Neue" panose="020B0506020202020201" pitchFamily="34" charset="0"/>
                        </a:rPr>
                        <a:t>Business </a:t>
                      </a:r>
                      <a:endParaRPr lang="en-US" sz="1600" dirty="0">
                        <a:latin typeface="Bebas Neue" panose="020B0506020202020201" pitchFamily="34"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nSpc>
                          <a:spcPct val="90000"/>
                        </a:lnSpc>
                      </a:pPr>
                      <a:r>
                        <a:rPr lang="en-US" sz="1600" dirty="0" err="1" smtClean="0">
                          <a:latin typeface="Bebas Neue" panose="020B0506020202020201" pitchFamily="34" charset="0"/>
                        </a:rPr>
                        <a:t>AdministratioN</a:t>
                      </a:r>
                      <a:endParaRPr lang="en-US" sz="1600" dirty="0">
                        <a:latin typeface="Bebas Neue" panose="020B0506020202020201" pitchFamily="34"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 xmlns:a16="http://schemas.microsoft.com/office/drawing/2014/main" val="10001"/>
                  </a:ext>
                </a:extLst>
              </a:tr>
              <a:tr h="831920">
                <a:tc rowSpan="3">
                  <a:txBody>
                    <a:bodyPr/>
                    <a:lstStyle/>
                    <a:p>
                      <a:pPr algn="ctr">
                        <a:lnSpc>
                          <a:spcPct val="80000"/>
                        </a:lnSpc>
                      </a:pPr>
                      <a:r>
                        <a:rPr lang="en-US" sz="2000" b="0" dirty="0" smtClean="0">
                          <a:solidFill>
                            <a:schemeClr val="bg1"/>
                          </a:solidFill>
                          <a:effectLst/>
                          <a:latin typeface="Bebas Neue" panose="020B0506020202020201" pitchFamily="34" charset="0"/>
                        </a:rPr>
                        <a:t>Providers</a:t>
                      </a:r>
                      <a:endParaRPr lang="en-US" sz="2000" b="0" dirty="0">
                        <a:solidFill>
                          <a:schemeClr val="bg1"/>
                        </a:solidFill>
                        <a:effectLst/>
                        <a:latin typeface="Bebas Neue" panose="020B0506020202020201"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lumMod val="50000"/>
                      </a:schemeClr>
                    </a:solidFill>
                  </a:tcPr>
                </a:tc>
                <a:tc>
                  <a:txBody>
                    <a:bodyPr/>
                    <a:lstStyle/>
                    <a:p>
                      <a:pPr>
                        <a:lnSpc>
                          <a:spcPct val="90000"/>
                        </a:lnSpc>
                      </a:pPr>
                      <a:r>
                        <a:rPr lang="en-US" sz="1600" dirty="0" smtClean="0">
                          <a:solidFill>
                            <a:schemeClr val="bg1"/>
                          </a:solidFill>
                          <a:latin typeface="Bebas Neue" panose="020B0506020202020201" pitchFamily="34" charset="0"/>
                        </a:rPr>
                        <a:t>Consumer</a:t>
                      </a:r>
                      <a:endParaRPr lang="en-US" sz="1600" dirty="0">
                        <a:solidFill>
                          <a:schemeClr val="bg1"/>
                        </a:solidFill>
                        <a:latin typeface="Bebas Neue" panose="020B0506020202020201"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lumMod val="60000"/>
                        <a:lumOff val="40000"/>
                      </a:schemeClr>
                    </a:solidFill>
                  </a:tcPr>
                </a:tc>
                <a:tc>
                  <a:txBody>
                    <a:bodyPr/>
                    <a:lstStyle/>
                    <a:p>
                      <a:pPr>
                        <a:lnSpc>
                          <a:spcPct val="90000"/>
                        </a:lnSpc>
                      </a:pPr>
                      <a:r>
                        <a:rPr lang="en-US" sz="1200" b="1" dirty="0" smtClean="0">
                          <a:latin typeface="+mj-lt"/>
                        </a:rPr>
                        <a:t>Consumer-to-Consumer </a:t>
                      </a:r>
                      <a:br>
                        <a:rPr lang="en-US" sz="1200" b="1" dirty="0" smtClean="0">
                          <a:latin typeface="+mj-lt"/>
                        </a:rPr>
                      </a:br>
                      <a:r>
                        <a:rPr lang="en-US" sz="1200" b="1" dirty="0" smtClean="0">
                          <a:latin typeface="+mj-lt"/>
                        </a:rPr>
                        <a:t>(C2C)</a:t>
                      </a:r>
                    </a:p>
                    <a:p>
                      <a:r>
                        <a:rPr lang="en-US" sz="1200" dirty="0" smtClean="0"/>
                        <a:t>e.g. product sale on a personal blog</a:t>
                      </a:r>
                      <a:endParaRPr lang="en-US" sz="12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75000"/>
                      </a:schemeClr>
                    </a:solidFill>
                  </a:tcPr>
                </a:tc>
                <a:tc>
                  <a:txBody>
                    <a:bodyPr/>
                    <a:lstStyle/>
                    <a:p>
                      <a:pPr>
                        <a:lnSpc>
                          <a:spcPct val="90000"/>
                        </a:lnSpc>
                      </a:pPr>
                      <a:r>
                        <a:rPr lang="en-US" sz="1200" b="1" dirty="0" smtClean="0">
                          <a:latin typeface="+mj-lt"/>
                        </a:rPr>
                        <a:t>Consumer-to-Business </a:t>
                      </a:r>
                      <a:br>
                        <a:rPr lang="en-US" sz="1200" b="1" dirty="0" smtClean="0">
                          <a:latin typeface="+mj-lt"/>
                        </a:rPr>
                      </a:br>
                      <a:r>
                        <a:rPr lang="en-US" sz="1200" b="1" dirty="0" smtClean="0">
                          <a:latin typeface="+mj-lt"/>
                        </a:rPr>
                        <a:t>(C2B)</a:t>
                      </a:r>
                    </a:p>
                    <a:p>
                      <a:r>
                        <a:rPr lang="en-US" sz="1200" dirty="0" smtClean="0"/>
                        <a:t>e.g. online</a:t>
                      </a:r>
                      <a:r>
                        <a:rPr lang="en-US" sz="1200" baseline="0" dirty="0" smtClean="0"/>
                        <a:t> </a:t>
                      </a:r>
                      <a:r>
                        <a:rPr lang="en-US" sz="1200" dirty="0" smtClean="0"/>
                        <a:t>professional</a:t>
                      </a:r>
                      <a:r>
                        <a:rPr lang="en-US" sz="1200" baseline="0" dirty="0" smtClean="0"/>
                        <a:t> profile</a:t>
                      </a:r>
                      <a:endParaRPr lang="en-US" sz="12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75000"/>
                      </a:schemeClr>
                    </a:solidFill>
                  </a:tcPr>
                </a:tc>
                <a:tc>
                  <a:txBody>
                    <a:bodyPr/>
                    <a:lstStyle/>
                    <a:p>
                      <a:pPr>
                        <a:lnSpc>
                          <a:spcPct val="90000"/>
                        </a:lnSpc>
                      </a:pPr>
                      <a:r>
                        <a:rPr lang="en-US" sz="1200" b="1" dirty="0" smtClean="0">
                          <a:latin typeface="+mj-lt"/>
                        </a:rPr>
                        <a:t>Consumer-to-Administration</a:t>
                      </a:r>
                      <a:r>
                        <a:rPr lang="en-US" sz="1200" b="1" baseline="0" dirty="0" smtClean="0">
                          <a:latin typeface="+mj-lt"/>
                        </a:rPr>
                        <a:t> (C2A)</a:t>
                      </a:r>
                    </a:p>
                    <a:p>
                      <a:r>
                        <a:rPr lang="en-US" sz="1200" dirty="0" smtClean="0"/>
                        <a:t>e.g. </a:t>
                      </a:r>
                      <a:r>
                        <a:rPr lang="en-US" sz="1200" baseline="0" dirty="0" smtClean="0"/>
                        <a:t>citizens comment on public project</a:t>
                      </a:r>
                      <a:endParaRPr lang="en-US" sz="12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75000"/>
                      </a:schemeClr>
                    </a:solidFill>
                  </a:tcPr>
                </a:tc>
                <a:extLst>
                  <a:ext uri="{0D108BD9-81ED-4DB2-BD59-A6C34878D82A}">
                    <a16:rowId xmlns="" xmlns:a16="http://schemas.microsoft.com/office/drawing/2014/main" val="10002"/>
                  </a:ext>
                </a:extLst>
              </a:tr>
              <a:tr h="1014943">
                <a:tc vMerge="1">
                  <a:txBody>
                    <a:bodyPr/>
                    <a:lstStyle/>
                    <a:p>
                      <a:pPr algn="ctr"/>
                      <a:endParaRPr lang="de-DE" dirty="0"/>
                    </a:p>
                  </a:txBody>
                  <a:tcPr/>
                </a:tc>
                <a:tc>
                  <a:txBody>
                    <a:bodyPr/>
                    <a:lstStyle/>
                    <a:p>
                      <a:pPr>
                        <a:lnSpc>
                          <a:spcPct val="90000"/>
                        </a:lnSpc>
                      </a:pPr>
                      <a:r>
                        <a:rPr lang="en-US" sz="1600" dirty="0" smtClean="0">
                          <a:solidFill>
                            <a:schemeClr val="bg1"/>
                          </a:solidFill>
                          <a:latin typeface="Bebas Neue" panose="020B0506020202020201" pitchFamily="34" charset="0"/>
                        </a:rPr>
                        <a:t>Business </a:t>
                      </a:r>
                      <a:endParaRPr lang="en-US" sz="1600" dirty="0">
                        <a:solidFill>
                          <a:schemeClr val="bg1"/>
                        </a:solidFill>
                        <a:latin typeface="Bebas Neue" panose="020B0506020202020201"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lumMod val="40000"/>
                        <a:lumOff val="60000"/>
                      </a:schemeClr>
                    </a:solidFill>
                  </a:tcPr>
                </a:tc>
                <a:tc>
                  <a:txBody>
                    <a:bodyPr/>
                    <a:lstStyle/>
                    <a:p>
                      <a:pPr>
                        <a:lnSpc>
                          <a:spcPct val="90000"/>
                        </a:lnSpc>
                      </a:pPr>
                      <a:r>
                        <a:rPr lang="en-US" sz="1200" b="1" dirty="0" smtClean="0">
                          <a:latin typeface="+mj-lt"/>
                        </a:rPr>
                        <a:t>Business-to-Consumer </a:t>
                      </a:r>
                      <a:br>
                        <a:rPr lang="en-US" sz="1200" b="1" dirty="0" smtClean="0">
                          <a:latin typeface="+mj-lt"/>
                        </a:rPr>
                      </a:br>
                      <a:r>
                        <a:rPr lang="en-US" sz="1200" b="1" dirty="0" smtClean="0">
                          <a:latin typeface="+mj-lt"/>
                        </a:rPr>
                        <a:t>(B2C)</a:t>
                      </a:r>
                    </a:p>
                    <a:p>
                      <a:r>
                        <a:rPr lang="en-US" sz="1200" dirty="0" smtClean="0"/>
                        <a:t>e.g. </a:t>
                      </a:r>
                      <a:r>
                        <a:rPr lang="en-US" sz="1200" baseline="0" dirty="0" smtClean="0"/>
                        <a:t>online retail</a:t>
                      </a:r>
                      <a:endParaRPr lang="en-US" sz="12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nSpc>
                          <a:spcPct val="90000"/>
                        </a:lnSpc>
                      </a:pPr>
                      <a:r>
                        <a:rPr lang="en-US" sz="1200" b="1" dirty="0" smtClean="0">
                          <a:latin typeface="+mj-lt"/>
                        </a:rPr>
                        <a:t>Business-to-Business </a:t>
                      </a:r>
                      <a:br>
                        <a:rPr lang="en-US" sz="1200" b="1" dirty="0" smtClean="0">
                          <a:latin typeface="+mj-lt"/>
                        </a:rPr>
                      </a:br>
                      <a:r>
                        <a:rPr lang="en-US" sz="1200" b="1" dirty="0" smtClean="0">
                          <a:latin typeface="+mj-lt"/>
                        </a:rPr>
                        <a:t>(B2B)</a:t>
                      </a:r>
                    </a:p>
                    <a:p>
                      <a:r>
                        <a:rPr lang="en-US" sz="1200" dirty="0" smtClean="0"/>
                        <a:t>e.g. </a:t>
                      </a:r>
                      <a:r>
                        <a:rPr lang="en-US" sz="1200" baseline="0" dirty="0" smtClean="0"/>
                        <a:t>online order from a supplier</a:t>
                      </a:r>
                      <a:endParaRPr lang="en-US" sz="12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nSpc>
                          <a:spcPct val="90000"/>
                        </a:lnSpc>
                      </a:pPr>
                      <a:r>
                        <a:rPr lang="en-US" sz="1200" b="1" dirty="0" smtClean="0">
                          <a:latin typeface="+mj-lt"/>
                        </a:rPr>
                        <a:t>Business-to-Administration</a:t>
                      </a:r>
                      <a:r>
                        <a:rPr lang="en-US" sz="1200" b="1" baseline="0" dirty="0" smtClean="0">
                          <a:latin typeface="+mj-lt"/>
                        </a:rPr>
                        <a:t> </a:t>
                      </a:r>
                      <a:br>
                        <a:rPr lang="en-US" sz="1200" b="1" baseline="0" dirty="0" smtClean="0">
                          <a:latin typeface="+mj-lt"/>
                        </a:rPr>
                      </a:br>
                      <a:r>
                        <a:rPr lang="en-US" sz="1200" b="1" baseline="0" dirty="0" smtClean="0">
                          <a:latin typeface="+mj-lt"/>
                        </a:rPr>
                        <a:t>(B2A)</a:t>
                      </a:r>
                    </a:p>
                    <a:p>
                      <a:r>
                        <a:rPr lang="en-US" sz="1200" dirty="0" smtClean="0"/>
                        <a:t>e.g. electronic services for public administration</a:t>
                      </a:r>
                      <a:endParaRPr lang="en-US" sz="12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 xmlns:a16="http://schemas.microsoft.com/office/drawing/2014/main" val="10003"/>
                  </a:ext>
                </a:extLst>
              </a:tr>
              <a:tr h="831920">
                <a:tc vMerge="1">
                  <a:txBody>
                    <a:bodyPr/>
                    <a:lstStyle/>
                    <a:p>
                      <a:pPr algn="ctr"/>
                      <a:endParaRPr lang="de-DE" dirty="0"/>
                    </a:p>
                  </a:txBody>
                  <a:tcPr/>
                </a:tc>
                <a:tc>
                  <a:txBody>
                    <a:bodyPr/>
                    <a:lstStyle/>
                    <a:p>
                      <a:pPr>
                        <a:lnSpc>
                          <a:spcPct val="90000"/>
                        </a:lnSpc>
                      </a:pPr>
                      <a:r>
                        <a:rPr lang="en-US" sz="1600" dirty="0" smtClean="0">
                          <a:solidFill>
                            <a:schemeClr val="bg1"/>
                          </a:solidFill>
                          <a:latin typeface="Bebas Neue" panose="020B0506020202020201" pitchFamily="34" charset="0"/>
                        </a:rPr>
                        <a:t>Administration</a:t>
                      </a:r>
                      <a:endParaRPr lang="en-US" sz="1600" dirty="0">
                        <a:solidFill>
                          <a:schemeClr val="bg1"/>
                        </a:solidFill>
                        <a:latin typeface="Bebas Neue" panose="020B0506020202020201"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lumMod val="60000"/>
                        <a:lumOff val="40000"/>
                      </a:schemeClr>
                    </a:solidFill>
                  </a:tcPr>
                </a:tc>
                <a:tc>
                  <a:txBody>
                    <a:bodyPr/>
                    <a:lstStyle/>
                    <a:p>
                      <a:pPr>
                        <a:lnSpc>
                          <a:spcPct val="90000"/>
                        </a:lnSpc>
                      </a:pPr>
                      <a:r>
                        <a:rPr lang="en-US" sz="1200" b="1" dirty="0" smtClean="0">
                          <a:latin typeface="+mj-lt"/>
                        </a:rPr>
                        <a:t>Administration-to-Consumer</a:t>
                      </a:r>
                      <a:r>
                        <a:rPr lang="en-US" sz="1200" b="1" baseline="0" dirty="0" smtClean="0">
                          <a:latin typeface="+mj-lt"/>
                        </a:rPr>
                        <a:t> </a:t>
                      </a:r>
                      <a:br>
                        <a:rPr lang="en-US" sz="1200" b="1" baseline="0" dirty="0" smtClean="0">
                          <a:latin typeface="+mj-lt"/>
                        </a:rPr>
                      </a:br>
                      <a:r>
                        <a:rPr lang="en-US" sz="1200" b="1" baseline="0" dirty="0" smtClean="0">
                          <a:latin typeface="+mj-lt"/>
                        </a:rPr>
                        <a:t>(A2C)</a:t>
                      </a:r>
                    </a:p>
                    <a:p>
                      <a:r>
                        <a:rPr lang="en-US" sz="1200" dirty="0" smtClean="0"/>
                        <a:t>e.g. downloading forms</a:t>
                      </a:r>
                      <a:endParaRPr lang="en-US" sz="12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75000"/>
                      </a:schemeClr>
                    </a:solidFill>
                  </a:tcPr>
                </a:tc>
                <a:tc>
                  <a:txBody>
                    <a:bodyPr/>
                    <a:lstStyle/>
                    <a:p>
                      <a:pPr>
                        <a:lnSpc>
                          <a:spcPct val="90000"/>
                        </a:lnSpc>
                      </a:pPr>
                      <a:r>
                        <a:rPr lang="en-US" sz="1200" b="1" dirty="0" smtClean="0">
                          <a:latin typeface="+mj-lt"/>
                        </a:rPr>
                        <a:t>Administration-to-Business</a:t>
                      </a:r>
                      <a:r>
                        <a:rPr lang="en-US" sz="1200" b="1" baseline="0" dirty="0" smtClean="0">
                          <a:latin typeface="+mj-lt"/>
                        </a:rPr>
                        <a:t> </a:t>
                      </a:r>
                      <a:br>
                        <a:rPr lang="en-US" sz="1200" b="1" baseline="0" dirty="0" smtClean="0">
                          <a:latin typeface="+mj-lt"/>
                        </a:rPr>
                      </a:br>
                      <a:r>
                        <a:rPr lang="en-US" sz="1200" b="1" baseline="0" dirty="0" smtClean="0">
                          <a:latin typeface="+mj-lt"/>
                        </a:rPr>
                        <a:t>(A2B)</a:t>
                      </a:r>
                    </a:p>
                    <a:p>
                      <a:r>
                        <a:rPr lang="en-US" sz="1200" dirty="0" smtClean="0"/>
                        <a:t>e.g. p</a:t>
                      </a:r>
                      <a:r>
                        <a:rPr lang="en-US" sz="1200" baseline="0" dirty="0" smtClean="0"/>
                        <a:t>ublic announcements</a:t>
                      </a:r>
                      <a:endParaRPr lang="en-US" sz="12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75000"/>
                      </a:schemeClr>
                    </a:solidFill>
                  </a:tcPr>
                </a:tc>
                <a:tc>
                  <a:txBody>
                    <a:bodyPr/>
                    <a:lstStyle/>
                    <a:p>
                      <a:pPr>
                        <a:lnSpc>
                          <a:spcPct val="90000"/>
                        </a:lnSpc>
                      </a:pPr>
                      <a:r>
                        <a:rPr lang="en-US" sz="1200" b="1" dirty="0" smtClean="0">
                          <a:latin typeface="+mj-lt"/>
                        </a:rPr>
                        <a:t>Administration-to-Administration (A2A)</a:t>
                      </a:r>
                    </a:p>
                    <a:p>
                      <a:r>
                        <a:rPr lang="en-US" sz="1200" dirty="0" smtClean="0"/>
                        <a:t>e.g. collaboration between</a:t>
                      </a:r>
                      <a:r>
                        <a:rPr lang="en-US" sz="1200" baseline="0" dirty="0" smtClean="0"/>
                        <a:t> </a:t>
                      </a:r>
                      <a:r>
                        <a:rPr lang="en-US" sz="1200" dirty="0" smtClean="0"/>
                        <a:t>virtual communities</a:t>
                      </a:r>
                      <a:endParaRPr lang="en-US" sz="12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75000"/>
                      </a:schemeClr>
                    </a:solidFill>
                  </a:tcPr>
                </a:tc>
                <a:extLst>
                  <a:ext uri="{0D108BD9-81ED-4DB2-BD59-A6C34878D82A}">
                    <a16:rowId xmlns="" xmlns:a16="http://schemas.microsoft.com/office/drawing/2014/main" val="10004"/>
                  </a:ext>
                </a:extLst>
              </a:tr>
            </a:tbl>
          </a:graphicData>
        </a:graphic>
      </p:graphicFrame>
    </p:spTree>
    <p:extLst>
      <p:ext uri="{BB962C8B-B14F-4D97-AF65-F5344CB8AC3E}">
        <p14:creationId xmlns:p14="http://schemas.microsoft.com/office/powerpoint/2010/main" val="3377956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bwMode="gray">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 name="Content Placeholder 1"/>
          <p:cNvSpPr>
            <a:spLocks noGrp="1"/>
          </p:cNvSpPr>
          <p:nvPr>
            <p:ph sz="half" idx="1"/>
          </p:nvPr>
        </p:nvSpPr>
        <p:spPr bwMode="gray">
          <a:xfrm>
            <a:off x="2962275" y="1509454"/>
            <a:ext cx="2886075" cy="4313496"/>
          </a:xfrm>
        </p:spPr>
        <p:txBody>
          <a:bodyPr lIns="288000"/>
          <a:lstStyle/>
          <a:p>
            <a:pPr marL="0" indent="0">
              <a:buNone/>
            </a:pPr>
            <a:r>
              <a:rPr lang="en-US" sz="2400" dirty="0" smtClean="0">
                <a:solidFill>
                  <a:schemeClr val="bg1"/>
                </a:solidFill>
                <a:latin typeface="Bebas Neue" panose="020B0506020202020201" pitchFamily="34" charset="0"/>
              </a:rPr>
              <a:t>target function:</a:t>
            </a:r>
            <a:endParaRPr lang="en-US" sz="2000" b="1" dirty="0" smtClean="0">
              <a:solidFill>
                <a:schemeClr val="bg1"/>
              </a:solidFill>
            </a:endParaRPr>
          </a:p>
          <a:p>
            <a:pPr marL="0" indent="0">
              <a:buNone/>
            </a:pPr>
            <a:endParaRPr lang="en-US" dirty="0" smtClean="0">
              <a:solidFill>
                <a:schemeClr val="bg1"/>
              </a:solidFill>
            </a:endParaRPr>
          </a:p>
          <a:p>
            <a:pPr marL="0" indent="0">
              <a:buNone/>
            </a:pPr>
            <a:r>
              <a:rPr lang="en-US" dirty="0" smtClean="0">
                <a:solidFill>
                  <a:schemeClr val="bg1"/>
                </a:solidFill>
              </a:rPr>
              <a:t>Consumers: maximize benefits</a:t>
            </a:r>
          </a:p>
          <a:p>
            <a:pPr marL="0" indent="0">
              <a:buNone/>
            </a:pPr>
            <a:r>
              <a:rPr lang="en-US" dirty="0" smtClean="0">
                <a:solidFill>
                  <a:schemeClr val="bg1"/>
                </a:solidFill>
              </a:rPr>
              <a:t>Business: maximizes profits</a:t>
            </a:r>
          </a:p>
          <a:p>
            <a:pPr marL="0" indent="0">
              <a:buNone/>
            </a:pPr>
            <a:r>
              <a:rPr lang="en-US" dirty="0" smtClean="0">
                <a:solidFill>
                  <a:schemeClr val="bg1"/>
                </a:solidFill>
              </a:rPr>
              <a:t>Administration: maximizes welfare or voters</a:t>
            </a:r>
            <a:endParaRPr lang="en-US" dirty="0">
              <a:solidFill>
                <a:schemeClr val="bg1"/>
              </a:solidFill>
            </a:endParaRPr>
          </a:p>
        </p:txBody>
      </p:sp>
      <p:sp>
        <p:nvSpPr>
          <p:cNvPr id="4" name="Content Placeholder 2"/>
          <p:cNvSpPr>
            <a:spLocks noGrp="1"/>
          </p:cNvSpPr>
          <p:nvPr>
            <p:ph sz="half" idx="14"/>
          </p:nvPr>
        </p:nvSpPr>
        <p:spPr bwMode="gray">
          <a:xfrm>
            <a:off x="8518525" y="1507608"/>
            <a:ext cx="2927350" cy="4315342"/>
          </a:xfrm>
        </p:spPr>
        <p:txBody>
          <a:bodyPr lIns="288000"/>
          <a:lstStyle/>
          <a:p>
            <a:pPr marL="0" indent="0">
              <a:buNone/>
            </a:pPr>
            <a:r>
              <a:rPr lang="en-US" sz="2400" dirty="0" smtClean="0">
                <a:solidFill>
                  <a:schemeClr val="bg1"/>
                </a:solidFill>
                <a:latin typeface="Bebas Neue" panose="020B0506020202020201" pitchFamily="34" charset="0"/>
              </a:rPr>
              <a:t>customizing level:</a:t>
            </a:r>
            <a:endParaRPr lang="en-US" sz="2000" b="1" dirty="0" smtClean="0">
              <a:solidFill>
                <a:schemeClr val="bg1"/>
              </a:solidFill>
            </a:endParaRPr>
          </a:p>
          <a:p>
            <a:pPr marL="0" indent="0">
              <a:buNone/>
            </a:pPr>
            <a:endParaRPr lang="en-US" dirty="0" smtClean="0">
              <a:solidFill>
                <a:schemeClr val="bg1"/>
              </a:solidFill>
            </a:endParaRPr>
          </a:p>
          <a:p>
            <a:pPr marL="0" indent="0">
              <a:buNone/>
            </a:pPr>
            <a:r>
              <a:rPr lang="en-US" dirty="0" smtClean="0">
                <a:solidFill>
                  <a:schemeClr val="bg1"/>
                </a:solidFill>
              </a:rPr>
              <a:t>One: single player, completely individualized</a:t>
            </a:r>
          </a:p>
          <a:p>
            <a:pPr marL="0" indent="0">
              <a:buNone/>
            </a:pPr>
            <a:r>
              <a:rPr lang="en-US" dirty="0" smtClean="0">
                <a:solidFill>
                  <a:schemeClr val="bg1"/>
                </a:solidFill>
              </a:rPr>
              <a:t>Few: few players, identifiable members of a group</a:t>
            </a:r>
          </a:p>
          <a:p>
            <a:pPr marL="0" indent="0">
              <a:buNone/>
            </a:pPr>
            <a:r>
              <a:rPr lang="en-US" dirty="0" smtClean="0">
                <a:solidFill>
                  <a:schemeClr val="bg1"/>
                </a:solidFill>
              </a:rPr>
              <a:t>Many: many players, only identifiable as a group</a:t>
            </a:r>
            <a:endParaRPr lang="en-US" dirty="0">
              <a:solidFill>
                <a:schemeClr val="bg1"/>
              </a:solidFill>
            </a:endParaRPr>
          </a:p>
        </p:txBody>
      </p:sp>
      <p:sp>
        <p:nvSpPr>
          <p:cNvPr id="14" name="Title"/>
          <p:cNvSpPr>
            <a:spLocks noGrp="1"/>
          </p:cNvSpPr>
          <p:nvPr>
            <p:ph type="title"/>
          </p:nvPr>
        </p:nvSpPr>
        <p:spPr bwMode="gray">
          <a:xfrm>
            <a:off x="540000" y="432000"/>
            <a:ext cx="11109600" cy="1080000"/>
          </a:xfrm>
        </p:spPr>
        <p:txBody>
          <a:bodyPr/>
          <a:lstStyle/>
          <a:p>
            <a:r>
              <a:rPr lang="en-US" dirty="0" smtClean="0">
                <a:solidFill>
                  <a:schemeClr val="bg1"/>
                </a:solidFill>
              </a:rPr>
              <a:t>INTERACTION</a:t>
            </a:r>
            <a:endParaRPr lang="en-US" dirty="0">
              <a:solidFill>
                <a:schemeClr val="bg1"/>
              </a:solidFill>
            </a:endParaRPr>
          </a:p>
        </p:txBody>
      </p:sp>
      <p:sp>
        <p:nvSpPr>
          <p:cNvPr id="15" name="Subtitle"/>
          <p:cNvSpPr>
            <a:spLocks noGrp="1"/>
          </p:cNvSpPr>
          <p:nvPr>
            <p:ph type="body" sz="quarter" idx="13"/>
          </p:nvPr>
        </p:nvSpPr>
        <p:spPr bwMode="gray">
          <a:xfrm>
            <a:off x="540000" y="972000"/>
            <a:ext cx="11109600" cy="540000"/>
          </a:xfrm>
        </p:spPr>
        <p:txBody>
          <a:bodyPr/>
          <a:lstStyle/>
          <a:p>
            <a:r>
              <a:rPr lang="en-US" dirty="0" smtClean="0"/>
              <a:t>Types of Interaction – Players</a:t>
            </a:r>
            <a:endParaRPr lang="en-US" dirty="0"/>
          </a:p>
        </p:txBody>
      </p:sp>
      <p:pic>
        <p:nvPicPr>
          <p:cNvPr id="5" name="Bildplatzhalter 4"/>
          <p:cNvPicPr>
            <a:picLocks noGrp="1" noChangeAspect="1"/>
          </p:cNvPicPr>
          <p:nvPr>
            <p:ph type="pic" sz="quarter" idx="15"/>
          </p:nvPr>
        </p:nvPicPr>
        <p:blipFill rotWithShape="1">
          <a:blip r:embed="rId2" cstate="email">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a:ext>
            </a:extLst>
          </a:blip>
          <a:srcRect/>
          <a:stretch/>
        </p:blipFill>
        <p:spPr bwMode="gray">
          <a:xfrm>
            <a:off x="552450" y="1516063"/>
            <a:ext cx="2409825" cy="4306887"/>
          </a:xfrm>
        </p:spPr>
      </p:pic>
      <p:sp>
        <p:nvSpPr>
          <p:cNvPr id="13" name="Rectangle"/>
          <p:cNvSpPr/>
          <p:nvPr/>
        </p:nvSpPr>
        <p:spPr bwMode="gray">
          <a:xfrm>
            <a:off x="540000" y="1516063"/>
            <a:ext cx="2422275" cy="4311650"/>
          </a:xfrm>
          <a:prstGeom prst="rect">
            <a:avLst/>
          </a:prstGeom>
          <a:solidFill>
            <a:schemeClr val="tx1">
              <a:lumMod val="85000"/>
              <a:lumOff val="1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Bildplatzhalter 7"/>
          <p:cNvPicPr>
            <a:picLocks noGrp="1" noChangeAspect="1"/>
          </p:cNvPicPr>
          <p:nvPr>
            <p:ph type="pic" sz="quarter" idx="15"/>
          </p:nvPr>
        </p:nvPicPr>
        <p:blipFill rotWithShape="1">
          <a:blip r:embed="rId4" cstate="email">
            <a:extLst>
              <a:ext uri="{28A0092B-C50C-407E-A947-70E740481C1C}">
                <a14:useLocalDpi xmlns:a14="http://schemas.microsoft.com/office/drawing/2010/main"/>
              </a:ext>
            </a:extLst>
          </a:blip>
          <a:srcRect/>
          <a:stretch/>
        </p:blipFill>
        <p:spPr bwMode="gray">
          <a:xfrm>
            <a:off x="6170737" y="1512000"/>
            <a:ext cx="2409825" cy="4306887"/>
          </a:xfrm>
        </p:spPr>
      </p:pic>
      <p:sp>
        <p:nvSpPr>
          <p:cNvPr id="16" name="Rectangle"/>
          <p:cNvSpPr/>
          <p:nvPr/>
        </p:nvSpPr>
        <p:spPr bwMode="gray">
          <a:xfrm>
            <a:off x="6170737" y="1516063"/>
            <a:ext cx="2422275" cy="4311650"/>
          </a:xfrm>
          <a:prstGeom prst="rect">
            <a:avLst/>
          </a:prstGeom>
          <a:solidFill>
            <a:schemeClr val="tx1">
              <a:lumMod val="85000"/>
              <a:lumOff val="1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4725069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bwMode="gray"/>
        <p:txBody>
          <a:bodyPr/>
          <a:lstStyle/>
          <a:p>
            <a:r>
              <a:rPr lang="en-US" dirty="0" smtClean="0"/>
              <a:t>INTERACTION</a:t>
            </a:r>
            <a:endParaRPr lang="en-US" dirty="0"/>
          </a:p>
        </p:txBody>
      </p:sp>
      <p:sp>
        <p:nvSpPr>
          <p:cNvPr id="4" name="Subtitle"/>
          <p:cNvSpPr>
            <a:spLocks noGrp="1"/>
          </p:cNvSpPr>
          <p:nvPr>
            <p:ph type="body" sz="quarter" idx="13"/>
          </p:nvPr>
        </p:nvSpPr>
        <p:spPr bwMode="gray"/>
        <p:txBody>
          <a:bodyPr/>
          <a:lstStyle/>
          <a:p>
            <a:r>
              <a:rPr lang="en-US" dirty="0" smtClean="0"/>
              <a:t>Types of Interaction – from Whom to Whom</a:t>
            </a:r>
            <a:endParaRPr lang="en-US" dirty="0"/>
          </a:p>
        </p:txBody>
      </p:sp>
      <p:sp>
        <p:nvSpPr>
          <p:cNvPr id="8" name="Textfeld 7"/>
          <p:cNvSpPr txBox="1"/>
          <p:nvPr/>
        </p:nvSpPr>
        <p:spPr bwMode="gray">
          <a:xfrm>
            <a:off x="6195202" y="1455203"/>
            <a:ext cx="5453872" cy="779043"/>
          </a:xfrm>
          <a:prstGeom prst="rect">
            <a:avLst/>
          </a:prstGeom>
          <a:solidFill>
            <a:schemeClr val="bg1"/>
          </a:solidFill>
        </p:spPr>
        <p:txBody>
          <a:bodyPr wrap="square" lIns="0" tIns="0" rIns="0" bIns="0" rtlCol="0" anchor="ctr">
            <a:noAutofit/>
          </a:bodyPr>
          <a:lstStyle/>
          <a:p>
            <a:pPr algn="ctr">
              <a:lnSpc>
                <a:spcPct val="80000"/>
              </a:lnSpc>
              <a:spcAft>
                <a:spcPts val="1000"/>
              </a:spcAft>
            </a:pPr>
            <a:r>
              <a:rPr lang="en-US" sz="2400" dirty="0" smtClean="0">
                <a:latin typeface="Bebas Neue" panose="020B0506020202020201" pitchFamily="34" charset="0"/>
              </a:rPr>
              <a:t>From the Individual Level:</a:t>
            </a:r>
            <a:endParaRPr lang="en-US" sz="2400" dirty="0">
              <a:latin typeface="Bebas Neue" panose="020B0506020202020201" pitchFamily="34" charset="0"/>
            </a:endParaRPr>
          </a:p>
        </p:txBody>
      </p:sp>
      <p:sp>
        <p:nvSpPr>
          <p:cNvPr id="9" name="Textfeld 8"/>
          <p:cNvSpPr txBox="1"/>
          <p:nvPr/>
        </p:nvSpPr>
        <p:spPr bwMode="gray">
          <a:xfrm>
            <a:off x="540000" y="1425740"/>
            <a:ext cx="5448299" cy="808506"/>
          </a:xfrm>
          <a:prstGeom prst="rect">
            <a:avLst/>
          </a:prstGeom>
          <a:solidFill>
            <a:schemeClr val="bg1"/>
          </a:solidFill>
        </p:spPr>
        <p:txBody>
          <a:bodyPr wrap="square" lIns="0" tIns="0" rIns="0" bIns="0" rtlCol="0" anchor="ctr">
            <a:noAutofit/>
          </a:bodyPr>
          <a:lstStyle/>
          <a:p>
            <a:pPr algn="ctr">
              <a:lnSpc>
                <a:spcPct val="80000"/>
              </a:lnSpc>
              <a:spcAft>
                <a:spcPts val="1000"/>
              </a:spcAft>
            </a:pPr>
            <a:r>
              <a:rPr lang="en-US" sz="2400" dirty="0" smtClean="0">
                <a:latin typeface="Bebas Neue" panose="020B0506020202020201" pitchFamily="34" charset="0"/>
              </a:rPr>
              <a:t>From the Objective:</a:t>
            </a:r>
            <a:endParaRPr lang="en-US" sz="2400" dirty="0">
              <a:latin typeface="Bebas Neue" panose="020B0506020202020201" pitchFamily="34" charset="0"/>
            </a:endParaRPr>
          </a:p>
        </p:txBody>
      </p:sp>
      <p:graphicFrame>
        <p:nvGraphicFramePr>
          <p:cNvPr id="13" name="Tabelle 12"/>
          <p:cNvGraphicFramePr>
            <a:graphicFrameLocks noGrp="1"/>
          </p:cNvGraphicFramePr>
          <p:nvPr>
            <p:extLst>
              <p:ext uri="{D42A27DB-BD31-4B8C-83A1-F6EECF244321}">
                <p14:modId xmlns:p14="http://schemas.microsoft.com/office/powerpoint/2010/main" val="4090023857"/>
              </p:ext>
            </p:extLst>
          </p:nvPr>
        </p:nvGraphicFramePr>
        <p:xfrm>
          <a:off x="540000" y="2142321"/>
          <a:ext cx="5448300" cy="3631000"/>
        </p:xfrm>
        <a:graphic>
          <a:graphicData uri="http://schemas.openxmlformats.org/drawingml/2006/table">
            <a:tbl>
              <a:tblPr firstRow="1" bandRow="1">
                <a:tableStyleId>{5C22544A-7EE6-4342-B048-85BDC9FD1C3A}</a:tableStyleId>
              </a:tblPr>
              <a:tblGrid>
                <a:gridCol w="1049226">
                  <a:extLst>
                    <a:ext uri="{9D8B030D-6E8A-4147-A177-3AD203B41FA5}">
                      <a16:colId xmlns="" xmlns:a16="http://schemas.microsoft.com/office/drawing/2014/main" val="20000"/>
                    </a:ext>
                  </a:extLst>
                </a:gridCol>
                <a:gridCol w="1384532">
                  <a:extLst>
                    <a:ext uri="{9D8B030D-6E8A-4147-A177-3AD203B41FA5}">
                      <a16:colId xmlns="" xmlns:a16="http://schemas.microsoft.com/office/drawing/2014/main" val="20001"/>
                    </a:ext>
                  </a:extLst>
                </a:gridCol>
                <a:gridCol w="1604068">
                  <a:extLst>
                    <a:ext uri="{9D8B030D-6E8A-4147-A177-3AD203B41FA5}">
                      <a16:colId xmlns="" xmlns:a16="http://schemas.microsoft.com/office/drawing/2014/main" val="20002"/>
                    </a:ext>
                  </a:extLst>
                </a:gridCol>
                <a:gridCol w="1410474">
                  <a:extLst>
                    <a:ext uri="{9D8B030D-6E8A-4147-A177-3AD203B41FA5}">
                      <a16:colId xmlns="" xmlns:a16="http://schemas.microsoft.com/office/drawing/2014/main" val="20003"/>
                    </a:ext>
                  </a:extLst>
                </a:gridCol>
              </a:tblGrid>
              <a:tr h="639943">
                <a:tc>
                  <a:txBody>
                    <a:bodyPr/>
                    <a:lstStyle/>
                    <a:p>
                      <a:pPr>
                        <a:lnSpc>
                          <a:spcPct val="90000"/>
                        </a:lnSpc>
                      </a:pPr>
                      <a:r>
                        <a:rPr lang="en-US" sz="1200" b="1" dirty="0" smtClean="0">
                          <a:latin typeface="+mj-lt"/>
                        </a:rPr>
                        <a:t>FROM/TO</a:t>
                      </a:r>
                      <a:endParaRPr lang="en-US" sz="1200" b="1" dirty="0">
                        <a:latin typeface="+mj-lt"/>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1">
                        <a:lumMod val="75000"/>
                      </a:schemeClr>
                    </a:solidFill>
                  </a:tcPr>
                </a:tc>
                <a:tc>
                  <a:txBody>
                    <a:bodyPr/>
                    <a:lstStyle/>
                    <a:p>
                      <a:pPr>
                        <a:lnSpc>
                          <a:spcPct val="90000"/>
                        </a:lnSpc>
                      </a:pPr>
                      <a:r>
                        <a:rPr lang="en-US" sz="1200" b="1" dirty="0" smtClean="0">
                          <a:solidFill>
                            <a:schemeClr val="bg1"/>
                          </a:solidFill>
                          <a:latin typeface="+mj-lt"/>
                        </a:rPr>
                        <a:t>CONSUMER </a:t>
                      </a:r>
                      <a:br>
                        <a:rPr lang="en-US" sz="1200" b="1" dirty="0" smtClean="0">
                          <a:solidFill>
                            <a:schemeClr val="bg1"/>
                          </a:solidFill>
                          <a:latin typeface="+mj-lt"/>
                        </a:rPr>
                      </a:br>
                      <a:endParaRPr lang="en-US" sz="1200" b="1" dirty="0">
                        <a:solidFill>
                          <a:schemeClr val="bg1"/>
                        </a:solidFill>
                        <a:latin typeface="+mj-lt"/>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2">
                        <a:lumMod val="75000"/>
                      </a:schemeClr>
                    </a:solidFill>
                  </a:tcPr>
                </a:tc>
                <a:tc>
                  <a:txBody>
                    <a:bodyPr/>
                    <a:lstStyle/>
                    <a:p>
                      <a:pPr>
                        <a:lnSpc>
                          <a:spcPct val="90000"/>
                        </a:lnSpc>
                      </a:pPr>
                      <a:r>
                        <a:rPr lang="en-US" sz="1200" b="1" dirty="0" smtClean="0">
                          <a:solidFill>
                            <a:schemeClr val="bg1"/>
                          </a:solidFill>
                          <a:latin typeface="+mj-lt"/>
                        </a:rPr>
                        <a:t>BUSINESS</a:t>
                      </a:r>
                      <a:endParaRPr lang="en-US" sz="1200" b="1" dirty="0">
                        <a:solidFill>
                          <a:schemeClr val="bg1"/>
                        </a:solidFill>
                        <a:latin typeface="+mj-lt"/>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2">
                        <a:lumMod val="75000"/>
                      </a:schemeClr>
                    </a:solidFill>
                  </a:tcPr>
                </a:tc>
                <a:tc>
                  <a:txBody>
                    <a:bodyPr/>
                    <a:lstStyle/>
                    <a:p>
                      <a:pPr>
                        <a:lnSpc>
                          <a:spcPct val="90000"/>
                        </a:lnSpc>
                      </a:pPr>
                      <a:r>
                        <a:rPr lang="en-US" sz="1200" b="1" dirty="0" smtClean="0">
                          <a:solidFill>
                            <a:schemeClr val="bg1"/>
                          </a:solidFill>
                          <a:latin typeface="+mj-lt"/>
                        </a:rPr>
                        <a:t>ADMINISTRATION</a:t>
                      </a:r>
                      <a:endParaRPr lang="en-US" sz="1200" b="1" dirty="0">
                        <a:solidFill>
                          <a:schemeClr val="bg1"/>
                        </a:solidFill>
                        <a:latin typeface="+mj-lt"/>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2">
                        <a:lumMod val="75000"/>
                      </a:schemeClr>
                    </a:solidFill>
                  </a:tcPr>
                </a:tc>
                <a:extLst>
                  <a:ext uri="{0D108BD9-81ED-4DB2-BD59-A6C34878D82A}">
                    <a16:rowId xmlns="" xmlns:a16="http://schemas.microsoft.com/office/drawing/2014/main" val="10000"/>
                  </a:ext>
                </a:extLst>
              </a:tr>
              <a:tr h="1071302">
                <a:tc>
                  <a:txBody>
                    <a:bodyPr/>
                    <a:lstStyle/>
                    <a:p>
                      <a:pPr>
                        <a:lnSpc>
                          <a:spcPct val="90000"/>
                        </a:lnSpc>
                      </a:pPr>
                      <a:r>
                        <a:rPr lang="en-US" sz="1200" b="1" dirty="0" smtClean="0">
                          <a:solidFill>
                            <a:schemeClr val="bg1"/>
                          </a:solidFill>
                          <a:latin typeface="+mj-lt"/>
                        </a:rPr>
                        <a:t>CONSUMER</a:t>
                      </a:r>
                      <a:endParaRPr lang="en-US" sz="1200" b="1" dirty="0">
                        <a:solidFill>
                          <a:schemeClr val="bg1"/>
                        </a:solidFill>
                        <a:latin typeface="+mj-lt"/>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1"/>
                    </a:solidFill>
                  </a:tcPr>
                </a:tc>
                <a:tc>
                  <a:txBody>
                    <a:bodyPr/>
                    <a:lstStyle/>
                    <a:p>
                      <a:pPr>
                        <a:lnSpc>
                          <a:spcPct val="90000"/>
                        </a:lnSpc>
                      </a:pPr>
                      <a:r>
                        <a:rPr lang="en-US" sz="1200" b="1" dirty="0" smtClean="0">
                          <a:latin typeface="+mj-lt"/>
                        </a:rPr>
                        <a:t>C2C</a:t>
                      </a:r>
                    </a:p>
                    <a:p>
                      <a:r>
                        <a:rPr lang="en-US" sz="1200" baseline="0" dirty="0" smtClean="0"/>
                        <a:t>Rating sites, auctions, forums, chats, o</a:t>
                      </a:r>
                      <a:r>
                        <a:rPr lang="en-US" sz="1200" dirty="0" smtClean="0"/>
                        <a:t>nline</a:t>
                      </a:r>
                      <a:r>
                        <a:rPr lang="en-US" sz="1200" baseline="0" dirty="0" smtClean="0"/>
                        <a:t> c</a:t>
                      </a:r>
                      <a:r>
                        <a:rPr lang="en-US" sz="1200" dirty="0" smtClean="0"/>
                        <a:t>ommunities</a:t>
                      </a:r>
                      <a:endParaRPr lang="en-US" sz="1200" dirty="0"/>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nSpc>
                          <a:spcPct val="90000"/>
                        </a:lnSpc>
                      </a:pPr>
                      <a:r>
                        <a:rPr lang="en-US" sz="1200" b="1" dirty="0" smtClean="0">
                          <a:latin typeface="+mj-lt"/>
                        </a:rPr>
                        <a:t>C2B</a:t>
                      </a:r>
                    </a:p>
                    <a:p>
                      <a:pPr>
                        <a:lnSpc>
                          <a:spcPct val="90000"/>
                        </a:lnSpc>
                      </a:pPr>
                      <a:r>
                        <a:rPr lang="en-US" sz="1200" dirty="0" smtClean="0"/>
                        <a:t>Rating sites, complaint forms</a:t>
                      </a:r>
                      <a:endParaRPr lang="en-US" sz="1200" dirty="0"/>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nSpc>
                          <a:spcPct val="90000"/>
                        </a:lnSpc>
                      </a:pPr>
                      <a:r>
                        <a:rPr lang="en-US" sz="1200" b="1" dirty="0" smtClean="0">
                          <a:latin typeface="+mj-lt"/>
                        </a:rPr>
                        <a:t>A2G</a:t>
                      </a:r>
                    </a:p>
                    <a:p>
                      <a:pPr>
                        <a:lnSpc>
                          <a:spcPct val="90000"/>
                        </a:lnSpc>
                      </a:pPr>
                      <a:r>
                        <a:rPr lang="en-US" sz="1200" dirty="0" smtClean="0"/>
                        <a:t>Blogs, online petitions</a:t>
                      </a:r>
                      <a:endParaRPr lang="en-US" sz="1200" dirty="0"/>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 xmlns:a16="http://schemas.microsoft.com/office/drawing/2014/main" val="10001"/>
                  </a:ext>
                </a:extLst>
              </a:tr>
              <a:tr h="991946">
                <a:tc>
                  <a:txBody>
                    <a:bodyPr/>
                    <a:lstStyle/>
                    <a:p>
                      <a:pPr>
                        <a:lnSpc>
                          <a:spcPct val="90000"/>
                        </a:lnSpc>
                      </a:pPr>
                      <a:r>
                        <a:rPr lang="en-US" sz="1200" b="1" dirty="0" smtClean="0">
                          <a:solidFill>
                            <a:schemeClr val="bg1"/>
                          </a:solidFill>
                          <a:latin typeface="+mj-lt"/>
                        </a:rPr>
                        <a:t>BUSINESS</a:t>
                      </a:r>
                      <a:endParaRPr lang="en-US" sz="1200" b="1" dirty="0">
                        <a:solidFill>
                          <a:schemeClr val="bg1"/>
                        </a:solidFill>
                        <a:latin typeface="+mj-lt"/>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solidFill>
                  </a:tcPr>
                </a:tc>
                <a:tc>
                  <a:txBody>
                    <a:bodyPr/>
                    <a:lstStyle/>
                    <a:p>
                      <a:pPr>
                        <a:lnSpc>
                          <a:spcPct val="90000"/>
                        </a:lnSpc>
                      </a:pPr>
                      <a:r>
                        <a:rPr lang="en-US" sz="1200" b="1" dirty="0" smtClean="0">
                          <a:latin typeface="+mj-lt"/>
                        </a:rPr>
                        <a:t>B2C</a:t>
                      </a:r>
                    </a:p>
                    <a:p>
                      <a:pPr>
                        <a:lnSpc>
                          <a:spcPct val="90000"/>
                        </a:lnSpc>
                      </a:pPr>
                      <a:r>
                        <a:rPr lang="en-US" sz="1200" dirty="0" smtClean="0"/>
                        <a:t>Auctions, online shops, landing pages with product info</a:t>
                      </a:r>
                      <a:endParaRPr lang="en-US" sz="1200" dirty="0" smtClean="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nSpc>
                          <a:spcPct val="90000"/>
                        </a:lnSpc>
                      </a:pPr>
                      <a:r>
                        <a:rPr lang="en-US" sz="1200" b="1" dirty="0" smtClean="0">
                          <a:latin typeface="+mj-lt"/>
                        </a:rPr>
                        <a:t>B2B</a:t>
                      </a:r>
                    </a:p>
                    <a:p>
                      <a:pPr>
                        <a:lnSpc>
                          <a:spcPct val="90000"/>
                        </a:lnSpc>
                      </a:pPr>
                      <a:r>
                        <a:rPr lang="en-US" sz="1200" dirty="0" smtClean="0"/>
                        <a:t>Cooperation</a:t>
                      </a:r>
                      <a:r>
                        <a:rPr lang="en-US" sz="1200" baseline="0" dirty="0" smtClean="0"/>
                        <a:t> and information sites</a:t>
                      </a:r>
                      <a:endParaRPr lang="en-US" sz="12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nSpc>
                          <a:spcPct val="90000"/>
                        </a:lnSpc>
                      </a:pPr>
                      <a:r>
                        <a:rPr lang="en-US" sz="1200" b="1" dirty="0" smtClean="0">
                          <a:latin typeface="+mj-lt"/>
                        </a:rPr>
                        <a:t>A2G</a:t>
                      </a:r>
                    </a:p>
                    <a:p>
                      <a:pPr>
                        <a:lnSpc>
                          <a:spcPct val="90000"/>
                        </a:lnSpc>
                      </a:pPr>
                      <a:r>
                        <a:rPr lang="en-US" sz="1200" dirty="0" smtClean="0"/>
                        <a:t>Online</a:t>
                      </a:r>
                      <a:r>
                        <a:rPr lang="en-US" sz="1200" baseline="0" dirty="0" smtClean="0"/>
                        <a:t> s</a:t>
                      </a:r>
                      <a:r>
                        <a:rPr lang="en-US" sz="1200" dirty="0" smtClean="0"/>
                        <a:t>hops, information</a:t>
                      </a:r>
                      <a:r>
                        <a:rPr lang="en-US" sz="1200" baseline="0" dirty="0" smtClean="0"/>
                        <a:t> sites</a:t>
                      </a:r>
                      <a:endParaRPr lang="en-US" sz="12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 xmlns:a16="http://schemas.microsoft.com/office/drawing/2014/main" val="10002"/>
                  </a:ext>
                </a:extLst>
              </a:tr>
              <a:tr h="927809">
                <a:tc>
                  <a:txBody>
                    <a:bodyPr/>
                    <a:lstStyle/>
                    <a:p>
                      <a:pPr>
                        <a:lnSpc>
                          <a:spcPct val="90000"/>
                        </a:lnSpc>
                      </a:pPr>
                      <a:r>
                        <a:rPr lang="en-US" sz="1200" b="1" dirty="0" smtClean="0">
                          <a:solidFill>
                            <a:schemeClr val="bg1"/>
                          </a:solidFill>
                          <a:latin typeface="+mj-lt"/>
                        </a:rPr>
                        <a:t>ADMINIS-TRATION</a:t>
                      </a:r>
                      <a:endParaRPr lang="en-US" sz="1200" b="1" dirty="0">
                        <a:solidFill>
                          <a:schemeClr val="bg1"/>
                        </a:solidFill>
                        <a:latin typeface="+mj-lt"/>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solidFill>
                  </a:tcPr>
                </a:tc>
                <a:tc>
                  <a:txBody>
                    <a:bodyPr/>
                    <a:lstStyle/>
                    <a:p>
                      <a:pPr>
                        <a:lnSpc>
                          <a:spcPct val="90000"/>
                        </a:lnSpc>
                      </a:pPr>
                      <a:r>
                        <a:rPr lang="en-US" sz="1200" b="1" dirty="0" smtClean="0">
                          <a:latin typeface="+mj-lt"/>
                        </a:rPr>
                        <a:t>A2C</a:t>
                      </a:r>
                    </a:p>
                    <a:p>
                      <a:pPr>
                        <a:lnSpc>
                          <a:spcPct val="90000"/>
                        </a:lnSpc>
                      </a:pPr>
                      <a:r>
                        <a:rPr lang="en-US" sz="1200" dirty="0" smtClean="0">
                          <a:solidFill>
                            <a:schemeClr val="tx1"/>
                          </a:solidFill>
                        </a:rPr>
                        <a:t>Civil service and</a:t>
                      </a:r>
                      <a:r>
                        <a:rPr lang="en-US" sz="1200" baseline="0" dirty="0" smtClean="0">
                          <a:solidFill>
                            <a:schemeClr val="tx1"/>
                          </a:solidFill>
                        </a:rPr>
                        <a:t> </a:t>
                      </a:r>
                      <a:r>
                        <a:rPr lang="en-US" sz="1200" baseline="0" dirty="0" smtClean="0"/>
                        <a:t>legal information sites</a:t>
                      </a:r>
                      <a:endParaRPr lang="en-US" sz="12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nSpc>
                          <a:spcPct val="90000"/>
                        </a:lnSpc>
                      </a:pPr>
                      <a:r>
                        <a:rPr lang="en-US" sz="1200" b="1" dirty="0" smtClean="0">
                          <a:latin typeface="+mj-lt"/>
                        </a:rPr>
                        <a:t>A2B</a:t>
                      </a:r>
                    </a:p>
                    <a:p>
                      <a:pPr>
                        <a:lnSpc>
                          <a:spcPct val="90000"/>
                        </a:lnSpc>
                      </a:pPr>
                      <a:r>
                        <a:rPr lang="en-US" sz="1200" dirty="0" smtClean="0"/>
                        <a:t>Specification</a:t>
                      </a:r>
                      <a:r>
                        <a:rPr lang="en-US" sz="1200" baseline="0" dirty="0" smtClean="0"/>
                        <a:t> and </a:t>
                      </a:r>
                      <a:r>
                        <a:rPr lang="en-US" sz="1200" baseline="0" dirty="0" smtClean="0">
                          <a:solidFill>
                            <a:schemeClr val="tx1"/>
                          </a:solidFill>
                        </a:rPr>
                        <a:t>regulation info sites</a:t>
                      </a:r>
                      <a:endParaRPr lang="en-US" sz="1200"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nSpc>
                          <a:spcPct val="90000"/>
                        </a:lnSpc>
                      </a:pPr>
                      <a:r>
                        <a:rPr lang="en-US" sz="1200" b="1" dirty="0" smtClean="0">
                          <a:latin typeface="+mj-lt"/>
                        </a:rPr>
                        <a:t>A2G</a:t>
                      </a:r>
                    </a:p>
                    <a:p>
                      <a:pPr>
                        <a:lnSpc>
                          <a:spcPct val="90000"/>
                        </a:lnSpc>
                      </a:pPr>
                      <a:r>
                        <a:rPr lang="en-US" sz="1200" dirty="0" smtClean="0"/>
                        <a:t>Cooperation</a:t>
                      </a:r>
                      <a:r>
                        <a:rPr lang="en-US" sz="1200" baseline="0" dirty="0" smtClean="0"/>
                        <a:t> and information sites</a:t>
                      </a:r>
                      <a:endParaRPr lang="en-US" sz="12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 xmlns:a16="http://schemas.microsoft.com/office/drawing/2014/main" val="10003"/>
                  </a:ext>
                </a:extLst>
              </a:tr>
            </a:tbl>
          </a:graphicData>
        </a:graphic>
      </p:graphicFrame>
      <p:graphicFrame>
        <p:nvGraphicFramePr>
          <p:cNvPr id="14" name="Tabelle 13"/>
          <p:cNvGraphicFramePr>
            <a:graphicFrameLocks noGrp="1"/>
          </p:cNvGraphicFramePr>
          <p:nvPr>
            <p:extLst>
              <p:ext uri="{D42A27DB-BD31-4B8C-83A1-F6EECF244321}">
                <p14:modId xmlns:p14="http://schemas.microsoft.com/office/powerpoint/2010/main" val="1942484004"/>
              </p:ext>
            </p:extLst>
          </p:nvPr>
        </p:nvGraphicFramePr>
        <p:xfrm>
          <a:off x="6195201" y="2143814"/>
          <a:ext cx="5453873" cy="3629507"/>
        </p:xfrm>
        <a:graphic>
          <a:graphicData uri="http://schemas.openxmlformats.org/drawingml/2006/table">
            <a:tbl>
              <a:tblPr firstRow="1" bandRow="1">
                <a:tableStyleId>{5C22544A-7EE6-4342-B048-85BDC9FD1C3A}</a:tableStyleId>
              </a:tblPr>
              <a:tblGrid>
                <a:gridCol w="941278">
                  <a:extLst>
                    <a:ext uri="{9D8B030D-6E8A-4147-A177-3AD203B41FA5}">
                      <a16:colId xmlns="" xmlns:a16="http://schemas.microsoft.com/office/drawing/2014/main" val="20000"/>
                    </a:ext>
                  </a:extLst>
                </a:gridCol>
                <a:gridCol w="1494970">
                  <a:extLst>
                    <a:ext uri="{9D8B030D-6E8A-4147-A177-3AD203B41FA5}">
                      <a16:colId xmlns="" xmlns:a16="http://schemas.microsoft.com/office/drawing/2014/main" val="20001"/>
                    </a:ext>
                  </a:extLst>
                </a:gridCol>
                <a:gridCol w="1605709">
                  <a:extLst>
                    <a:ext uri="{9D8B030D-6E8A-4147-A177-3AD203B41FA5}">
                      <a16:colId xmlns="" xmlns:a16="http://schemas.microsoft.com/office/drawing/2014/main" val="20002"/>
                    </a:ext>
                  </a:extLst>
                </a:gridCol>
                <a:gridCol w="1411916">
                  <a:extLst>
                    <a:ext uri="{9D8B030D-6E8A-4147-A177-3AD203B41FA5}">
                      <a16:colId xmlns="" xmlns:a16="http://schemas.microsoft.com/office/drawing/2014/main" val="20003"/>
                    </a:ext>
                  </a:extLst>
                </a:gridCol>
              </a:tblGrid>
              <a:tr h="728855">
                <a:tc>
                  <a:txBody>
                    <a:bodyPr/>
                    <a:lstStyle/>
                    <a:p>
                      <a:pPr>
                        <a:lnSpc>
                          <a:spcPct val="90000"/>
                        </a:lnSpc>
                      </a:pPr>
                      <a:r>
                        <a:rPr lang="en-US" sz="1200" dirty="0" smtClean="0">
                          <a:latin typeface="+mj-lt"/>
                        </a:rPr>
                        <a:t>FROM/TO</a:t>
                      </a:r>
                      <a:endParaRPr lang="en-US" sz="1200" dirty="0">
                        <a:latin typeface="+mj-lt"/>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1">
                        <a:lumMod val="75000"/>
                      </a:schemeClr>
                    </a:solidFill>
                  </a:tcPr>
                </a:tc>
                <a:tc>
                  <a:txBody>
                    <a:bodyPr/>
                    <a:lstStyle/>
                    <a:p>
                      <a:pPr>
                        <a:lnSpc>
                          <a:spcPct val="90000"/>
                        </a:lnSpc>
                      </a:pPr>
                      <a:r>
                        <a:rPr lang="en-US" sz="1200" dirty="0" smtClean="0">
                          <a:solidFill>
                            <a:schemeClr val="bg1"/>
                          </a:solidFill>
                          <a:latin typeface="+mj-lt"/>
                        </a:rPr>
                        <a:t>ONE</a:t>
                      </a:r>
                      <a:endParaRPr lang="en-US" sz="1200" dirty="0">
                        <a:solidFill>
                          <a:schemeClr val="bg1"/>
                        </a:solidFill>
                        <a:latin typeface="+mj-lt"/>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2">
                        <a:lumMod val="75000"/>
                      </a:schemeClr>
                    </a:solidFill>
                  </a:tcPr>
                </a:tc>
                <a:tc>
                  <a:txBody>
                    <a:bodyPr/>
                    <a:lstStyle/>
                    <a:p>
                      <a:pPr>
                        <a:lnSpc>
                          <a:spcPct val="90000"/>
                        </a:lnSpc>
                      </a:pPr>
                      <a:r>
                        <a:rPr lang="en-US" sz="1200" dirty="0" smtClean="0">
                          <a:solidFill>
                            <a:schemeClr val="bg1"/>
                          </a:solidFill>
                          <a:latin typeface="+mj-lt"/>
                        </a:rPr>
                        <a:t>FEW</a:t>
                      </a:r>
                      <a:endParaRPr lang="en-US" sz="1200" dirty="0">
                        <a:solidFill>
                          <a:schemeClr val="bg1"/>
                        </a:solidFill>
                        <a:latin typeface="+mj-lt"/>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2">
                        <a:lumMod val="75000"/>
                      </a:schemeClr>
                    </a:solidFill>
                  </a:tcPr>
                </a:tc>
                <a:tc>
                  <a:txBody>
                    <a:bodyPr/>
                    <a:lstStyle/>
                    <a:p>
                      <a:pPr>
                        <a:lnSpc>
                          <a:spcPct val="90000"/>
                        </a:lnSpc>
                      </a:pPr>
                      <a:r>
                        <a:rPr lang="en-US" sz="1200" dirty="0" smtClean="0">
                          <a:solidFill>
                            <a:schemeClr val="bg1"/>
                          </a:solidFill>
                          <a:latin typeface="+mj-lt"/>
                        </a:rPr>
                        <a:t>MANY</a:t>
                      </a:r>
                      <a:endParaRPr lang="en-US" sz="1200" dirty="0">
                        <a:solidFill>
                          <a:schemeClr val="bg1"/>
                        </a:solidFill>
                        <a:latin typeface="+mj-lt"/>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2">
                        <a:lumMod val="75000"/>
                      </a:schemeClr>
                    </a:solidFill>
                  </a:tcPr>
                </a:tc>
                <a:extLst>
                  <a:ext uri="{0D108BD9-81ED-4DB2-BD59-A6C34878D82A}">
                    <a16:rowId xmlns="" xmlns:a16="http://schemas.microsoft.com/office/drawing/2014/main" val="10000"/>
                  </a:ext>
                </a:extLst>
              </a:tr>
              <a:tr h="956008">
                <a:tc>
                  <a:txBody>
                    <a:bodyPr/>
                    <a:lstStyle/>
                    <a:p>
                      <a:pPr>
                        <a:lnSpc>
                          <a:spcPct val="90000"/>
                        </a:lnSpc>
                      </a:pPr>
                      <a:r>
                        <a:rPr lang="en-US" sz="1200" b="1" dirty="0" smtClean="0">
                          <a:solidFill>
                            <a:schemeClr val="bg1"/>
                          </a:solidFill>
                          <a:latin typeface="+mj-lt"/>
                        </a:rPr>
                        <a:t>ONE</a:t>
                      </a:r>
                      <a:endParaRPr lang="en-US" sz="1200" b="1" dirty="0">
                        <a:solidFill>
                          <a:schemeClr val="bg1"/>
                        </a:solidFill>
                        <a:latin typeface="+mj-lt"/>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1"/>
                    </a:solidFill>
                  </a:tcPr>
                </a:tc>
                <a:tc>
                  <a:txBody>
                    <a:bodyPr/>
                    <a:lstStyle/>
                    <a:p>
                      <a:pPr>
                        <a:lnSpc>
                          <a:spcPct val="90000"/>
                        </a:lnSpc>
                      </a:pPr>
                      <a:r>
                        <a:rPr lang="en-US" sz="1200" b="1" dirty="0" smtClean="0">
                          <a:latin typeface="+mj-lt"/>
                        </a:rPr>
                        <a:t>One2One</a:t>
                      </a:r>
                    </a:p>
                    <a:p>
                      <a:pPr>
                        <a:lnSpc>
                          <a:spcPct val="90000"/>
                        </a:lnSpc>
                      </a:pPr>
                      <a:r>
                        <a:rPr lang="en-US" sz="1200" dirty="0" smtClean="0"/>
                        <a:t>Chats, Messenger</a:t>
                      </a:r>
                    </a:p>
                    <a:p>
                      <a:pPr>
                        <a:lnSpc>
                          <a:spcPct val="90000"/>
                        </a:lnSpc>
                      </a:pPr>
                      <a:endParaRPr lang="en-US" sz="1200" dirty="0"/>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nSpc>
                          <a:spcPct val="90000"/>
                        </a:lnSpc>
                      </a:pPr>
                      <a:r>
                        <a:rPr lang="en-US" sz="1200" b="1" dirty="0" smtClean="0">
                          <a:latin typeface="+mj-lt"/>
                        </a:rPr>
                        <a:t>One2Few</a:t>
                      </a:r>
                    </a:p>
                    <a:p>
                      <a:pPr>
                        <a:lnSpc>
                          <a:spcPct val="90000"/>
                        </a:lnSpc>
                      </a:pPr>
                      <a:r>
                        <a:rPr lang="en-US" sz="1200" dirty="0" smtClean="0"/>
                        <a:t>Online shops, user group forums</a:t>
                      </a:r>
                      <a:endParaRPr lang="en-US" sz="1200" dirty="0" smtClean="0"/>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nSpc>
                          <a:spcPct val="90000"/>
                        </a:lnSpc>
                      </a:pPr>
                      <a:r>
                        <a:rPr lang="en-US" sz="1200" b="1" dirty="0" smtClean="0">
                          <a:latin typeface="+mj-lt"/>
                        </a:rPr>
                        <a:t>One2Many</a:t>
                      </a:r>
                    </a:p>
                    <a:p>
                      <a:pPr>
                        <a:lnSpc>
                          <a:spcPct val="90000"/>
                        </a:lnSpc>
                      </a:pPr>
                      <a:r>
                        <a:rPr lang="en-US" sz="1200" dirty="0" smtClean="0"/>
                        <a:t>Online shops, </a:t>
                      </a:r>
                      <a:r>
                        <a:rPr lang="en-US" sz="1200" baseline="0" dirty="0" smtClean="0"/>
                        <a:t>information sites</a:t>
                      </a:r>
                      <a:endParaRPr lang="en-US" sz="1200" dirty="0"/>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 xmlns:a16="http://schemas.microsoft.com/office/drawing/2014/main" val="10001"/>
                  </a:ext>
                </a:extLst>
              </a:tr>
              <a:tr h="1173532">
                <a:tc>
                  <a:txBody>
                    <a:bodyPr/>
                    <a:lstStyle/>
                    <a:p>
                      <a:pPr>
                        <a:lnSpc>
                          <a:spcPct val="90000"/>
                        </a:lnSpc>
                      </a:pPr>
                      <a:r>
                        <a:rPr lang="en-US" sz="1200" b="1" dirty="0" smtClean="0">
                          <a:solidFill>
                            <a:schemeClr val="bg1"/>
                          </a:solidFill>
                          <a:latin typeface="+mj-lt"/>
                        </a:rPr>
                        <a:t>FEW</a:t>
                      </a:r>
                      <a:endParaRPr lang="en-US" sz="1200" b="1" dirty="0">
                        <a:solidFill>
                          <a:schemeClr val="bg1"/>
                        </a:solidFill>
                        <a:latin typeface="+mj-lt"/>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solidFill>
                  </a:tcPr>
                </a:tc>
                <a:tc>
                  <a:txBody>
                    <a:bodyPr/>
                    <a:lstStyle/>
                    <a:p>
                      <a:r>
                        <a:rPr lang="en-US" sz="1200" b="1" dirty="0" smtClean="0">
                          <a:latin typeface="+mj-lt"/>
                        </a:rPr>
                        <a:t>Few2One</a:t>
                      </a:r>
                    </a:p>
                    <a:p>
                      <a:r>
                        <a:rPr lang="en-US" sz="1200" dirty="0" smtClean="0"/>
                        <a:t>Announcement sites of an organization</a:t>
                      </a:r>
                      <a:endParaRPr lang="en-US" sz="12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nSpc>
                          <a:spcPct val="90000"/>
                        </a:lnSpc>
                      </a:pPr>
                      <a:r>
                        <a:rPr lang="en-US" sz="1200" b="1" dirty="0" smtClean="0">
                          <a:latin typeface="+mj-lt"/>
                        </a:rPr>
                        <a:t>Few2Few</a:t>
                      </a:r>
                    </a:p>
                    <a:p>
                      <a:pPr>
                        <a:lnSpc>
                          <a:spcPct val="90000"/>
                        </a:lnSpc>
                      </a:pPr>
                      <a:r>
                        <a:rPr lang="en-US" sz="1200" dirty="0" smtClean="0"/>
                        <a:t>B2B</a:t>
                      </a:r>
                    </a:p>
                    <a:p>
                      <a:pPr>
                        <a:lnSpc>
                          <a:spcPct val="90000"/>
                        </a:lnSpc>
                      </a:pPr>
                      <a:r>
                        <a:rPr lang="en-US" sz="1200" dirty="0" smtClean="0"/>
                        <a:t>Collaborative procurement</a:t>
                      </a:r>
                      <a:r>
                        <a:rPr lang="en-US" sz="1200" baseline="0" dirty="0" smtClean="0"/>
                        <a:t> sites, cooperation networks</a:t>
                      </a:r>
                      <a:endParaRPr lang="en-US" sz="12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nSpc>
                          <a:spcPct val="90000"/>
                        </a:lnSpc>
                      </a:pPr>
                      <a:r>
                        <a:rPr lang="en-US" sz="1200" b="1" dirty="0" smtClean="0">
                          <a:latin typeface="+mj-lt"/>
                        </a:rPr>
                        <a:t>Few2Many</a:t>
                      </a:r>
                    </a:p>
                    <a:p>
                      <a:pPr>
                        <a:lnSpc>
                          <a:spcPct val="90000"/>
                        </a:lnSpc>
                      </a:pPr>
                      <a:r>
                        <a:rPr lang="en-US" sz="1200" dirty="0" smtClean="0"/>
                        <a:t>Community sales</a:t>
                      </a:r>
                      <a:r>
                        <a:rPr lang="en-US" sz="1200" baseline="0" dirty="0" smtClean="0"/>
                        <a:t> and </a:t>
                      </a:r>
                      <a:r>
                        <a:rPr lang="en-US" sz="1200" dirty="0" smtClean="0"/>
                        <a:t>information sites</a:t>
                      </a:r>
                      <a:endParaRPr lang="en-US" sz="12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 xmlns:a16="http://schemas.microsoft.com/office/drawing/2014/main" val="10002"/>
                  </a:ext>
                </a:extLst>
              </a:tr>
              <a:tr h="771112">
                <a:tc>
                  <a:txBody>
                    <a:bodyPr/>
                    <a:lstStyle/>
                    <a:p>
                      <a:pPr>
                        <a:lnSpc>
                          <a:spcPct val="90000"/>
                        </a:lnSpc>
                      </a:pPr>
                      <a:r>
                        <a:rPr lang="en-US" sz="1200" b="1" dirty="0" smtClean="0">
                          <a:solidFill>
                            <a:schemeClr val="bg1"/>
                          </a:solidFill>
                          <a:latin typeface="+mj-lt"/>
                        </a:rPr>
                        <a:t>MANY</a:t>
                      </a:r>
                      <a:endParaRPr lang="en-US" sz="1200" b="1" dirty="0">
                        <a:solidFill>
                          <a:schemeClr val="bg1"/>
                        </a:solidFill>
                        <a:latin typeface="+mj-lt"/>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solidFill>
                  </a:tcPr>
                </a:tc>
                <a:tc>
                  <a:txBody>
                    <a:bodyPr/>
                    <a:lstStyle/>
                    <a:p>
                      <a:pPr>
                        <a:lnSpc>
                          <a:spcPct val="90000"/>
                        </a:lnSpc>
                      </a:pPr>
                      <a:r>
                        <a:rPr lang="en-US" sz="1200" b="1" dirty="0" smtClean="0">
                          <a:latin typeface="+mj-lt"/>
                        </a:rPr>
                        <a:t>Many2One</a:t>
                      </a:r>
                    </a:p>
                    <a:p>
                      <a:pPr>
                        <a:lnSpc>
                          <a:spcPct val="90000"/>
                        </a:lnSpc>
                      </a:pPr>
                      <a:r>
                        <a:rPr lang="en-US" sz="1200" dirty="0" smtClean="0"/>
                        <a:t>Online</a:t>
                      </a:r>
                      <a:r>
                        <a:rPr lang="en-US" sz="1200" baseline="0" dirty="0" smtClean="0"/>
                        <a:t> p</a:t>
                      </a:r>
                      <a:r>
                        <a:rPr lang="en-US" sz="1200" dirty="0" smtClean="0"/>
                        <a:t>etitions, user group</a:t>
                      </a:r>
                      <a:r>
                        <a:rPr lang="en-US" sz="1200" baseline="0" dirty="0" smtClean="0"/>
                        <a:t> forums</a:t>
                      </a:r>
                      <a:endParaRPr lang="en-US" sz="12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nSpc>
                          <a:spcPct val="90000"/>
                        </a:lnSpc>
                      </a:pPr>
                      <a:r>
                        <a:rPr lang="en-US" sz="1200" b="1" dirty="0" smtClean="0">
                          <a:latin typeface="+mj-lt"/>
                        </a:rPr>
                        <a:t>Many2Few</a:t>
                      </a:r>
                    </a:p>
                    <a:p>
                      <a:pPr>
                        <a:lnSpc>
                          <a:spcPct val="90000"/>
                        </a:lnSpc>
                      </a:pPr>
                      <a:r>
                        <a:rPr lang="en-US" sz="1200" dirty="0" smtClean="0"/>
                        <a:t>Community</a:t>
                      </a:r>
                      <a:r>
                        <a:rPr lang="en-US" sz="1200" baseline="0" dirty="0" smtClean="0"/>
                        <a:t> procurement</a:t>
                      </a:r>
                      <a:endParaRPr lang="en-US" sz="12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nSpc>
                          <a:spcPct val="90000"/>
                        </a:lnSpc>
                      </a:pPr>
                      <a:r>
                        <a:rPr lang="en-US" sz="1200" b="1" dirty="0" smtClean="0">
                          <a:latin typeface="+mj-lt"/>
                        </a:rPr>
                        <a:t>Many2Many</a:t>
                      </a:r>
                    </a:p>
                    <a:p>
                      <a:pPr>
                        <a:lnSpc>
                          <a:spcPct val="90000"/>
                        </a:lnSpc>
                      </a:pPr>
                      <a:r>
                        <a:rPr lang="en-US" sz="1200" dirty="0" smtClean="0"/>
                        <a:t>Online</a:t>
                      </a:r>
                      <a:r>
                        <a:rPr lang="en-US" sz="1200" baseline="0" dirty="0" smtClean="0"/>
                        <a:t> m</a:t>
                      </a:r>
                      <a:r>
                        <a:rPr lang="en-US" sz="1200" dirty="0" smtClean="0"/>
                        <a:t>arket places, forums</a:t>
                      </a:r>
                      <a:endParaRPr lang="en-US" sz="12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 xmlns:a16="http://schemas.microsoft.com/office/drawing/2014/main" val="10003"/>
                  </a:ext>
                </a:extLst>
              </a:tr>
            </a:tbl>
          </a:graphicData>
        </a:graphic>
      </p:graphicFrame>
      <p:pic>
        <p:nvPicPr>
          <p:cNvPr id="11" name="Log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556768" y="6126998"/>
            <a:ext cx="2179779" cy="39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7275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bwMode="gray"/>
        <p:txBody>
          <a:bodyPr/>
          <a:lstStyle/>
          <a:p>
            <a:r>
              <a:rPr lang="en-US" dirty="0" smtClean="0"/>
              <a:t>INTERACTION</a:t>
            </a:r>
            <a:endParaRPr lang="en-US" dirty="0"/>
          </a:p>
        </p:txBody>
      </p:sp>
      <p:sp>
        <p:nvSpPr>
          <p:cNvPr id="4" name="Subtitle"/>
          <p:cNvSpPr>
            <a:spLocks noGrp="1"/>
          </p:cNvSpPr>
          <p:nvPr>
            <p:ph type="body" sz="quarter" idx="13"/>
          </p:nvPr>
        </p:nvSpPr>
        <p:spPr bwMode="gray"/>
        <p:txBody>
          <a:bodyPr/>
          <a:lstStyle/>
          <a:p>
            <a:r>
              <a:rPr lang="en-US" dirty="0" smtClean="0"/>
              <a:t>B2B and B2C Transactions</a:t>
            </a:r>
            <a:endParaRPr lang="en-US" dirty="0"/>
          </a:p>
        </p:txBody>
      </p:sp>
      <p:sp>
        <p:nvSpPr>
          <p:cNvPr id="18" name="Pfeil nach links und rechts 17"/>
          <p:cNvSpPr/>
          <p:nvPr/>
        </p:nvSpPr>
        <p:spPr bwMode="gray">
          <a:xfrm>
            <a:off x="4332005" y="5562742"/>
            <a:ext cx="390349" cy="214309"/>
          </a:xfrm>
          <a:prstGeom prst="leftRightArrow">
            <a:avLst/>
          </a:prstGeom>
          <a:no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Pfeil nach links und rechts 21"/>
          <p:cNvSpPr/>
          <p:nvPr/>
        </p:nvSpPr>
        <p:spPr bwMode="gray">
          <a:xfrm>
            <a:off x="4329839" y="5209347"/>
            <a:ext cx="390349" cy="214309"/>
          </a:xfrm>
          <a:prstGeom prst="leftRightArrow">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a:p>
        </p:txBody>
      </p:sp>
      <p:sp>
        <p:nvSpPr>
          <p:cNvPr id="179" name="Content 1"/>
          <p:cNvSpPr>
            <a:spLocks noGrp="1"/>
          </p:cNvSpPr>
          <p:nvPr>
            <p:ph sz="half" idx="4294967295"/>
          </p:nvPr>
        </p:nvSpPr>
        <p:spPr bwMode="gray">
          <a:xfrm>
            <a:off x="9859136" y="4187084"/>
            <a:ext cx="1204008" cy="461893"/>
          </a:xfrm>
          <a:prstGeom prst="rect">
            <a:avLst/>
          </a:prstGeom>
          <a:noFill/>
        </p:spPr>
        <p:txBody>
          <a:bodyPr lIns="0" tIns="0" rIns="0" bIns="0" anchor="ctr"/>
          <a:lstStyle/>
          <a:p>
            <a:pPr marL="0" indent="0" algn="ctr">
              <a:spcAft>
                <a:spcPts val="0"/>
              </a:spcAft>
              <a:buNone/>
            </a:pPr>
            <a:r>
              <a:rPr lang="en-US" sz="1200" dirty="0" smtClean="0">
                <a:latin typeface="Bebas Neue" panose="020B0506020202020201" pitchFamily="34" charset="0"/>
              </a:rPr>
              <a:t>Consumer                 clients</a:t>
            </a:r>
            <a:endParaRPr lang="en-US" sz="1200" dirty="0">
              <a:latin typeface="Bebas Neue" panose="020B0506020202020201" pitchFamily="34" charset="0"/>
            </a:endParaRPr>
          </a:p>
        </p:txBody>
      </p:sp>
      <p:sp>
        <p:nvSpPr>
          <p:cNvPr id="248" name="Content 1"/>
          <p:cNvSpPr>
            <a:spLocks noGrp="1"/>
          </p:cNvSpPr>
          <p:nvPr>
            <p:ph sz="half" idx="4294967295"/>
          </p:nvPr>
        </p:nvSpPr>
        <p:spPr bwMode="gray">
          <a:xfrm>
            <a:off x="7950400" y="5353996"/>
            <a:ext cx="1204008" cy="461893"/>
          </a:xfrm>
          <a:prstGeom prst="rect">
            <a:avLst/>
          </a:prstGeom>
          <a:noFill/>
        </p:spPr>
        <p:txBody>
          <a:bodyPr lIns="0" tIns="0" rIns="0" bIns="0" anchor="ctr"/>
          <a:lstStyle/>
          <a:p>
            <a:pPr marL="0" indent="0" algn="ctr">
              <a:spcAft>
                <a:spcPts val="0"/>
              </a:spcAft>
              <a:buNone/>
            </a:pPr>
            <a:r>
              <a:rPr lang="en-US" sz="1200" dirty="0" smtClean="0">
                <a:latin typeface="Bebas Neue" panose="020B0506020202020201" pitchFamily="34" charset="0"/>
              </a:rPr>
              <a:t>Business </a:t>
            </a:r>
            <a:br>
              <a:rPr lang="en-US" sz="1200" dirty="0" smtClean="0">
                <a:latin typeface="Bebas Neue" panose="020B0506020202020201" pitchFamily="34" charset="0"/>
              </a:rPr>
            </a:br>
            <a:r>
              <a:rPr lang="en-US" sz="1200" dirty="0" smtClean="0">
                <a:latin typeface="Bebas Neue" panose="020B0506020202020201" pitchFamily="34" charset="0"/>
              </a:rPr>
              <a:t>clients</a:t>
            </a:r>
            <a:endParaRPr lang="en-US" sz="1200" dirty="0">
              <a:latin typeface="Bebas Neue" panose="020B0506020202020201" pitchFamily="34" charset="0"/>
            </a:endParaRPr>
          </a:p>
        </p:txBody>
      </p:sp>
      <p:grpSp>
        <p:nvGrpSpPr>
          <p:cNvPr id="10" name="Gruppieren 9"/>
          <p:cNvGrpSpPr/>
          <p:nvPr/>
        </p:nvGrpSpPr>
        <p:grpSpPr bwMode="gray">
          <a:xfrm>
            <a:off x="3050855" y="5290722"/>
            <a:ext cx="403774" cy="436201"/>
            <a:chOff x="3050855" y="5290722"/>
            <a:chExt cx="403774" cy="436201"/>
          </a:xfrm>
        </p:grpSpPr>
        <p:sp>
          <p:nvSpPr>
            <p:cNvPr id="177" name="Ellipse 176"/>
            <p:cNvSpPr/>
            <p:nvPr/>
          </p:nvSpPr>
          <p:spPr bwMode="gray">
            <a:xfrm>
              <a:off x="3050855" y="5323149"/>
              <a:ext cx="403774" cy="403774"/>
            </a:xfrm>
            <a:prstGeom prst="ellipse">
              <a:avLst/>
            </a:prstGeom>
            <a:solidFill>
              <a:schemeClr val="bg1">
                <a:lumMod val="7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0000"/>
                </a:lnSpc>
                <a:spcAft>
                  <a:spcPts val="1000"/>
                </a:spcAft>
              </a:pPr>
              <a:endParaRPr lang="en-US" dirty="0"/>
            </a:p>
          </p:txBody>
        </p:sp>
        <p:sp>
          <p:nvSpPr>
            <p:cNvPr id="316" name="Freeform 260"/>
            <p:cNvSpPr>
              <a:spLocks/>
            </p:cNvSpPr>
            <p:nvPr/>
          </p:nvSpPr>
          <p:spPr bwMode="gray">
            <a:xfrm>
              <a:off x="3192262" y="5450616"/>
              <a:ext cx="113415" cy="80201"/>
            </a:xfrm>
            <a:custGeom>
              <a:avLst/>
              <a:gdLst>
                <a:gd name="T0" fmla="*/ 133 w 1101"/>
                <a:gd name="T1" fmla="*/ 0 h 745"/>
                <a:gd name="T2" fmla="*/ 0 w 1101"/>
                <a:gd name="T3" fmla="*/ 291 h 745"/>
                <a:gd name="T4" fmla="*/ 561 w 1101"/>
                <a:gd name="T5" fmla="*/ 688 h 745"/>
                <a:gd name="T6" fmla="*/ 1101 w 1101"/>
                <a:gd name="T7" fmla="*/ 306 h 745"/>
                <a:gd name="T8" fmla="*/ 971 w 1101"/>
                <a:gd name="T9" fmla="*/ 18 h 745"/>
                <a:gd name="T10" fmla="*/ 133 w 1101"/>
                <a:gd name="T11" fmla="*/ 0 h 745"/>
              </a:gdLst>
              <a:ahLst/>
              <a:cxnLst>
                <a:cxn ang="0">
                  <a:pos x="T0" y="T1"/>
                </a:cxn>
                <a:cxn ang="0">
                  <a:pos x="T2" y="T3"/>
                </a:cxn>
                <a:cxn ang="0">
                  <a:pos x="T4" y="T5"/>
                </a:cxn>
                <a:cxn ang="0">
                  <a:pos x="T6" y="T7"/>
                </a:cxn>
                <a:cxn ang="0">
                  <a:pos x="T8" y="T9"/>
                </a:cxn>
                <a:cxn ang="0">
                  <a:pos x="T10" y="T11"/>
                </a:cxn>
              </a:cxnLst>
              <a:rect l="0" t="0" r="r" b="b"/>
              <a:pathLst>
                <a:path w="1101" h="745">
                  <a:moveTo>
                    <a:pt x="133" y="0"/>
                  </a:moveTo>
                  <a:cubicBezTo>
                    <a:pt x="133" y="0"/>
                    <a:pt x="169" y="181"/>
                    <a:pt x="0" y="291"/>
                  </a:cubicBezTo>
                  <a:cubicBezTo>
                    <a:pt x="0" y="291"/>
                    <a:pt x="98" y="679"/>
                    <a:pt x="561" y="688"/>
                  </a:cubicBezTo>
                  <a:cubicBezTo>
                    <a:pt x="561" y="688"/>
                    <a:pt x="882" y="745"/>
                    <a:pt x="1101" y="306"/>
                  </a:cubicBezTo>
                  <a:cubicBezTo>
                    <a:pt x="1101" y="306"/>
                    <a:pt x="959" y="247"/>
                    <a:pt x="971" y="18"/>
                  </a:cubicBezTo>
                  <a:cubicBezTo>
                    <a:pt x="971" y="18"/>
                    <a:pt x="579" y="480"/>
                    <a:pt x="133" y="0"/>
                  </a:cubicBezTo>
                  <a:close/>
                </a:path>
              </a:pathLst>
            </a:custGeom>
            <a:gradFill flip="none" rotWithShape="1">
              <a:gsLst>
                <a:gs pos="100000">
                  <a:srgbClr val="F1CA9F">
                    <a:lumMod val="79000"/>
                  </a:srgbClr>
                </a:gs>
                <a:gs pos="0">
                  <a:srgbClr val="F1CA9F">
                    <a:lumMod val="100000"/>
                  </a:srgbClr>
                </a:gs>
              </a:gsLst>
              <a:path path="circle">
                <a:fillToRect l="50000" t="50000" r="50000" b="50000"/>
              </a:path>
              <a:tileRect/>
            </a:gradFill>
            <a:ln>
              <a:noFill/>
            </a:ln>
            <a:effectLst>
              <a:innerShdw blurRad="101600" dist="50800" dir="16200000">
                <a:prstClr val="black">
                  <a:alpha val="24000"/>
                </a:prstClr>
              </a:innerShdw>
            </a:effectLst>
          </p:spPr>
          <p:txBody>
            <a:bodyPr vert="horz" wrap="square" lIns="0" tIns="0" rIns="0" bIns="0" numCol="1" anchor="t" anchorCtr="0" compatLnSpc="1">
              <a:prstTxWarp prst="textNoShape">
                <a:avLst/>
              </a:prstTxWarp>
            </a:bodyPr>
            <a:lstStyle/>
            <a:p>
              <a:endParaRPr lang="en-US" dirty="0"/>
            </a:p>
          </p:txBody>
        </p:sp>
        <p:sp>
          <p:nvSpPr>
            <p:cNvPr id="317" name="Freeform 261"/>
            <p:cNvSpPr>
              <a:spLocks/>
            </p:cNvSpPr>
            <p:nvPr/>
          </p:nvSpPr>
          <p:spPr bwMode="gray">
            <a:xfrm>
              <a:off x="3193479" y="5317965"/>
              <a:ext cx="130209" cy="167277"/>
            </a:xfrm>
            <a:custGeom>
              <a:avLst/>
              <a:gdLst>
                <a:gd name="T0" fmla="*/ 1124 w 1266"/>
                <a:gd name="T1" fmla="*/ 834 h 1556"/>
                <a:gd name="T2" fmla="*/ 543 w 1266"/>
                <a:gd name="T3" fmla="*/ 1556 h 1556"/>
                <a:gd name="T4" fmla="*/ 0 w 1266"/>
                <a:gd name="T5" fmla="*/ 838 h 1556"/>
                <a:gd name="T6" fmla="*/ 551 w 1266"/>
                <a:gd name="T7" fmla="*/ 0 h 1556"/>
                <a:gd name="T8" fmla="*/ 1124 w 1266"/>
                <a:gd name="T9" fmla="*/ 834 h 1556"/>
              </a:gdLst>
              <a:ahLst/>
              <a:cxnLst>
                <a:cxn ang="0">
                  <a:pos x="T0" y="T1"/>
                </a:cxn>
                <a:cxn ang="0">
                  <a:pos x="T2" y="T3"/>
                </a:cxn>
                <a:cxn ang="0">
                  <a:pos x="T4" y="T5"/>
                </a:cxn>
                <a:cxn ang="0">
                  <a:pos x="T6" y="T7"/>
                </a:cxn>
                <a:cxn ang="0">
                  <a:pos x="T8" y="T9"/>
                </a:cxn>
              </a:cxnLst>
              <a:rect l="0" t="0" r="r" b="b"/>
              <a:pathLst>
                <a:path w="1266" h="1556">
                  <a:moveTo>
                    <a:pt x="1124" y="834"/>
                  </a:moveTo>
                  <a:cubicBezTo>
                    <a:pt x="1124" y="1148"/>
                    <a:pt x="841" y="1556"/>
                    <a:pt x="543" y="1556"/>
                  </a:cubicBezTo>
                  <a:cubicBezTo>
                    <a:pt x="286" y="1556"/>
                    <a:pt x="0" y="1175"/>
                    <a:pt x="0" y="838"/>
                  </a:cubicBezTo>
                  <a:cubicBezTo>
                    <a:pt x="0" y="423"/>
                    <a:pt x="56" y="0"/>
                    <a:pt x="551" y="0"/>
                  </a:cubicBezTo>
                  <a:cubicBezTo>
                    <a:pt x="1266" y="0"/>
                    <a:pt x="1124" y="791"/>
                    <a:pt x="1124" y="834"/>
                  </a:cubicBezTo>
                  <a:close/>
                </a:path>
              </a:pathLst>
            </a:custGeom>
            <a:gradFill flip="none" rotWithShape="1">
              <a:gsLst>
                <a:gs pos="100000">
                  <a:srgbClr val="F1CA9F">
                    <a:lumMod val="88000"/>
                  </a:srgbClr>
                </a:gs>
                <a:gs pos="0">
                  <a:srgbClr val="F1CA9F">
                    <a:lumMod val="60000"/>
                    <a:lumOff val="40000"/>
                  </a:srgbClr>
                </a:gs>
              </a:gsLst>
              <a:path path="circle">
                <a:fillToRect l="50000" t="50000" r="50000" b="50000"/>
              </a:path>
              <a:tileRect/>
            </a:gradFill>
            <a:ln>
              <a:noFill/>
            </a:ln>
          </p:spPr>
          <p:txBody>
            <a:bodyPr vert="horz" wrap="square" lIns="0" tIns="0" rIns="0" bIns="0" numCol="1" anchor="t" anchorCtr="0" compatLnSpc="1">
              <a:prstTxWarp prst="textNoShape">
                <a:avLst/>
              </a:prstTxWarp>
            </a:bodyPr>
            <a:lstStyle/>
            <a:p>
              <a:endParaRPr lang="en-US" dirty="0"/>
            </a:p>
          </p:txBody>
        </p:sp>
        <p:sp>
          <p:nvSpPr>
            <p:cNvPr id="318" name="Freeform 263"/>
            <p:cNvSpPr>
              <a:spLocks/>
            </p:cNvSpPr>
            <p:nvPr/>
          </p:nvSpPr>
          <p:spPr bwMode="gray">
            <a:xfrm>
              <a:off x="3288154" y="5362521"/>
              <a:ext cx="20687" cy="78674"/>
            </a:xfrm>
            <a:custGeom>
              <a:avLst/>
              <a:gdLst>
                <a:gd name="T0" fmla="*/ 181 w 200"/>
                <a:gd name="T1" fmla="*/ 416 h 733"/>
                <a:gd name="T2" fmla="*/ 0 w 200"/>
                <a:gd name="T3" fmla="*/ 733 h 733"/>
                <a:gd name="T4" fmla="*/ 120 w 200"/>
                <a:gd name="T5" fmla="*/ 238 h 733"/>
                <a:gd name="T6" fmla="*/ 85 w 200"/>
                <a:gd name="T7" fmla="*/ 0 h 733"/>
                <a:gd name="T8" fmla="*/ 168 w 200"/>
                <a:gd name="T9" fmla="*/ 281 h 733"/>
                <a:gd name="T10" fmla="*/ 181 w 200"/>
                <a:gd name="T11" fmla="*/ 416 h 733"/>
              </a:gdLst>
              <a:ahLst/>
              <a:cxnLst>
                <a:cxn ang="0">
                  <a:pos x="T0" y="T1"/>
                </a:cxn>
                <a:cxn ang="0">
                  <a:pos x="T2" y="T3"/>
                </a:cxn>
                <a:cxn ang="0">
                  <a:pos x="T4" y="T5"/>
                </a:cxn>
                <a:cxn ang="0">
                  <a:pos x="T6" y="T7"/>
                </a:cxn>
                <a:cxn ang="0">
                  <a:pos x="T8" y="T9"/>
                </a:cxn>
                <a:cxn ang="0">
                  <a:pos x="T10" y="T11"/>
                </a:cxn>
              </a:cxnLst>
              <a:rect l="0" t="0" r="r" b="b"/>
              <a:pathLst>
                <a:path w="200" h="733">
                  <a:moveTo>
                    <a:pt x="181" y="416"/>
                  </a:moveTo>
                  <a:cubicBezTo>
                    <a:pt x="181" y="416"/>
                    <a:pt x="170" y="635"/>
                    <a:pt x="0" y="733"/>
                  </a:cubicBezTo>
                  <a:cubicBezTo>
                    <a:pt x="0" y="733"/>
                    <a:pt x="200" y="526"/>
                    <a:pt x="120" y="238"/>
                  </a:cubicBezTo>
                  <a:cubicBezTo>
                    <a:pt x="120" y="238"/>
                    <a:pt x="47" y="192"/>
                    <a:pt x="85" y="0"/>
                  </a:cubicBezTo>
                  <a:cubicBezTo>
                    <a:pt x="85" y="0"/>
                    <a:pt x="75" y="171"/>
                    <a:pt x="168" y="281"/>
                  </a:cubicBezTo>
                  <a:cubicBezTo>
                    <a:pt x="168" y="281"/>
                    <a:pt x="200" y="333"/>
                    <a:pt x="181" y="416"/>
                  </a:cubicBezTo>
                  <a:close/>
                </a:path>
              </a:pathLst>
            </a:custGeom>
            <a:solidFill>
              <a:srgbClr val="E5AF79"/>
            </a:solidFill>
            <a:ln>
              <a:noFill/>
            </a:ln>
          </p:spPr>
          <p:txBody>
            <a:bodyPr vert="horz" wrap="square" lIns="0" tIns="0" rIns="0" bIns="0" numCol="1" anchor="t" anchorCtr="0" compatLnSpc="1">
              <a:prstTxWarp prst="textNoShape">
                <a:avLst/>
              </a:prstTxWarp>
            </a:bodyPr>
            <a:lstStyle/>
            <a:p>
              <a:endParaRPr lang="en-US" dirty="0"/>
            </a:p>
          </p:txBody>
        </p:sp>
        <p:sp>
          <p:nvSpPr>
            <p:cNvPr id="319" name="Freeform 265"/>
            <p:cNvSpPr>
              <a:spLocks/>
            </p:cNvSpPr>
            <p:nvPr/>
          </p:nvSpPr>
          <p:spPr bwMode="gray">
            <a:xfrm>
              <a:off x="3196643" y="5407332"/>
              <a:ext cx="19714" cy="35390"/>
            </a:xfrm>
            <a:custGeom>
              <a:avLst/>
              <a:gdLst>
                <a:gd name="T0" fmla="*/ 11 w 192"/>
                <a:gd name="T1" fmla="*/ 78 h 331"/>
                <a:gd name="T2" fmla="*/ 192 w 192"/>
                <a:gd name="T3" fmla="*/ 331 h 331"/>
                <a:gd name="T4" fmla="*/ 16 w 192"/>
                <a:gd name="T5" fmla="*/ 0 h 331"/>
                <a:gd name="T6" fmla="*/ 11 w 192"/>
                <a:gd name="T7" fmla="*/ 78 h 331"/>
              </a:gdLst>
              <a:ahLst/>
              <a:cxnLst>
                <a:cxn ang="0">
                  <a:pos x="T0" y="T1"/>
                </a:cxn>
                <a:cxn ang="0">
                  <a:pos x="T2" y="T3"/>
                </a:cxn>
                <a:cxn ang="0">
                  <a:pos x="T4" y="T5"/>
                </a:cxn>
                <a:cxn ang="0">
                  <a:pos x="T6" y="T7"/>
                </a:cxn>
              </a:cxnLst>
              <a:rect l="0" t="0" r="r" b="b"/>
              <a:pathLst>
                <a:path w="192" h="331">
                  <a:moveTo>
                    <a:pt x="11" y="78"/>
                  </a:moveTo>
                  <a:cubicBezTo>
                    <a:pt x="11" y="78"/>
                    <a:pt x="0" y="262"/>
                    <a:pt x="192" y="331"/>
                  </a:cubicBezTo>
                  <a:cubicBezTo>
                    <a:pt x="192" y="331"/>
                    <a:pt x="22" y="265"/>
                    <a:pt x="16" y="0"/>
                  </a:cubicBezTo>
                  <a:lnTo>
                    <a:pt x="11" y="78"/>
                  </a:lnTo>
                  <a:close/>
                </a:path>
              </a:pathLst>
            </a:custGeom>
            <a:solidFill>
              <a:srgbClr val="E5AF79"/>
            </a:solidFill>
            <a:ln>
              <a:noFill/>
            </a:ln>
          </p:spPr>
          <p:txBody>
            <a:bodyPr vert="horz" wrap="square" lIns="0" tIns="0" rIns="0" bIns="0" numCol="1" anchor="t" anchorCtr="0" compatLnSpc="1">
              <a:prstTxWarp prst="textNoShape">
                <a:avLst/>
              </a:prstTxWarp>
            </a:bodyPr>
            <a:lstStyle/>
            <a:p>
              <a:endParaRPr lang="en-US" dirty="0"/>
            </a:p>
          </p:txBody>
        </p:sp>
        <p:sp>
          <p:nvSpPr>
            <p:cNvPr id="320" name="Freeform 267"/>
            <p:cNvSpPr>
              <a:spLocks/>
            </p:cNvSpPr>
            <p:nvPr/>
          </p:nvSpPr>
          <p:spPr bwMode="gray">
            <a:xfrm>
              <a:off x="3180580" y="5388746"/>
              <a:ext cx="16550" cy="39464"/>
            </a:xfrm>
            <a:custGeom>
              <a:avLst/>
              <a:gdLst>
                <a:gd name="T0" fmla="*/ 114 w 161"/>
                <a:gd name="T1" fmla="*/ 60 h 367"/>
                <a:gd name="T2" fmla="*/ 144 w 161"/>
                <a:gd name="T3" fmla="*/ 131 h 367"/>
                <a:gd name="T4" fmla="*/ 161 w 161"/>
                <a:gd name="T5" fmla="*/ 292 h 367"/>
                <a:gd name="T6" fmla="*/ 154 w 161"/>
                <a:gd name="T7" fmla="*/ 367 h 367"/>
                <a:gd name="T8" fmla="*/ 75 w 161"/>
                <a:gd name="T9" fmla="*/ 252 h 367"/>
                <a:gd name="T10" fmla="*/ 114 w 161"/>
                <a:gd name="T11" fmla="*/ 60 h 367"/>
              </a:gdLst>
              <a:ahLst/>
              <a:cxnLst>
                <a:cxn ang="0">
                  <a:pos x="T0" y="T1"/>
                </a:cxn>
                <a:cxn ang="0">
                  <a:pos x="T2" y="T3"/>
                </a:cxn>
                <a:cxn ang="0">
                  <a:pos x="T4" y="T5"/>
                </a:cxn>
                <a:cxn ang="0">
                  <a:pos x="T6" y="T7"/>
                </a:cxn>
                <a:cxn ang="0">
                  <a:pos x="T8" y="T9"/>
                </a:cxn>
                <a:cxn ang="0">
                  <a:pos x="T10" y="T11"/>
                </a:cxn>
              </a:cxnLst>
              <a:rect l="0" t="0" r="r" b="b"/>
              <a:pathLst>
                <a:path w="161" h="367">
                  <a:moveTo>
                    <a:pt x="114" y="60"/>
                  </a:moveTo>
                  <a:cubicBezTo>
                    <a:pt x="114" y="60"/>
                    <a:pt x="134" y="95"/>
                    <a:pt x="144" y="131"/>
                  </a:cubicBezTo>
                  <a:cubicBezTo>
                    <a:pt x="144" y="131"/>
                    <a:pt x="138" y="239"/>
                    <a:pt x="161" y="292"/>
                  </a:cubicBezTo>
                  <a:cubicBezTo>
                    <a:pt x="154" y="367"/>
                    <a:pt x="154" y="367"/>
                    <a:pt x="154" y="367"/>
                  </a:cubicBezTo>
                  <a:cubicBezTo>
                    <a:pt x="154" y="367"/>
                    <a:pt x="91" y="346"/>
                    <a:pt x="75" y="252"/>
                  </a:cubicBezTo>
                  <a:cubicBezTo>
                    <a:pt x="75" y="252"/>
                    <a:pt x="0" y="0"/>
                    <a:pt x="114" y="60"/>
                  </a:cubicBezTo>
                  <a:close/>
                </a:path>
              </a:pathLst>
            </a:custGeom>
            <a:solidFill>
              <a:srgbClr val="F1CA9F"/>
            </a:solidFill>
            <a:ln>
              <a:noFill/>
            </a:ln>
          </p:spPr>
          <p:txBody>
            <a:bodyPr vert="horz" wrap="square" lIns="0" tIns="0" rIns="0" bIns="0" numCol="1" anchor="t" anchorCtr="0" compatLnSpc="1">
              <a:prstTxWarp prst="textNoShape">
                <a:avLst/>
              </a:prstTxWarp>
            </a:bodyPr>
            <a:lstStyle/>
            <a:p>
              <a:endParaRPr lang="en-US" dirty="0"/>
            </a:p>
          </p:txBody>
        </p:sp>
        <p:sp>
          <p:nvSpPr>
            <p:cNvPr id="321" name="Freeform 268"/>
            <p:cNvSpPr>
              <a:spLocks/>
            </p:cNvSpPr>
            <p:nvPr/>
          </p:nvSpPr>
          <p:spPr bwMode="gray">
            <a:xfrm>
              <a:off x="3188612" y="5400967"/>
              <a:ext cx="6085" cy="20878"/>
            </a:xfrm>
            <a:custGeom>
              <a:avLst/>
              <a:gdLst>
                <a:gd name="T0" fmla="*/ 29 w 59"/>
                <a:gd name="T1" fmla="*/ 13 h 195"/>
                <a:gd name="T2" fmla="*/ 38 w 59"/>
                <a:gd name="T3" fmla="*/ 130 h 195"/>
                <a:gd name="T4" fmla="*/ 59 w 59"/>
                <a:gd name="T5" fmla="*/ 195 h 195"/>
                <a:gd name="T6" fmla="*/ 29 w 59"/>
                <a:gd name="T7" fmla="*/ 13 h 195"/>
              </a:gdLst>
              <a:ahLst/>
              <a:cxnLst>
                <a:cxn ang="0">
                  <a:pos x="T0" y="T1"/>
                </a:cxn>
                <a:cxn ang="0">
                  <a:pos x="T2" y="T3"/>
                </a:cxn>
                <a:cxn ang="0">
                  <a:pos x="T4" y="T5"/>
                </a:cxn>
                <a:cxn ang="0">
                  <a:pos x="T6" y="T7"/>
                </a:cxn>
              </a:cxnLst>
              <a:rect l="0" t="0" r="r" b="b"/>
              <a:pathLst>
                <a:path w="59" h="195">
                  <a:moveTo>
                    <a:pt x="29" y="13"/>
                  </a:moveTo>
                  <a:cubicBezTo>
                    <a:pt x="29" y="13"/>
                    <a:pt x="0" y="0"/>
                    <a:pt x="38" y="130"/>
                  </a:cubicBezTo>
                  <a:cubicBezTo>
                    <a:pt x="59" y="195"/>
                    <a:pt x="59" y="195"/>
                    <a:pt x="59" y="195"/>
                  </a:cubicBezTo>
                  <a:lnTo>
                    <a:pt x="29" y="13"/>
                  </a:lnTo>
                  <a:close/>
                </a:path>
              </a:pathLst>
            </a:custGeom>
            <a:solidFill>
              <a:srgbClr val="D3A4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t" anchorCtr="0" compatLnSpc="1">
              <a:prstTxWarp prst="textNoShape">
                <a:avLst/>
              </a:prstTxWarp>
            </a:bodyPr>
            <a:lstStyle/>
            <a:p>
              <a:endParaRPr lang="en-US" dirty="0"/>
            </a:p>
          </p:txBody>
        </p:sp>
        <p:sp>
          <p:nvSpPr>
            <p:cNvPr id="322" name="Freeform 269"/>
            <p:cNvSpPr>
              <a:spLocks/>
            </p:cNvSpPr>
            <p:nvPr/>
          </p:nvSpPr>
          <p:spPr bwMode="gray">
            <a:xfrm>
              <a:off x="3303001" y="5390019"/>
              <a:ext cx="18254" cy="42010"/>
            </a:xfrm>
            <a:custGeom>
              <a:avLst/>
              <a:gdLst>
                <a:gd name="T0" fmla="*/ 75 w 178"/>
                <a:gd name="T1" fmla="*/ 0 h 392"/>
                <a:gd name="T2" fmla="*/ 101 w 178"/>
                <a:gd name="T3" fmla="*/ 203 h 392"/>
                <a:gd name="T4" fmla="*/ 0 w 178"/>
                <a:gd name="T5" fmla="*/ 392 h 392"/>
                <a:gd name="T6" fmla="*/ 75 w 178"/>
                <a:gd name="T7" fmla="*/ 0 h 392"/>
              </a:gdLst>
              <a:ahLst/>
              <a:cxnLst>
                <a:cxn ang="0">
                  <a:pos x="T0" y="T1"/>
                </a:cxn>
                <a:cxn ang="0">
                  <a:pos x="T2" y="T3"/>
                </a:cxn>
                <a:cxn ang="0">
                  <a:pos x="T4" y="T5"/>
                </a:cxn>
                <a:cxn ang="0">
                  <a:pos x="T6" y="T7"/>
                </a:cxn>
              </a:cxnLst>
              <a:rect l="0" t="0" r="r" b="b"/>
              <a:pathLst>
                <a:path w="178" h="392">
                  <a:moveTo>
                    <a:pt x="75" y="0"/>
                  </a:moveTo>
                  <a:cubicBezTo>
                    <a:pt x="75" y="0"/>
                    <a:pt x="178" y="22"/>
                    <a:pt x="101" y="203"/>
                  </a:cubicBezTo>
                  <a:cubicBezTo>
                    <a:pt x="101" y="203"/>
                    <a:pt x="67" y="340"/>
                    <a:pt x="0" y="392"/>
                  </a:cubicBezTo>
                  <a:lnTo>
                    <a:pt x="75" y="0"/>
                  </a:lnTo>
                  <a:close/>
                </a:path>
              </a:pathLst>
            </a:custGeom>
            <a:solidFill>
              <a:srgbClr val="F1CA9F"/>
            </a:solidFill>
            <a:ln>
              <a:noFill/>
            </a:ln>
          </p:spPr>
          <p:txBody>
            <a:bodyPr vert="horz" wrap="square" lIns="0" tIns="0" rIns="0" bIns="0" numCol="1" anchor="t" anchorCtr="0" compatLnSpc="1">
              <a:prstTxWarp prst="textNoShape">
                <a:avLst/>
              </a:prstTxWarp>
            </a:bodyPr>
            <a:lstStyle/>
            <a:p>
              <a:endParaRPr lang="en-US" dirty="0"/>
            </a:p>
          </p:txBody>
        </p:sp>
        <p:sp>
          <p:nvSpPr>
            <p:cNvPr id="323" name="Freeform 270"/>
            <p:cNvSpPr>
              <a:spLocks/>
            </p:cNvSpPr>
            <p:nvPr/>
          </p:nvSpPr>
          <p:spPr bwMode="gray">
            <a:xfrm>
              <a:off x="3307868" y="5401222"/>
              <a:ext cx="6085" cy="21133"/>
            </a:xfrm>
            <a:custGeom>
              <a:avLst/>
              <a:gdLst>
                <a:gd name="T0" fmla="*/ 30 w 59"/>
                <a:gd name="T1" fmla="*/ 13 h 195"/>
                <a:gd name="T2" fmla="*/ 21 w 59"/>
                <a:gd name="T3" fmla="*/ 130 h 195"/>
                <a:gd name="T4" fmla="*/ 0 w 59"/>
                <a:gd name="T5" fmla="*/ 195 h 195"/>
                <a:gd name="T6" fmla="*/ 30 w 59"/>
                <a:gd name="T7" fmla="*/ 13 h 195"/>
              </a:gdLst>
              <a:ahLst/>
              <a:cxnLst>
                <a:cxn ang="0">
                  <a:pos x="T0" y="T1"/>
                </a:cxn>
                <a:cxn ang="0">
                  <a:pos x="T2" y="T3"/>
                </a:cxn>
                <a:cxn ang="0">
                  <a:pos x="T4" y="T5"/>
                </a:cxn>
                <a:cxn ang="0">
                  <a:pos x="T6" y="T7"/>
                </a:cxn>
              </a:cxnLst>
              <a:rect l="0" t="0" r="r" b="b"/>
              <a:pathLst>
                <a:path w="59" h="195">
                  <a:moveTo>
                    <a:pt x="30" y="13"/>
                  </a:moveTo>
                  <a:cubicBezTo>
                    <a:pt x="30" y="13"/>
                    <a:pt x="59" y="0"/>
                    <a:pt x="21" y="130"/>
                  </a:cubicBezTo>
                  <a:cubicBezTo>
                    <a:pt x="0" y="195"/>
                    <a:pt x="0" y="195"/>
                    <a:pt x="0" y="195"/>
                  </a:cubicBezTo>
                  <a:lnTo>
                    <a:pt x="30" y="13"/>
                  </a:lnTo>
                  <a:close/>
                </a:path>
              </a:pathLst>
            </a:custGeom>
            <a:solidFill>
              <a:srgbClr val="D3A4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t" anchorCtr="0" compatLnSpc="1">
              <a:prstTxWarp prst="textNoShape">
                <a:avLst/>
              </a:prstTxWarp>
            </a:bodyPr>
            <a:lstStyle/>
            <a:p>
              <a:endParaRPr lang="en-US" dirty="0"/>
            </a:p>
          </p:txBody>
        </p:sp>
        <p:sp>
          <p:nvSpPr>
            <p:cNvPr id="306" name="Freeform 262"/>
            <p:cNvSpPr>
              <a:spLocks/>
            </p:cNvSpPr>
            <p:nvPr/>
          </p:nvSpPr>
          <p:spPr bwMode="gray">
            <a:xfrm>
              <a:off x="3193705" y="5323566"/>
              <a:ext cx="85670" cy="85293"/>
            </a:xfrm>
            <a:custGeom>
              <a:avLst/>
              <a:gdLst>
                <a:gd name="T0" fmla="*/ 833 w 833"/>
                <a:gd name="T1" fmla="*/ 103 h 793"/>
                <a:gd name="T2" fmla="*/ 496 w 833"/>
                <a:gd name="T3" fmla="*/ 199 h 793"/>
                <a:gd name="T4" fmla="*/ 399 w 833"/>
                <a:gd name="T5" fmla="*/ 317 h 793"/>
                <a:gd name="T6" fmla="*/ 176 w 833"/>
                <a:gd name="T7" fmla="*/ 326 h 793"/>
                <a:gd name="T8" fmla="*/ 31 w 833"/>
                <a:gd name="T9" fmla="*/ 453 h 793"/>
                <a:gd name="T10" fmla="*/ 28 w 833"/>
                <a:gd name="T11" fmla="*/ 706 h 793"/>
                <a:gd name="T12" fmla="*/ 51 w 833"/>
                <a:gd name="T13" fmla="*/ 793 h 793"/>
                <a:gd name="T14" fmla="*/ 287 w 833"/>
                <a:gd name="T15" fmla="*/ 453 h 793"/>
                <a:gd name="T16" fmla="*/ 574 w 833"/>
                <a:gd name="T17" fmla="*/ 268 h 793"/>
                <a:gd name="T18" fmla="*/ 833 w 833"/>
                <a:gd name="T19" fmla="*/ 103 h 7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3" h="793">
                  <a:moveTo>
                    <a:pt x="833" y="103"/>
                  </a:moveTo>
                  <a:cubicBezTo>
                    <a:pt x="833" y="103"/>
                    <a:pt x="672" y="0"/>
                    <a:pt x="496" y="199"/>
                  </a:cubicBezTo>
                  <a:cubicBezTo>
                    <a:pt x="496" y="199"/>
                    <a:pt x="471" y="289"/>
                    <a:pt x="399" y="317"/>
                  </a:cubicBezTo>
                  <a:cubicBezTo>
                    <a:pt x="399" y="317"/>
                    <a:pt x="304" y="363"/>
                    <a:pt x="176" y="326"/>
                  </a:cubicBezTo>
                  <a:cubicBezTo>
                    <a:pt x="176" y="326"/>
                    <a:pt x="78" y="300"/>
                    <a:pt x="31" y="453"/>
                  </a:cubicBezTo>
                  <a:cubicBezTo>
                    <a:pt x="31" y="453"/>
                    <a:pt x="0" y="603"/>
                    <a:pt x="28" y="706"/>
                  </a:cubicBezTo>
                  <a:cubicBezTo>
                    <a:pt x="28" y="706"/>
                    <a:pt x="48" y="767"/>
                    <a:pt x="51" y="793"/>
                  </a:cubicBezTo>
                  <a:cubicBezTo>
                    <a:pt x="51" y="793"/>
                    <a:pt x="90" y="519"/>
                    <a:pt x="287" y="453"/>
                  </a:cubicBezTo>
                  <a:cubicBezTo>
                    <a:pt x="287" y="453"/>
                    <a:pt x="513" y="395"/>
                    <a:pt x="574" y="268"/>
                  </a:cubicBezTo>
                  <a:cubicBezTo>
                    <a:pt x="574" y="268"/>
                    <a:pt x="686" y="87"/>
                    <a:pt x="833" y="103"/>
                  </a:cubicBezTo>
                  <a:close/>
                </a:path>
              </a:pathLst>
            </a:custGeom>
            <a:solidFill>
              <a:srgbClr val="E5AF79"/>
            </a:solidFill>
            <a:ln>
              <a:noFill/>
            </a:ln>
          </p:spPr>
          <p:txBody>
            <a:bodyPr vert="horz" wrap="square" lIns="0" tIns="0" rIns="0" bIns="0" numCol="1" anchor="t" anchorCtr="0" compatLnSpc="1">
              <a:prstTxWarp prst="textNoShape">
                <a:avLst/>
              </a:prstTxWarp>
            </a:bodyPr>
            <a:lstStyle/>
            <a:p>
              <a:endParaRPr lang="en-US" dirty="0"/>
            </a:p>
          </p:txBody>
        </p:sp>
        <p:sp>
          <p:nvSpPr>
            <p:cNvPr id="307" name="Freeform 264"/>
            <p:cNvSpPr>
              <a:spLocks/>
            </p:cNvSpPr>
            <p:nvPr/>
          </p:nvSpPr>
          <p:spPr bwMode="gray">
            <a:xfrm>
              <a:off x="3195652" y="5353355"/>
              <a:ext cx="44295" cy="25206"/>
            </a:xfrm>
            <a:custGeom>
              <a:avLst/>
              <a:gdLst>
                <a:gd name="T0" fmla="*/ 431 w 431"/>
                <a:gd name="T1" fmla="*/ 3 h 234"/>
                <a:gd name="T2" fmla="*/ 180 w 431"/>
                <a:gd name="T3" fmla="*/ 52 h 234"/>
                <a:gd name="T4" fmla="*/ 0 w 431"/>
                <a:gd name="T5" fmla="*/ 234 h 234"/>
                <a:gd name="T6" fmla="*/ 133 w 431"/>
                <a:gd name="T7" fmla="*/ 32 h 234"/>
                <a:gd name="T8" fmla="*/ 224 w 431"/>
                <a:gd name="T9" fmla="*/ 43 h 234"/>
                <a:gd name="T10" fmla="*/ 431 w 431"/>
                <a:gd name="T11" fmla="*/ 3 h 234"/>
              </a:gdLst>
              <a:ahLst/>
              <a:cxnLst>
                <a:cxn ang="0">
                  <a:pos x="T0" y="T1"/>
                </a:cxn>
                <a:cxn ang="0">
                  <a:pos x="T2" y="T3"/>
                </a:cxn>
                <a:cxn ang="0">
                  <a:pos x="T4" y="T5"/>
                </a:cxn>
                <a:cxn ang="0">
                  <a:pos x="T6" y="T7"/>
                </a:cxn>
                <a:cxn ang="0">
                  <a:pos x="T8" y="T9"/>
                </a:cxn>
                <a:cxn ang="0">
                  <a:pos x="T10" y="T11"/>
                </a:cxn>
              </a:cxnLst>
              <a:rect l="0" t="0" r="r" b="b"/>
              <a:pathLst>
                <a:path w="431" h="234">
                  <a:moveTo>
                    <a:pt x="431" y="3"/>
                  </a:moveTo>
                  <a:cubicBezTo>
                    <a:pt x="431" y="3"/>
                    <a:pt x="362" y="103"/>
                    <a:pt x="180" y="52"/>
                  </a:cubicBezTo>
                  <a:cubicBezTo>
                    <a:pt x="180" y="52"/>
                    <a:pt x="41" y="0"/>
                    <a:pt x="0" y="234"/>
                  </a:cubicBezTo>
                  <a:cubicBezTo>
                    <a:pt x="0" y="234"/>
                    <a:pt x="4" y="61"/>
                    <a:pt x="133" y="32"/>
                  </a:cubicBezTo>
                  <a:cubicBezTo>
                    <a:pt x="133" y="32"/>
                    <a:pt x="163" y="20"/>
                    <a:pt x="224" y="43"/>
                  </a:cubicBezTo>
                  <a:cubicBezTo>
                    <a:pt x="224" y="43"/>
                    <a:pt x="339" y="83"/>
                    <a:pt x="431" y="3"/>
                  </a:cubicBezTo>
                  <a:close/>
                </a:path>
              </a:pathLst>
            </a:custGeom>
            <a:solidFill>
              <a:srgbClr val="8E8E8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t" anchorCtr="0" compatLnSpc="1">
              <a:prstTxWarp prst="textNoShape">
                <a:avLst/>
              </a:prstTxWarp>
            </a:bodyPr>
            <a:lstStyle/>
            <a:p>
              <a:endParaRPr lang="en-US" dirty="0"/>
            </a:p>
          </p:txBody>
        </p:sp>
        <p:sp>
          <p:nvSpPr>
            <p:cNvPr id="308" name="Freeform 266"/>
            <p:cNvSpPr>
              <a:spLocks/>
            </p:cNvSpPr>
            <p:nvPr/>
          </p:nvSpPr>
          <p:spPr bwMode="gray">
            <a:xfrm>
              <a:off x="3185917" y="5305489"/>
              <a:ext cx="99299" cy="106426"/>
            </a:xfrm>
            <a:custGeom>
              <a:avLst/>
              <a:gdLst>
                <a:gd name="T0" fmla="*/ 966 w 966"/>
                <a:gd name="T1" fmla="*/ 129 h 989"/>
                <a:gd name="T2" fmla="*/ 895 w 966"/>
                <a:gd name="T3" fmla="*/ 346 h 989"/>
                <a:gd name="T4" fmla="*/ 578 w 966"/>
                <a:gd name="T5" fmla="*/ 464 h 989"/>
                <a:gd name="T6" fmla="*/ 248 w 966"/>
                <a:gd name="T7" fmla="*/ 587 h 989"/>
                <a:gd name="T8" fmla="*/ 114 w 966"/>
                <a:gd name="T9" fmla="*/ 756 h 989"/>
                <a:gd name="T10" fmla="*/ 123 w 966"/>
                <a:gd name="T11" fmla="*/ 892 h 989"/>
                <a:gd name="T12" fmla="*/ 39 w 966"/>
                <a:gd name="T13" fmla="*/ 936 h 989"/>
                <a:gd name="T14" fmla="*/ 18 w 966"/>
                <a:gd name="T15" fmla="*/ 575 h 989"/>
                <a:gd name="T16" fmla="*/ 456 w 966"/>
                <a:gd name="T17" fmla="*/ 78 h 989"/>
                <a:gd name="T18" fmla="*/ 966 w 966"/>
                <a:gd name="T19" fmla="*/ 129 h 9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6" h="989">
                  <a:moveTo>
                    <a:pt x="966" y="129"/>
                  </a:moveTo>
                  <a:cubicBezTo>
                    <a:pt x="895" y="346"/>
                    <a:pt x="895" y="346"/>
                    <a:pt x="895" y="346"/>
                  </a:cubicBezTo>
                  <a:cubicBezTo>
                    <a:pt x="895" y="346"/>
                    <a:pt x="703" y="259"/>
                    <a:pt x="578" y="464"/>
                  </a:cubicBezTo>
                  <a:cubicBezTo>
                    <a:pt x="578" y="464"/>
                    <a:pt x="536" y="648"/>
                    <a:pt x="248" y="587"/>
                  </a:cubicBezTo>
                  <a:cubicBezTo>
                    <a:pt x="248" y="587"/>
                    <a:pt x="126" y="583"/>
                    <a:pt x="114" y="756"/>
                  </a:cubicBezTo>
                  <a:cubicBezTo>
                    <a:pt x="123" y="892"/>
                    <a:pt x="123" y="892"/>
                    <a:pt x="123" y="892"/>
                  </a:cubicBezTo>
                  <a:cubicBezTo>
                    <a:pt x="123" y="892"/>
                    <a:pt x="99" y="989"/>
                    <a:pt x="39" y="936"/>
                  </a:cubicBezTo>
                  <a:cubicBezTo>
                    <a:pt x="39" y="936"/>
                    <a:pt x="0" y="781"/>
                    <a:pt x="18" y="575"/>
                  </a:cubicBezTo>
                  <a:cubicBezTo>
                    <a:pt x="18" y="575"/>
                    <a:pt x="85" y="142"/>
                    <a:pt x="456" y="78"/>
                  </a:cubicBezTo>
                  <a:cubicBezTo>
                    <a:pt x="456" y="78"/>
                    <a:pt x="761" y="0"/>
                    <a:pt x="966" y="129"/>
                  </a:cubicBezTo>
                  <a:close/>
                </a:path>
              </a:pathLst>
            </a:custGeom>
            <a:solidFill>
              <a:srgbClr val="4F361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t" anchorCtr="0" compatLnSpc="1">
              <a:prstTxWarp prst="textNoShape">
                <a:avLst/>
              </a:prstTxWarp>
            </a:bodyPr>
            <a:lstStyle/>
            <a:p>
              <a:endParaRPr lang="en-US" dirty="0"/>
            </a:p>
          </p:txBody>
        </p:sp>
        <p:sp>
          <p:nvSpPr>
            <p:cNvPr id="309" name="Freeform 271"/>
            <p:cNvSpPr>
              <a:spLocks/>
            </p:cNvSpPr>
            <p:nvPr/>
          </p:nvSpPr>
          <p:spPr bwMode="gray">
            <a:xfrm>
              <a:off x="3277915" y="5319493"/>
              <a:ext cx="46972" cy="89622"/>
            </a:xfrm>
            <a:custGeom>
              <a:avLst/>
              <a:gdLst>
                <a:gd name="T0" fmla="*/ 21 w 456"/>
                <a:gd name="T1" fmla="*/ 229 h 834"/>
                <a:gd name="T2" fmla="*/ 201 w 456"/>
                <a:gd name="T3" fmla="*/ 489 h 834"/>
                <a:gd name="T4" fmla="*/ 271 w 456"/>
                <a:gd name="T5" fmla="*/ 724 h 834"/>
                <a:gd name="T6" fmla="*/ 292 w 456"/>
                <a:gd name="T7" fmla="*/ 834 h 834"/>
                <a:gd name="T8" fmla="*/ 350 w 456"/>
                <a:gd name="T9" fmla="*/ 684 h 834"/>
                <a:gd name="T10" fmla="*/ 334 w 456"/>
                <a:gd name="T11" fmla="*/ 281 h 834"/>
                <a:gd name="T12" fmla="*/ 71 w 456"/>
                <a:gd name="T13" fmla="*/ 0 h 834"/>
                <a:gd name="T14" fmla="*/ 0 w 456"/>
                <a:gd name="T15" fmla="*/ 217 h 834"/>
                <a:gd name="T16" fmla="*/ 21 w 456"/>
                <a:gd name="T17" fmla="*/ 229 h 8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6" h="834">
                  <a:moveTo>
                    <a:pt x="21" y="229"/>
                  </a:moveTo>
                  <a:cubicBezTo>
                    <a:pt x="21" y="229"/>
                    <a:pt x="192" y="290"/>
                    <a:pt x="201" y="489"/>
                  </a:cubicBezTo>
                  <a:cubicBezTo>
                    <a:pt x="201" y="489"/>
                    <a:pt x="150" y="628"/>
                    <a:pt x="271" y="724"/>
                  </a:cubicBezTo>
                  <a:cubicBezTo>
                    <a:pt x="271" y="724"/>
                    <a:pt x="271" y="704"/>
                    <a:pt x="292" y="834"/>
                  </a:cubicBezTo>
                  <a:cubicBezTo>
                    <a:pt x="292" y="834"/>
                    <a:pt x="312" y="684"/>
                    <a:pt x="350" y="684"/>
                  </a:cubicBezTo>
                  <a:cubicBezTo>
                    <a:pt x="350" y="684"/>
                    <a:pt x="456" y="493"/>
                    <a:pt x="334" y="281"/>
                  </a:cubicBezTo>
                  <a:cubicBezTo>
                    <a:pt x="334" y="281"/>
                    <a:pt x="293" y="87"/>
                    <a:pt x="71" y="0"/>
                  </a:cubicBezTo>
                  <a:cubicBezTo>
                    <a:pt x="0" y="217"/>
                    <a:pt x="0" y="217"/>
                    <a:pt x="0" y="217"/>
                  </a:cubicBezTo>
                  <a:lnTo>
                    <a:pt x="21" y="229"/>
                  </a:lnTo>
                  <a:close/>
                </a:path>
              </a:pathLst>
            </a:custGeom>
            <a:solidFill>
              <a:srgbClr val="4F361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t" anchorCtr="0" compatLnSpc="1">
              <a:prstTxWarp prst="textNoShape">
                <a:avLst/>
              </a:prstTxWarp>
            </a:bodyPr>
            <a:lstStyle/>
            <a:p>
              <a:endParaRPr lang="en-US" dirty="0"/>
            </a:p>
          </p:txBody>
        </p:sp>
        <p:sp>
          <p:nvSpPr>
            <p:cNvPr id="310" name="Freeform 272"/>
            <p:cNvSpPr>
              <a:spLocks/>
            </p:cNvSpPr>
            <p:nvPr/>
          </p:nvSpPr>
          <p:spPr bwMode="gray">
            <a:xfrm>
              <a:off x="3201250" y="5290722"/>
              <a:ext cx="84696" cy="46593"/>
            </a:xfrm>
            <a:custGeom>
              <a:avLst/>
              <a:gdLst>
                <a:gd name="T0" fmla="*/ 824 w 824"/>
                <a:gd name="T1" fmla="*/ 270 h 431"/>
                <a:gd name="T2" fmla="*/ 0 w 824"/>
                <a:gd name="T3" fmla="*/ 431 h 431"/>
                <a:gd name="T4" fmla="*/ 824 w 824"/>
                <a:gd name="T5" fmla="*/ 270 h 431"/>
              </a:gdLst>
              <a:ahLst/>
              <a:cxnLst>
                <a:cxn ang="0">
                  <a:pos x="T0" y="T1"/>
                </a:cxn>
                <a:cxn ang="0">
                  <a:pos x="T2" y="T3"/>
                </a:cxn>
                <a:cxn ang="0">
                  <a:pos x="T4" y="T5"/>
                </a:cxn>
              </a:cxnLst>
              <a:rect l="0" t="0" r="r" b="b"/>
              <a:pathLst>
                <a:path w="824" h="431">
                  <a:moveTo>
                    <a:pt x="824" y="270"/>
                  </a:moveTo>
                  <a:cubicBezTo>
                    <a:pt x="824" y="270"/>
                    <a:pt x="376" y="0"/>
                    <a:pt x="0" y="431"/>
                  </a:cubicBezTo>
                  <a:cubicBezTo>
                    <a:pt x="0" y="431"/>
                    <a:pt x="283" y="52"/>
                    <a:pt x="824" y="270"/>
                  </a:cubicBezTo>
                  <a:close/>
                </a:path>
              </a:pathLst>
            </a:custGeom>
            <a:gradFill>
              <a:gsLst>
                <a:gs pos="0">
                  <a:srgbClr val="B2B2B2"/>
                </a:gs>
                <a:gs pos="100000">
                  <a:srgbClr val="000000"/>
                </a:gs>
              </a:gsLst>
            </a:gradFill>
            <a:ln>
              <a:noFill/>
            </a:ln>
          </p:spPr>
          <p:txBody>
            <a:bodyPr vert="horz" wrap="square" lIns="0" tIns="0" rIns="0" bIns="0" numCol="1" anchor="t" anchorCtr="0" compatLnSpc="1">
              <a:prstTxWarp prst="textNoShape">
                <a:avLst/>
              </a:prstTxWarp>
            </a:bodyPr>
            <a:lstStyle/>
            <a:p>
              <a:endParaRPr lang="en-US" dirty="0"/>
            </a:p>
          </p:txBody>
        </p:sp>
        <p:sp>
          <p:nvSpPr>
            <p:cNvPr id="311" name="Freeform 273"/>
            <p:cNvSpPr>
              <a:spLocks/>
            </p:cNvSpPr>
            <p:nvPr/>
          </p:nvSpPr>
          <p:spPr bwMode="gray">
            <a:xfrm>
              <a:off x="3197599" y="5328149"/>
              <a:ext cx="83479" cy="56777"/>
            </a:xfrm>
            <a:custGeom>
              <a:avLst/>
              <a:gdLst>
                <a:gd name="T0" fmla="*/ 812 w 812"/>
                <a:gd name="T1" fmla="*/ 141 h 527"/>
                <a:gd name="T2" fmla="*/ 474 w 812"/>
                <a:gd name="T3" fmla="*/ 247 h 527"/>
                <a:gd name="T4" fmla="*/ 177 w 812"/>
                <a:gd name="T5" fmla="*/ 367 h 527"/>
                <a:gd name="T6" fmla="*/ 0 w 812"/>
                <a:gd name="T7" fmla="*/ 527 h 527"/>
                <a:gd name="T8" fmla="*/ 211 w 812"/>
                <a:gd name="T9" fmla="*/ 360 h 527"/>
                <a:gd name="T10" fmla="*/ 457 w 812"/>
                <a:gd name="T11" fmla="*/ 238 h 527"/>
                <a:gd name="T12" fmla="*/ 812 w 812"/>
                <a:gd name="T13" fmla="*/ 141 h 527"/>
              </a:gdLst>
              <a:ahLst/>
              <a:cxnLst>
                <a:cxn ang="0">
                  <a:pos x="T0" y="T1"/>
                </a:cxn>
                <a:cxn ang="0">
                  <a:pos x="T2" y="T3"/>
                </a:cxn>
                <a:cxn ang="0">
                  <a:pos x="T4" y="T5"/>
                </a:cxn>
                <a:cxn ang="0">
                  <a:pos x="T6" y="T7"/>
                </a:cxn>
                <a:cxn ang="0">
                  <a:pos x="T8" y="T9"/>
                </a:cxn>
                <a:cxn ang="0">
                  <a:pos x="T10" y="T11"/>
                </a:cxn>
                <a:cxn ang="0">
                  <a:pos x="T12" y="T13"/>
                </a:cxn>
              </a:cxnLst>
              <a:rect l="0" t="0" r="r" b="b"/>
              <a:pathLst>
                <a:path w="812" h="527">
                  <a:moveTo>
                    <a:pt x="812" y="141"/>
                  </a:moveTo>
                  <a:cubicBezTo>
                    <a:pt x="812" y="141"/>
                    <a:pt x="600" y="25"/>
                    <a:pt x="474" y="247"/>
                  </a:cubicBezTo>
                  <a:cubicBezTo>
                    <a:pt x="474" y="247"/>
                    <a:pt x="373" y="467"/>
                    <a:pt x="177" y="367"/>
                  </a:cubicBezTo>
                  <a:cubicBezTo>
                    <a:pt x="177" y="367"/>
                    <a:pt x="44" y="328"/>
                    <a:pt x="0" y="527"/>
                  </a:cubicBezTo>
                  <a:cubicBezTo>
                    <a:pt x="0" y="527"/>
                    <a:pt x="16" y="315"/>
                    <a:pt x="211" y="360"/>
                  </a:cubicBezTo>
                  <a:cubicBezTo>
                    <a:pt x="211" y="360"/>
                    <a:pt x="364" y="418"/>
                    <a:pt x="457" y="238"/>
                  </a:cubicBezTo>
                  <a:cubicBezTo>
                    <a:pt x="457" y="238"/>
                    <a:pt x="584" y="0"/>
                    <a:pt x="812" y="141"/>
                  </a:cubicBezTo>
                  <a:close/>
                </a:path>
              </a:pathLst>
            </a:custGeom>
            <a:gradFill>
              <a:gsLst>
                <a:gs pos="0">
                  <a:srgbClr val="B2B2B2"/>
                </a:gs>
                <a:gs pos="100000">
                  <a:srgbClr val="000000"/>
                </a:gs>
              </a:gsLst>
            </a:gradFill>
            <a:ln>
              <a:noFill/>
            </a:ln>
          </p:spPr>
          <p:txBody>
            <a:bodyPr vert="horz" wrap="square" lIns="0" tIns="0" rIns="0" bIns="0" numCol="1" anchor="t" anchorCtr="0" compatLnSpc="1">
              <a:prstTxWarp prst="textNoShape">
                <a:avLst/>
              </a:prstTxWarp>
            </a:bodyPr>
            <a:lstStyle/>
            <a:p>
              <a:endParaRPr lang="en-US" dirty="0"/>
            </a:p>
          </p:txBody>
        </p:sp>
        <p:sp>
          <p:nvSpPr>
            <p:cNvPr id="312" name="Freeform 274"/>
            <p:cNvSpPr>
              <a:spLocks/>
            </p:cNvSpPr>
            <p:nvPr/>
          </p:nvSpPr>
          <p:spPr bwMode="gray">
            <a:xfrm>
              <a:off x="3214636" y="5326876"/>
              <a:ext cx="63765" cy="41501"/>
            </a:xfrm>
            <a:custGeom>
              <a:avLst/>
              <a:gdLst>
                <a:gd name="T0" fmla="*/ 621 w 621"/>
                <a:gd name="T1" fmla="*/ 131 h 385"/>
                <a:gd name="T2" fmla="*/ 255 w 621"/>
                <a:gd name="T3" fmla="*/ 234 h 385"/>
                <a:gd name="T4" fmla="*/ 0 w 621"/>
                <a:gd name="T5" fmla="*/ 324 h 385"/>
                <a:gd name="T6" fmla="*/ 245 w 621"/>
                <a:gd name="T7" fmla="*/ 212 h 385"/>
                <a:gd name="T8" fmla="*/ 621 w 621"/>
                <a:gd name="T9" fmla="*/ 131 h 385"/>
              </a:gdLst>
              <a:ahLst/>
              <a:cxnLst>
                <a:cxn ang="0">
                  <a:pos x="T0" y="T1"/>
                </a:cxn>
                <a:cxn ang="0">
                  <a:pos x="T2" y="T3"/>
                </a:cxn>
                <a:cxn ang="0">
                  <a:pos x="T4" y="T5"/>
                </a:cxn>
                <a:cxn ang="0">
                  <a:pos x="T6" y="T7"/>
                </a:cxn>
                <a:cxn ang="0">
                  <a:pos x="T8" y="T9"/>
                </a:cxn>
              </a:cxnLst>
              <a:rect l="0" t="0" r="r" b="b"/>
              <a:pathLst>
                <a:path w="621" h="385">
                  <a:moveTo>
                    <a:pt x="621" y="131"/>
                  </a:moveTo>
                  <a:cubicBezTo>
                    <a:pt x="621" y="131"/>
                    <a:pt x="432" y="12"/>
                    <a:pt x="255" y="234"/>
                  </a:cubicBezTo>
                  <a:cubicBezTo>
                    <a:pt x="255" y="234"/>
                    <a:pt x="149" y="385"/>
                    <a:pt x="0" y="324"/>
                  </a:cubicBezTo>
                  <a:cubicBezTo>
                    <a:pt x="0" y="324"/>
                    <a:pt x="155" y="376"/>
                    <a:pt x="245" y="212"/>
                  </a:cubicBezTo>
                  <a:cubicBezTo>
                    <a:pt x="245" y="212"/>
                    <a:pt x="376" y="0"/>
                    <a:pt x="621" y="131"/>
                  </a:cubicBezTo>
                  <a:close/>
                </a:path>
              </a:pathLst>
            </a:custGeom>
            <a:gradFill>
              <a:gsLst>
                <a:gs pos="0">
                  <a:srgbClr val="B2B2B2"/>
                </a:gs>
                <a:gs pos="100000">
                  <a:srgbClr val="000000"/>
                </a:gs>
              </a:gsLst>
            </a:gradFill>
            <a:ln>
              <a:noFill/>
            </a:ln>
          </p:spPr>
          <p:txBody>
            <a:bodyPr vert="horz" wrap="square" lIns="0" tIns="0" rIns="0" bIns="0" numCol="1" anchor="t" anchorCtr="0" compatLnSpc="1">
              <a:prstTxWarp prst="textNoShape">
                <a:avLst/>
              </a:prstTxWarp>
            </a:bodyPr>
            <a:lstStyle/>
            <a:p>
              <a:endParaRPr lang="en-US" dirty="0"/>
            </a:p>
          </p:txBody>
        </p:sp>
        <p:sp>
          <p:nvSpPr>
            <p:cNvPr id="313" name="Freeform 275"/>
            <p:cNvSpPr>
              <a:spLocks/>
            </p:cNvSpPr>
            <p:nvPr/>
          </p:nvSpPr>
          <p:spPr bwMode="gray">
            <a:xfrm>
              <a:off x="3279131" y="5318474"/>
              <a:ext cx="7545" cy="24442"/>
            </a:xfrm>
            <a:custGeom>
              <a:avLst/>
              <a:gdLst>
                <a:gd name="T0" fmla="*/ 52 w 73"/>
                <a:gd name="T1" fmla="*/ 0 h 227"/>
                <a:gd name="T2" fmla="*/ 0 w 73"/>
                <a:gd name="T3" fmla="*/ 227 h 227"/>
                <a:gd name="T4" fmla="*/ 73 w 73"/>
                <a:gd name="T5" fmla="*/ 7 h 227"/>
                <a:gd name="T6" fmla="*/ 52 w 73"/>
                <a:gd name="T7" fmla="*/ 0 h 227"/>
              </a:gdLst>
              <a:ahLst/>
              <a:cxnLst>
                <a:cxn ang="0">
                  <a:pos x="T0" y="T1"/>
                </a:cxn>
                <a:cxn ang="0">
                  <a:pos x="T2" y="T3"/>
                </a:cxn>
                <a:cxn ang="0">
                  <a:pos x="T4" y="T5"/>
                </a:cxn>
                <a:cxn ang="0">
                  <a:pos x="T6" y="T7"/>
                </a:cxn>
              </a:cxnLst>
              <a:rect l="0" t="0" r="r" b="b"/>
              <a:pathLst>
                <a:path w="73" h="227">
                  <a:moveTo>
                    <a:pt x="52" y="0"/>
                  </a:moveTo>
                  <a:cubicBezTo>
                    <a:pt x="52" y="0"/>
                    <a:pt x="46" y="136"/>
                    <a:pt x="0" y="227"/>
                  </a:cubicBezTo>
                  <a:cubicBezTo>
                    <a:pt x="0" y="227"/>
                    <a:pt x="31" y="173"/>
                    <a:pt x="73" y="7"/>
                  </a:cubicBezTo>
                  <a:lnTo>
                    <a:pt x="52" y="0"/>
                  </a:lnTo>
                  <a:close/>
                </a:path>
              </a:pathLst>
            </a:custGeom>
            <a:gradFill>
              <a:gsLst>
                <a:gs pos="0">
                  <a:srgbClr val="B2B2B2"/>
                </a:gs>
                <a:gs pos="100000">
                  <a:srgbClr val="000000"/>
                </a:gs>
              </a:gsLst>
            </a:gradFill>
            <a:ln>
              <a:noFill/>
            </a:ln>
          </p:spPr>
          <p:txBody>
            <a:bodyPr vert="horz" wrap="square" lIns="0" tIns="0" rIns="0" bIns="0" numCol="1" anchor="t" anchorCtr="0" compatLnSpc="1">
              <a:prstTxWarp prst="textNoShape">
                <a:avLst/>
              </a:prstTxWarp>
            </a:bodyPr>
            <a:lstStyle/>
            <a:p>
              <a:endParaRPr lang="en-US" dirty="0"/>
            </a:p>
          </p:txBody>
        </p:sp>
        <p:sp>
          <p:nvSpPr>
            <p:cNvPr id="314" name="Freeform 276"/>
            <p:cNvSpPr>
              <a:spLocks/>
            </p:cNvSpPr>
            <p:nvPr/>
          </p:nvSpPr>
          <p:spPr bwMode="gray">
            <a:xfrm>
              <a:off x="3279131" y="5342916"/>
              <a:ext cx="28232" cy="56777"/>
            </a:xfrm>
            <a:custGeom>
              <a:avLst/>
              <a:gdLst>
                <a:gd name="T0" fmla="*/ 0 w 274"/>
                <a:gd name="T1" fmla="*/ 0 h 528"/>
                <a:gd name="T2" fmla="*/ 168 w 274"/>
                <a:gd name="T3" fmla="*/ 312 h 528"/>
                <a:gd name="T4" fmla="*/ 228 w 274"/>
                <a:gd name="T5" fmla="*/ 479 h 528"/>
                <a:gd name="T6" fmla="*/ 267 w 274"/>
                <a:gd name="T7" fmla="*/ 528 h 528"/>
                <a:gd name="T8" fmla="*/ 212 w 274"/>
                <a:gd name="T9" fmla="*/ 441 h 528"/>
                <a:gd name="T10" fmla="*/ 190 w 274"/>
                <a:gd name="T11" fmla="*/ 306 h 528"/>
                <a:gd name="T12" fmla="*/ 0 w 274"/>
                <a:gd name="T13" fmla="*/ 0 h 528"/>
              </a:gdLst>
              <a:ahLst/>
              <a:cxnLst>
                <a:cxn ang="0">
                  <a:pos x="T0" y="T1"/>
                </a:cxn>
                <a:cxn ang="0">
                  <a:pos x="T2" y="T3"/>
                </a:cxn>
                <a:cxn ang="0">
                  <a:pos x="T4" y="T5"/>
                </a:cxn>
                <a:cxn ang="0">
                  <a:pos x="T6" y="T7"/>
                </a:cxn>
                <a:cxn ang="0">
                  <a:pos x="T8" y="T9"/>
                </a:cxn>
                <a:cxn ang="0">
                  <a:pos x="T10" y="T11"/>
                </a:cxn>
                <a:cxn ang="0">
                  <a:pos x="T12" y="T13"/>
                </a:cxn>
              </a:cxnLst>
              <a:rect l="0" t="0" r="r" b="b"/>
              <a:pathLst>
                <a:path w="274" h="528">
                  <a:moveTo>
                    <a:pt x="0" y="0"/>
                  </a:moveTo>
                  <a:cubicBezTo>
                    <a:pt x="0" y="0"/>
                    <a:pt x="178" y="36"/>
                    <a:pt x="168" y="312"/>
                  </a:cubicBezTo>
                  <a:cubicBezTo>
                    <a:pt x="168" y="312"/>
                    <a:pt x="144" y="406"/>
                    <a:pt x="228" y="479"/>
                  </a:cubicBezTo>
                  <a:cubicBezTo>
                    <a:pt x="228" y="479"/>
                    <a:pt x="274" y="483"/>
                    <a:pt x="267" y="528"/>
                  </a:cubicBezTo>
                  <a:cubicBezTo>
                    <a:pt x="267" y="528"/>
                    <a:pt x="265" y="486"/>
                    <a:pt x="212" y="441"/>
                  </a:cubicBezTo>
                  <a:cubicBezTo>
                    <a:pt x="212" y="441"/>
                    <a:pt x="172" y="393"/>
                    <a:pt x="190" y="306"/>
                  </a:cubicBezTo>
                  <a:cubicBezTo>
                    <a:pt x="190" y="306"/>
                    <a:pt x="224" y="68"/>
                    <a:pt x="0" y="0"/>
                  </a:cubicBezTo>
                  <a:close/>
                </a:path>
              </a:pathLst>
            </a:custGeom>
            <a:gradFill>
              <a:gsLst>
                <a:gs pos="0">
                  <a:srgbClr val="B2B2B2"/>
                </a:gs>
                <a:gs pos="100000">
                  <a:srgbClr val="000000"/>
                </a:gs>
              </a:gsLst>
            </a:gradFill>
            <a:ln>
              <a:noFill/>
            </a:ln>
          </p:spPr>
          <p:txBody>
            <a:bodyPr vert="horz" wrap="square" lIns="0" tIns="0" rIns="0" bIns="0" numCol="1" anchor="t" anchorCtr="0" compatLnSpc="1">
              <a:prstTxWarp prst="textNoShape">
                <a:avLst/>
              </a:prstTxWarp>
            </a:bodyPr>
            <a:lstStyle/>
            <a:p>
              <a:endParaRPr lang="en-US" dirty="0"/>
            </a:p>
          </p:txBody>
        </p:sp>
        <p:sp>
          <p:nvSpPr>
            <p:cNvPr id="315" name="Freeform 277"/>
            <p:cNvSpPr>
              <a:spLocks/>
            </p:cNvSpPr>
            <p:nvPr/>
          </p:nvSpPr>
          <p:spPr bwMode="gray">
            <a:xfrm>
              <a:off x="3292274" y="5325603"/>
              <a:ext cx="28476" cy="51940"/>
            </a:xfrm>
            <a:custGeom>
              <a:avLst/>
              <a:gdLst>
                <a:gd name="T0" fmla="*/ 0 w 277"/>
                <a:gd name="T1" fmla="*/ 0 h 482"/>
                <a:gd name="T2" fmla="*/ 240 w 277"/>
                <a:gd name="T3" fmla="*/ 482 h 482"/>
                <a:gd name="T4" fmla="*/ 0 w 277"/>
                <a:gd name="T5" fmla="*/ 0 h 482"/>
              </a:gdLst>
              <a:ahLst/>
              <a:cxnLst>
                <a:cxn ang="0">
                  <a:pos x="T0" y="T1"/>
                </a:cxn>
                <a:cxn ang="0">
                  <a:pos x="T2" y="T3"/>
                </a:cxn>
                <a:cxn ang="0">
                  <a:pos x="T4" y="T5"/>
                </a:cxn>
              </a:cxnLst>
              <a:rect l="0" t="0" r="r" b="b"/>
              <a:pathLst>
                <a:path w="277" h="482">
                  <a:moveTo>
                    <a:pt x="0" y="0"/>
                  </a:moveTo>
                  <a:cubicBezTo>
                    <a:pt x="0" y="0"/>
                    <a:pt x="261" y="141"/>
                    <a:pt x="240" y="482"/>
                  </a:cubicBezTo>
                  <a:cubicBezTo>
                    <a:pt x="240" y="482"/>
                    <a:pt x="277" y="209"/>
                    <a:pt x="0" y="0"/>
                  </a:cubicBezTo>
                  <a:close/>
                </a:path>
              </a:pathLst>
            </a:custGeom>
            <a:gradFill>
              <a:gsLst>
                <a:gs pos="0">
                  <a:srgbClr val="B2B2B2"/>
                </a:gs>
                <a:gs pos="100000">
                  <a:srgbClr val="000000"/>
                </a:gs>
              </a:gsLst>
            </a:gradFill>
            <a:ln>
              <a:noFill/>
            </a:ln>
          </p:spPr>
          <p:txBody>
            <a:bodyPr vert="horz" wrap="square" lIns="0" tIns="0" rIns="0" bIns="0" numCol="1" anchor="t" anchorCtr="0" compatLnSpc="1">
              <a:prstTxWarp prst="textNoShape">
                <a:avLst/>
              </a:prstTxWarp>
            </a:bodyPr>
            <a:lstStyle/>
            <a:p>
              <a:endParaRPr lang="en-US" dirty="0"/>
            </a:p>
          </p:txBody>
        </p:sp>
        <p:sp>
          <p:nvSpPr>
            <p:cNvPr id="289" name="Ellipse 288"/>
            <p:cNvSpPr/>
            <p:nvPr/>
          </p:nvSpPr>
          <p:spPr bwMode="gray">
            <a:xfrm>
              <a:off x="3062316" y="5564709"/>
              <a:ext cx="380852" cy="120536"/>
            </a:xfrm>
            <a:prstGeom prst="ellipse">
              <a:avLst/>
            </a:prstGeom>
            <a:gradFill flip="none" rotWithShape="1">
              <a:gsLst>
                <a:gs pos="100000">
                  <a:srgbClr val="ABABAB">
                    <a:lumMod val="49000"/>
                    <a:alpha val="0"/>
                  </a:srgbClr>
                </a:gs>
                <a:gs pos="0">
                  <a:srgbClr val="000000"/>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p>
          </p:txBody>
        </p:sp>
        <p:sp>
          <p:nvSpPr>
            <p:cNvPr id="290" name="Freeform 278"/>
            <p:cNvSpPr>
              <a:spLocks/>
            </p:cNvSpPr>
            <p:nvPr/>
          </p:nvSpPr>
          <p:spPr bwMode="gray">
            <a:xfrm>
              <a:off x="3100751" y="5466910"/>
              <a:ext cx="303982" cy="198085"/>
            </a:xfrm>
            <a:custGeom>
              <a:avLst/>
              <a:gdLst>
                <a:gd name="T0" fmla="*/ 1010 w 2958"/>
                <a:gd name="T1" fmla="*/ 3 h 1842"/>
                <a:gd name="T2" fmla="*/ 1888 w 2958"/>
                <a:gd name="T3" fmla="*/ 0 h 1842"/>
                <a:gd name="T4" fmla="*/ 2144 w 2958"/>
                <a:gd name="T5" fmla="*/ 167 h 1842"/>
                <a:gd name="T6" fmla="*/ 2698 w 2958"/>
                <a:gd name="T7" fmla="*/ 470 h 1842"/>
                <a:gd name="T8" fmla="*/ 2897 w 2958"/>
                <a:gd name="T9" fmla="*/ 1515 h 1842"/>
                <a:gd name="T10" fmla="*/ 2808 w 2958"/>
                <a:gd name="T11" fmla="*/ 1607 h 1842"/>
                <a:gd name="T12" fmla="*/ 1466 w 2958"/>
                <a:gd name="T13" fmla="*/ 1826 h 1842"/>
                <a:gd name="T14" fmla="*/ 75 w 2958"/>
                <a:gd name="T15" fmla="*/ 1574 h 1842"/>
                <a:gd name="T16" fmla="*/ 0 w 2958"/>
                <a:gd name="T17" fmla="*/ 1402 h 1842"/>
                <a:gd name="T18" fmla="*/ 248 w 2958"/>
                <a:gd name="T19" fmla="*/ 408 h 1842"/>
                <a:gd name="T20" fmla="*/ 461 w 2958"/>
                <a:gd name="T21" fmla="*/ 273 h 1842"/>
                <a:gd name="T22" fmla="*/ 1010 w 2958"/>
                <a:gd name="T23" fmla="*/ 3 h 18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58" h="1842">
                  <a:moveTo>
                    <a:pt x="1010" y="3"/>
                  </a:moveTo>
                  <a:cubicBezTo>
                    <a:pt x="1010" y="3"/>
                    <a:pt x="1389" y="921"/>
                    <a:pt x="1888" y="0"/>
                  </a:cubicBezTo>
                  <a:cubicBezTo>
                    <a:pt x="1888" y="0"/>
                    <a:pt x="1890" y="84"/>
                    <a:pt x="2144" y="167"/>
                  </a:cubicBezTo>
                  <a:cubicBezTo>
                    <a:pt x="2144" y="167"/>
                    <a:pt x="2620" y="308"/>
                    <a:pt x="2698" y="470"/>
                  </a:cubicBezTo>
                  <a:cubicBezTo>
                    <a:pt x="2698" y="470"/>
                    <a:pt x="2958" y="1023"/>
                    <a:pt x="2897" y="1515"/>
                  </a:cubicBezTo>
                  <a:cubicBezTo>
                    <a:pt x="2897" y="1515"/>
                    <a:pt x="2894" y="1556"/>
                    <a:pt x="2808" y="1607"/>
                  </a:cubicBezTo>
                  <a:cubicBezTo>
                    <a:pt x="2808" y="1607"/>
                    <a:pt x="2288" y="1842"/>
                    <a:pt x="1466" y="1826"/>
                  </a:cubicBezTo>
                  <a:cubicBezTo>
                    <a:pt x="1466" y="1826"/>
                    <a:pt x="585" y="1788"/>
                    <a:pt x="75" y="1574"/>
                  </a:cubicBezTo>
                  <a:cubicBezTo>
                    <a:pt x="75" y="1574"/>
                    <a:pt x="2" y="1558"/>
                    <a:pt x="0" y="1402"/>
                  </a:cubicBezTo>
                  <a:cubicBezTo>
                    <a:pt x="0" y="1402"/>
                    <a:pt x="26" y="716"/>
                    <a:pt x="248" y="408"/>
                  </a:cubicBezTo>
                  <a:cubicBezTo>
                    <a:pt x="248" y="408"/>
                    <a:pt x="311" y="327"/>
                    <a:pt x="461" y="273"/>
                  </a:cubicBezTo>
                  <a:cubicBezTo>
                    <a:pt x="461" y="273"/>
                    <a:pt x="975" y="127"/>
                    <a:pt x="1010" y="3"/>
                  </a:cubicBezTo>
                  <a:close/>
                </a:path>
              </a:pathLst>
            </a:custGeom>
            <a:gradFill flip="none" rotWithShape="1">
              <a:gsLst>
                <a:gs pos="0">
                  <a:srgbClr val="ABABAB">
                    <a:lumMod val="49000"/>
                  </a:srgbClr>
                </a:gs>
                <a:gs pos="100000">
                  <a:srgbClr val="000000"/>
                </a:gs>
              </a:gsLst>
              <a:path path="circle">
                <a:fillToRect l="50000" t="50000" r="50000" b="50000"/>
              </a:path>
              <a:tileRect/>
            </a:gradFill>
            <a:ln>
              <a:noFill/>
            </a:ln>
          </p:spPr>
          <p:txBody>
            <a:bodyPr vert="horz" wrap="square" lIns="0" tIns="0" rIns="0" bIns="0" numCol="1" anchor="t" anchorCtr="0" compatLnSpc="1">
              <a:prstTxWarp prst="textNoShape">
                <a:avLst/>
              </a:prstTxWarp>
            </a:bodyPr>
            <a:lstStyle/>
            <a:p>
              <a:endParaRPr lang="en-US" dirty="0"/>
            </a:p>
          </p:txBody>
        </p:sp>
        <p:sp>
          <p:nvSpPr>
            <p:cNvPr id="291" name="Freeform 279"/>
            <p:cNvSpPr>
              <a:spLocks/>
            </p:cNvSpPr>
            <p:nvPr/>
          </p:nvSpPr>
          <p:spPr bwMode="gray">
            <a:xfrm>
              <a:off x="3216357" y="5508666"/>
              <a:ext cx="66930" cy="137998"/>
            </a:xfrm>
            <a:custGeom>
              <a:avLst/>
              <a:gdLst>
                <a:gd name="T0" fmla="*/ 0 w 649"/>
                <a:gd name="T1" fmla="*/ 299 h 1284"/>
                <a:gd name="T2" fmla="*/ 327 w 649"/>
                <a:gd name="T3" fmla="*/ 1284 h 1284"/>
                <a:gd name="T4" fmla="*/ 649 w 649"/>
                <a:gd name="T5" fmla="*/ 299 h 1284"/>
                <a:gd name="T6" fmla="*/ 318 w 649"/>
                <a:gd name="T7" fmla="*/ 2 h 1284"/>
                <a:gd name="T8" fmla="*/ 0 w 649"/>
                <a:gd name="T9" fmla="*/ 299 h 1284"/>
              </a:gdLst>
              <a:ahLst/>
              <a:cxnLst>
                <a:cxn ang="0">
                  <a:pos x="T0" y="T1"/>
                </a:cxn>
                <a:cxn ang="0">
                  <a:pos x="T2" y="T3"/>
                </a:cxn>
                <a:cxn ang="0">
                  <a:pos x="T4" y="T5"/>
                </a:cxn>
                <a:cxn ang="0">
                  <a:pos x="T6" y="T7"/>
                </a:cxn>
                <a:cxn ang="0">
                  <a:pos x="T8" y="T9"/>
                </a:cxn>
              </a:cxnLst>
              <a:rect l="0" t="0" r="r" b="b"/>
              <a:pathLst>
                <a:path w="649" h="1284">
                  <a:moveTo>
                    <a:pt x="0" y="299"/>
                  </a:moveTo>
                  <a:cubicBezTo>
                    <a:pt x="0" y="299"/>
                    <a:pt x="175" y="1174"/>
                    <a:pt x="327" y="1284"/>
                  </a:cubicBezTo>
                  <a:cubicBezTo>
                    <a:pt x="327" y="1284"/>
                    <a:pt x="586" y="729"/>
                    <a:pt x="649" y="299"/>
                  </a:cubicBezTo>
                  <a:cubicBezTo>
                    <a:pt x="649" y="299"/>
                    <a:pt x="491" y="16"/>
                    <a:pt x="318" y="2"/>
                  </a:cubicBezTo>
                  <a:cubicBezTo>
                    <a:pt x="318" y="2"/>
                    <a:pt x="192" y="0"/>
                    <a:pt x="0" y="299"/>
                  </a:cubicBezTo>
                  <a:close/>
                </a:path>
              </a:pathLst>
            </a:custGeom>
            <a:gradFill>
              <a:gsLst>
                <a:gs pos="0">
                  <a:srgbClr val="FFFFFF"/>
                </a:gs>
                <a:gs pos="100000">
                  <a:srgbClr val="DDDDDD">
                    <a:lumMod val="94000"/>
                  </a:srgbClr>
                </a:gs>
              </a:gsLst>
              <a:path path="circle">
                <a:fillToRect l="50000" t="50000" r="50000" b="50000"/>
              </a:path>
            </a:gradFill>
            <a:ln>
              <a:noFill/>
            </a:ln>
          </p:spPr>
          <p:txBody>
            <a:bodyPr vert="horz" wrap="square" lIns="0" tIns="0" rIns="0" bIns="0" numCol="1" anchor="t" anchorCtr="0" compatLnSpc="1">
              <a:prstTxWarp prst="textNoShape">
                <a:avLst/>
              </a:prstTxWarp>
            </a:bodyPr>
            <a:lstStyle/>
            <a:p>
              <a:endParaRPr lang="en-US" dirty="0"/>
            </a:p>
          </p:txBody>
        </p:sp>
        <p:sp>
          <p:nvSpPr>
            <p:cNvPr id="292" name="Freeform 280"/>
            <p:cNvSpPr>
              <a:spLocks/>
            </p:cNvSpPr>
            <p:nvPr/>
          </p:nvSpPr>
          <p:spPr bwMode="gray">
            <a:xfrm>
              <a:off x="3203701" y="5457999"/>
              <a:ext cx="45512" cy="83257"/>
            </a:xfrm>
            <a:custGeom>
              <a:avLst/>
              <a:gdLst>
                <a:gd name="T0" fmla="*/ 442 w 442"/>
                <a:gd name="T1" fmla="*/ 474 h 775"/>
                <a:gd name="T2" fmla="*/ 437 w 442"/>
                <a:gd name="T3" fmla="*/ 474 h 775"/>
                <a:gd name="T4" fmla="*/ 130 w 442"/>
                <a:gd name="T5" fmla="*/ 771 h 775"/>
                <a:gd name="T6" fmla="*/ 127 w 442"/>
                <a:gd name="T7" fmla="*/ 775 h 775"/>
                <a:gd name="T8" fmla="*/ 5 w 442"/>
                <a:gd name="T9" fmla="*/ 95 h 775"/>
                <a:gd name="T10" fmla="*/ 23 w 442"/>
                <a:gd name="T11" fmla="*/ 0 h 775"/>
                <a:gd name="T12" fmla="*/ 442 w 442"/>
                <a:gd name="T13" fmla="*/ 474 h 775"/>
              </a:gdLst>
              <a:ahLst/>
              <a:cxnLst>
                <a:cxn ang="0">
                  <a:pos x="T0" y="T1"/>
                </a:cxn>
                <a:cxn ang="0">
                  <a:pos x="T2" y="T3"/>
                </a:cxn>
                <a:cxn ang="0">
                  <a:pos x="T4" y="T5"/>
                </a:cxn>
                <a:cxn ang="0">
                  <a:pos x="T6" y="T7"/>
                </a:cxn>
                <a:cxn ang="0">
                  <a:pos x="T8" y="T9"/>
                </a:cxn>
                <a:cxn ang="0">
                  <a:pos x="T10" y="T11"/>
                </a:cxn>
                <a:cxn ang="0">
                  <a:pos x="T12" y="T13"/>
                </a:cxn>
              </a:cxnLst>
              <a:rect l="0" t="0" r="r" b="b"/>
              <a:pathLst>
                <a:path w="442" h="775">
                  <a:moveTo>
                    <a:pt x="442" y="474"/>
                  </a:moveTo>
                  <a:cubicBezTo>
                    <a:pt x="442" y="474"/>
                    <a:pt x="440" y="474"/>
                    <a:pt x="437" y="474"/>
                  </a:cubicBezTo>
                  <a:cubicBezTo>
                    <a:pt x="413" y="478"/>
                    <a:pt x="306" y="511"/>
                    <a:pt x="130" y="771"/>
                  </a:cubicBezTo>
                  <a:cubicBezTo>
                    <a:pt x="129" y="773"/>
                    <a:pt x="128" y="774"/>
                    <a:pt x="127" y="775"/>
                  </a:cubicBezTo>
                  <a:cubicBezTo>
                    <a:pt x="127" y="775"/>
                    <a:pt x="0" y="241"/>
                    <a:pt x="5" y="95"/>
                  </a:cubicBezTo>
                  <a:cubicBezTo>
                    <a:pt x="5" y="95"/>
                    <a:pt x="23" y="18"/>
                    <a:pt x="23" y="0"/>
                  </a:cubicBezTo>
                  <a:cubicBezTo>
                    <a:pt x="23" y="0"/>
                    <a:pt x="93" y="390"/>
                    <a:pt x="442" y="474"/>
                  </a:cubicBezTo>
                  <a:close/>
                </a:path>
              </a:pathLst>
            </a:custGeom>
            <a:gradFill>
              <a:gsLst>
                <a:gs pos="0">
                  <a:srgbClr val="FFFFFF"/>
                </a:gs>
                <a:gs pos="100000">
                  <a:srgbClr val="DDDDDD">
                    <a:lumMod val="94000"/>
                  </a:srgbClr>
                </a:gs>
              </a:gsLst>
              <a:path path="circle">
                <a:fillToRect l="50000" t="50000" r="50000" b="50000"/>
              </a:path>
            </a:gradFill>
            <a:ln>
              <a:noFill/>
            </a:ln>
          </p:spPr>
          <p:txBody>
            <a:bodyPr vert="horz" wrap="square" lIns="0" tIns="0" rIns="0" bIns="0" numCol="1" anchor="t" anchorCtr="0" compatLnSpc="1">
              <a:prstTxWarp prst="textNoShape">
                <a:avLst/>
              </a:prstTxWarp>
            </a:bodyPr>
            <a:lstStyle/>
            <a:p>
              <a:endParaRPr lang="en-US" dirty="0"/>
            </a:p>
          </p:txBody>
        </p:sp>
        <p:sp>
          <p:nvSpPr>
            <p:cNvPr id="293" name="Freeform 281"/>
            <p:cNvSpPr>
              <a:spLocks/>
            </p:cNvSpPr>
            <p:nvPr/>
          </p:nvSpPr>
          <p:spPr bwMode="gray">
            <a:xfrm>
              <a:off x="3249457" y="5455453"/>
              <a:ext cx="46729" cy="86057"/>
            </a:xfrm>
            <a:custGeom>
              <a:avLst/>
              <a:gdLst>
                <a:gd name="T0" fmla="*/ 0 w 455"/>
                <a:gd name="T1" fmla="*/ 497 h 800"/>
                <a:gd name="T2" fmla="*/ 335 w 455"/>
                <a:gd name="T3" fmla="*/ 800 h 800"/>
                <a:gd name="T4" fmla="*/ 450 w 455"/>
                <a:gd name="T5" fmla="*/ 118 h 800"/>
                <a:gd name="T6" fmla="*/ 415 w 455"/>
                <a:gd name="T7" fmla="*/ 0 h 800"/>
                <a:gd name="T8" fmla="*/ 0 w 455"/>
                <a:gd name="T9" fmla="*/ 497 h 800"/>
              </a:gdLst>
              <a:ahLst/>
              <a:cxnLst>
                <a:cxn ang="0">
                  <a:pos x="T0" y="T1"/>
                </a:cxn>
                <a:cxn ang="0">
                  <a:pos x="T2" y="T3"/>
                </a:cxn>
                <a:cxn ang="0">
                  <a:pos x="T4" y="T5"/>
                </a:cxn>
                <a:cxn ang="0">
                  <a:pos x="T6" y="T7"/>
                </a:cxn>
                <a:cxn ang="0">
                  <a:pos x="T8" y="T9"/>
                </a:cxn>
              </a:cxnLst>
              <a:rect l="0" t="0" r="r" b="b"/>
              <a:pathLst>
                <a:path w="455" h="800">
                  <a:moveTo>
                    <a:pt x="0" y="497"/>
                  </a:moveTo>
                  <a:cubicBezTo>
                    <a:pt x="0" y="497"/>
                    <a:pt x="131" y="486"/>
                    <a:pt x="335" y="800"/>
                  </a:cubicBezTo>
                  <a:cubicBezTo>
                    <a:pt x="335" y="800"/>
                    <a:pt x="455" y="264"/>
                    <a:pt x="450" y="118"/>
                  </a:cubicBezTo>
                  <a:cubicBezTo>
                    <a:pt x="450" y="118"/>
                    <a:pt x="415" y="18"/>
                    <a:pt x="415" y="0"/>
                  </a:cubicBezTo>
                  <a:cubicBezTo>
                    <a:pt x="415" y="0"/>
                    <a:pt x="349" y="406"/>
                    <a:pt x="0" y="497"/>
                  </a:cubicBezTo>
                  <a:close/>
                </a:path>
              </a:pathLst>
            </a:custGeom>
            <a:gradFill>
              <a:gsLst>
                <a:gs pos="0">
                  <a:srgbClr val="FFFFFF"/>
                </a:gs>
                <a:gs pos="100000">
                  <a:srgbClr val="DDDDDD">
                    <a:lumMod val="94000"/>
                  </a:srgbClr>
                </a:gs>
              </a:gsLst>
              <a:path path="circle">
                <a:fillToRect l="50000" t="50000" r="50000" b="50000"/>
              </a:path>
            </a:gradFill>
            <a:ln>
              <a:noFill/>
            </a:ln>
          </p:spPr>
          <p:txBody>
            <a:bodyPr vert="horz" wrap="square" lIns="0" tIns="0" rIns="0" bIns="0" numCol="1" anchor="t" anchorCtr="0" compatLnSpc="1">
              <a:prstTxWarp prst="textNoShape">
                <a:avLst/>
              </a:prstTxWarp>
            </a:bodyPr>
            <a:lstStyle/>
            <a:p>
              <a:endParaRPr lang="en-US" dirty="0"/>
            </a:p>
          </p:txBody>
        </p:sp>
        <p:sp>
          <p:nvSpPr>
            <p:cNvPr id="294" name="Freeform 282"/>
            <p:cNvSpPr>
              <a:spLocks/>
            </p:cNvSpPr>
            <p:nvPr/>
          </p:nvSpPr>
          <p:spPr bwMode="gray">
            <a:xfrm>
              <a:off x="3326852" y="5505865"/>
              <a:ext cx="42105" cy="146145"/>
            </a:xfrm>
            <a:custGeom>
              <a:avLst/>
              <a:gdLst>
                <a:gd name="T0" fmla="*/ 409 w 409"/>
                <a:gd name="T1" fmla="*/ 0 h 1357"/>
                <a:gd name="T2" fmla="*/ 241 w 409"/>
                <a:gd name="T3" fmla="*/ 1354 h 1357"/>
                <a:gd name="T4" fmla="*/ 227 w 409"/>
                <a:gd name="T5" fmla="*/ 1357 h 1357"/>
                <a:gd name="T6" fmla="*/ 409 w 409"/>
                <a:gd name="T7" fmla="*/ 0 h 1357"/>
              </a:gdLst>
              <a:ahLst/>
              <a:cxnLst>
                <a:cxn ang="0">
                  <a:pos x="T0" y="T1"/>
                </a:cxn>
                <a:cxn ang="0">
                  <a:pos x="T2" y="T3"/>
                </a:cxn>
                <a:cxn ang="0">
                  <a:pos x="T4" y="T5"/>
                </a:cxn>
                <a:cxn ang="0">
                  <a:pos x="T6" y="T7"/>
                </a:cxn>
              </a:cxnLst>
              <a:rect l="0" t="0" r="r" b="b"/>
              <a:pathLst>
                <a:path w="409" h="1357">
                  <a:moveTo>
                    <a:pt x="409" y="0"/>
                  </a:moveTo>
                  <a:cubicBezTo>
                    <a:pt x="409" y="0"/>
                    <a:pt x="39" y="705"/>
                    <a:pt x="241" y="1354"/>
                  </a:cubicBezTo>
                  <a:cubicBezTo>
                    <a:pt x="227" y="1357"/>
                    <a:pt x="227" y="1357"/>
                    <a:pt x="227" y="1357"/>
                  </a:cubicBezTo>
                  <a:cubicBezTo>
                    <a:pt x="227" y="1357"/>
                    <a:pt x="0" y="708"/>
                    <a:pt x="409" y="0"/>
                  </a:cubicBezTo>
                  <a:close/>
                </a:path>
              </a:pathLst>
            </a:custGeom>
            <a:gradFill flip="none" rotWithShape="1">
              <a:gsLst>
                <a:gs pos="100000">
                  <a:srgbClr val="B2B2B2">
                    <a:lumMod val="71000"/>
                  </a:srgbClr>
                </a:gs>
                <a:gs pos="0">
                  <a:srgbClr val="000000"/>
                </a:gs>
              </a:gsLst>
              <a:lin ang="16200000" scaled="1"/>
              <a:tileRect/>
            </a:gradFill>
            <a:ln>
              <a:noFill/>
            </a:ln>
          </p:spPr>
          <p:txBody>
            <a:bodyPr vert="horz" wrap="square" lIns="0" tIns="0" rIns="0" bIns="0" numCol="1" anchor="t" anchorCtr="0" compatLnSpc="1">
              <a:prstTxWarp prst="textNoShape">
                <a:avLst/>
              </a:prstTxWarp>
            </a:bodyPr>
            <a:lstStyle/>
            <a:p>
              <a:endParaRPr lang="en-US" dirty="0"/>
            </a:p>
          </p:txBody>
        </p:sp>
        <p:sp>
          <p:nvSpPr>
            <p:cNvPr id="295" name="Freeform 283"/>
            <p:cNvSpPr>
              <a:spLocks/>
            </p:cNvSpPr>
            <p:nvPr/>
          </p:nvSpPr>
          <p:spPr bwMode="gray">
            <a:xfrm>
              <a:off x="3128253" y="5508666"/>
              <a:ext cx="42105" cy="139780"/>
            </a:xfrm>
            <a:custGeom>
              <a:avLst/>
              <a:gdLst>
                <a:gd name="T0" fmla="*/ 0 w 410"/>
                <a:gd name="T1" fmla="*/ 0 h 1301"/>
                <a:gd name="T2" fmla="*/ 157 w 410"/>
                <a:gd name="T3" fmla="*/ 1295 h 1301"/>
                <a:gd name="T4" fmla="*/ 180 w 410"/>
                <a:gd name="T5" fmla="*/ 1301 h 1301"/>
                <a:gd name="T6" fmla="*/ 0 w 410"/>
                <a:gd name="T7" fmla="*/ 0 h 1301"/>
              </a:gdLst>
              <a:ahLst/>
              <a:cxnLst>
                <a:cxn ang="0">
                  <a:pos x="T0" y="T1"/>
                </a:cxn>
                <a:cxn ang="0">
                  <a:pos x="T2" y="T3"/>
                </a:cxn>
                <a:cxn ang="0">
                  <a:pos x="T4" y="T5"/>
                </a:cxn>
                <a:cxn ang="0">
                  <a:pos x="T6" y="T7"/>
                </a:cxn>
              </a:cxnLst>
              <a:rect l="0" t="0" r="r" b="b"/>
              <a:pathLst>
                <a:path w="410" h="1301">
                  <a:moveTo>
                    <a:pt x="0" y="0"/>
                  </a:moveTo>
                  <a:cubicBezTo>
                    <a:pt x="0" y="0"/>
                    <a:pt x="359" y="647"/>
                    <a:pt x="157" y="1295"/>
                  </a:cubicBezTo>
                  <a:cubicBezTo>
                    <a:pt x="180" y="1301"/>
                    <a:pt x="180" y="1301"/>
                    <a:pt x="180" y="1301"/>
                  </a:cubicBezTo>
                  <a:cubicBezTo>
                    <a:pt x="180" y="1301"/>
                    <a:pt x="410" y="708"/>
                    <a:pt x="0" y="0"/>
                  </a:cubicBezTo>
                  <a:close/>
                </a:path>
              </a:pathLst>
            </a:custGeom>
            <a:gradFill flip="none" rotWithShape="1">
              <a:gsLst>
                <a:gs pos="100000">
                  <a:srgbClr val="B2B2B2">
                    <a:lumMod val="71000"/>
                  </a:srgbClr>
                </a:gs>
                <a:gs pos="0">
                  <a:srgbClr val="000000"/>
                </a:gs>
              </a:gsLst>
              <a:lin ang="16200000" scaled="1"/>
              <a:tileRect/>
            </a:gradFill>
            <a:ln>
              <a:noFill/>
            </a:ln>
          </p:spPr>
          <p:txBody>
            <a:bodyPr vert="horz" wrap="square" lIns="0" tIns="0" rIns="0" bIns="0" numCol="1" anchor="t" anchorCtr="0" compatLnSpc="1">
              <a:prstTxWarp prst="textNoShape">
                <a:avLst/>
              </a:prstTxWarp>
            </a:bodyPr>
            <a:lstStyle/>
            <a:p>
              <a:endParaRPr lang="en-US" dirty="0"/>
            </a:p>
          </p:txBody>
        </p:sp>
        <p:sp>
          <p:nvSpPr>
            <p:cNvPr id="296" name="Freeform 284"/>
            <p:cNvSpPr>
              <a:spLocks/>
            </p:cNvSpPr>
            <p:nvPr/>
          </p:nvSpPr>
          <p:spPr bwMode="gray">
            <a:xfrm>
              <a:off x="3216600" y="5508921"/>
              <a:ext cx="32613" cy="32081"/>
            </a:xfrm>
            <a:custGeom>
              <a:avLst/>
              <a:gdLst>
                <a:gd name="T0" fmla="*/ 317 w 317"/>
                <a:gd name="T1" fmla="*/ 0 h 298"/>
                <a:gd name="T2" fmla="*/ 113 w 317"/>
                <a:gd name="T3" fmla="*/ 149 h 298"/>
                <a:gd name="T4" fmla="*/ 0 w 317"/>
                <a:gd name="T5" fmla="*/ 298 h 298"/>
                <a:gd name="T6" fmla="*/ 317 w 317"/>
                <a:gd name="T7" fmla="*/ 0 h 298"/>
              </a:gdLst>
              <a:ahLst/>
              <a:cxnLst>
                <a:cxn ang="0">
                  <a:pos x="T0" y="T1"/>
                </a:cxn>
                <a:cxn ang="0">
                  <a:pos x="T2" y="T3"/>
                </a:cxn>
                <a:cxn ang="0">
                  <a:pos x="T4" y="T5"/>
                </a:cxn>
                <a:cxn ang="0">
                  <a:pos x="T6" y="T7"/>
                </a:cxn>
              </a:cxnLst>
              <a:rect l="0" t="0" r="r" b="b"/>
              <a:pathLst>
                <a:path w="317" h="298">
                  <a:moveTo>
                    <a:pt x="317" y="0"/>
                  </a:moveTo>
                  <a:cubicBezTo>
                    <a:pt x="317" y="0"/>
                    <a:pt x="213" y="33"/>
                    <a:pt x="113" y="149"/>
                  </a:cubicBezTo>
                  <a:cubicBezTo>
                    <a:pt x="113" y="149"/>
                    <a:pt x="29" y="243"/>
                    <a:pt x="0" y="298"/>
                  </a:cubicBezTo>
                  <a:cubicBezTo>
                    <a:pt x="0" y="298"/>
                    <a:pt x="103" y="68"/>
                    <a:pt x="317" y="0"/>
                  </a:cubicBezTo>
                  <a:close/>
                </a:path>
              </a:pathLst>
            </a:custGeom>
            <a:solidFill>
              <a:srgbClr val="4D4D4D"/>
            </a:solidFill>
            <a:ln>
              <a:noFill/>
            </a:ln>
          </p:spPr>
          <p:txBody>
            <a:bodyPr vert="horz" wrap="square" lIns="0" tIns="0" rIns="0" bIns="0" numCol="1" anchor="t" anchorCtr="0" compatLnSpc="1">
              <a:prstTxWarp prst="textNoShape">
                <a:avLst/>
              </a:prstTxWarp>
            </a:bodyPr>
            <a:lstStyle/>
            <a:p>
              <a:endParaRPr lang="en-US" dirty="0"/>
            </a:p>
          </p:txBody>
        </p:sp>
        <p:sp>
          <p:nvSpPr>
            <p:cNvPr id="297" name="Freeform 285"/>
            <p:cNvSpPr>
              <a:spLocks/>
            </p:cNvSpPr>
            <p:nvPr/>
          </p:nvSpPr>
          <p:spPr bwMode="gray">
            <a:xfrm>
              <a:off x="3162083" y="5467929"/>
              <a:ext cx="99056" cy="195285"/>
            </a:xfrm>
            <a:custGeom>
              <a:avLst/>
              <a:gdLst>
                <a:gd name="T0" fmla="*/ 407 w 963"/>
                <a:gd name="T1" fmla="*/ 0 h 1816"/>
                <a:gd name="T2" fmla="*/ 963 w 963"/>
                <a:gd name="T3" fmla="*/ 1816 h 1816"/>
                <a:gd name="T4" fmla="*/ 758 w 963"/>
                <a:gd name="T5" fmla="*/ 1807 h 1816"/>
                <a:gd name="T6" fmla="*/ 0 w 963"/>
                <a:gd name="T7" fmla="*/ 519 h 1816"/>
                <a:gd name="T8" fmla="*/ 190 w 963"/>
                <a:gd name="T9" fmla="*/ 377 h 1816"/>
                <a:gd name="T10" fmla="*/ 49 w 963"/>
                <a:gd name="T11" fmla="*/ 253 h 1816"/>
                <a:gd name="T12" fmla="*/ 407 w 963"/>
                <a:gd name="T13" fmla="*/ 0 h 1816"/>
              </a:gdLst>
              <a:ahLst/>
              <a:cxnLst>
                <a:cxn ang="0">
                  <a:pos x="T0" y="T1"/>
                </a:cxn>
                <a:cxn ang="0">
                  <a:pos x="T2" y="T3"/>
                </a:cxn>
                <a:cxn ang="0">
                  <a:pos x="T4" y="T5"/>
                </a:cxn>
                <a:cxn ang="0">
                  <a:pos x="T6" y="T7"/>
                </a:cxn>
                <a:cxn ang="0">
                  <a:pos x="T8" y="T9"/>
                </a:cxn>
                <a:cxn ang="0">
                  <a:pos x="T10" y="T11"/>
                </a:cxn>
                <a:cxn ang="0">
                  <a:pos x="T12" y="T13"/>
                </a:cxn>
              </a:cxnLst>
              <a:rect l="0" t="0" r="r" b="b"/>
              <a:pathLst>
                <a:path w="963" h="1816">
                  <a:moveTo>
                    <a:pt x="407" y="0"/>
                  </a:moveTo>
                  <a:cubicBezTo>
                    <a:pt x="407" y="0"/>
                    <a:pt x="578" y="1447"/>
                    <a:pt x="963" y="1816"/>
                  </a:cubicBezTo>
                  <a:cubicBezTo>
                    <a:pt x="963" y="1816"/>
                    <a:pt x="775" y="1807"/>
                    <a:pt x="758" y="1807"/>
                  </a:cubicBezTo>
                  <a:cubicBezTo>
                    <a:pt x="758" y="1807"/>
                    <a:pt x="342" y="1390"/>
                    <a:pt x="0" y="519"/>
                  </a:cubicBezTo>
                  <a:cubicBezTo>
                    <a:pt x="190" y="377"/>
                    <a:pt x="190" y="377"/>
                    <a:pt x="190" y="377"/>
                  </a:cubicBezTo>
                  <a:cubicBezTo>
                    <a:pt x="49" y="253"/>
                    <a:pt x="49" y="253"/>
                    <a:pt x="49" y="253"/>
                  </a:cubicBezTo>
                  <a:cubicBezTo>
                    <a:pt x="49" y="253"/>
                    <a:pt x="225" y="227"/>
                    <a:pt x="407" y="0"/>
                  </a:cubicBezTo>
                  <a:close/>
                </a:path>
              </a:pathLst>
            </a:custGeom>
            <a:solidFill>
              <a:srgbClr val="292929"/>
            </a:solidFill>
            <a:ln>
              <a:noFill/>
            </a:ln>
          </p:spPr>
          <p:txBody>
            <a:bodyPr vert="horz" wrap="square" lIns="0" tIns="0" rIns="0" bIns="0" numCol="1" anchor="t" anchorCtr="0" compatLnSpc="1">
              <a:prstTxWarp prst="textNoShape">
                <a:avLst/>
              </a:prstTxWarp>
            </a:bodyPr>
            <a:lstStyle/>
            <a:p>
              <a:endParaRPr lang="en-US" dirty="0"/>
            </a:p>
          </p:txBody>
        </p:sp>
        <p:sp>
          <p:nvSpPr>
            <p:cNvPr id="298" name="Freeform 286"/>
            <p:cNvSpPr>
              <a:spLocks/>
            </p:cNvSpPr>
            <p:nvPr/>
          </p:nvSpPr>
          <p:spPr bwMode="gray">
            <a:xfrm>
              <a:off x="3162570" y="5522160"/>
              <a:ext cx="75448" cy="137488"/>
            </a:xfrm>
            <a:custGeom>
              <a:avLst/>
              <a:gdLst>
                <a:gd name="T0" fmla="*/ 0 w 733"/>
                <a:gd name="T1" fmla="*/ 6 h 1278"/>
                <a:gd name="T2" fmla="*/ 733 w 733"/>
                <a:gd name="T3" fmla="*/ 1278 h 1278"/>
                <a:gd name="T4" fmla="*/ 10 w 733"/>
                <a:gd name="T5" fmla="*/ 0 h 1278"/>
                <a:gd name="T6" fmla="*/ 0 w 733"/>
                <a:gd name="T7" fmla="*/ 6 h 1278"/>
              </a:gdLst>
              <a:ahLst/>
              <a:cxnLst>
                <a:cxn ang="0">
                  <a:pos x="T0" y="T1"/>
                </a:cxn>
                <a:cxn ang="0">
                  <a:pos x="T2" y="T3"/>
                </a:cxn>
                <a:cxn ang="0">
                  <a:pos x="T4" y="T5"/>
                </a:cxn>
                <a:cxn ang="0">
                  <a:pos x="T6" y="T7"/>
                </a:cxn>
              </a:cxnLst>
              <a:rect l="0" t="0" r="r" b="b"/>
              <a:pathLst>
                <a:path w="733" h="1278">
                  <a:moveTo>
                    <a:pt x="0" y="6"/>
                  </a:moveTo>
                  <a:cubicBezTo>
                    <a:pt x="0" y="6"/>
                    <a:pt x="315" y="859"/>
                    <a:pt x="733" y="1278"/>
                  </a:cubicBezTo>
                  <a:cubicBezTo>
                    <a:pt x="733" y="1278"/>
                    <a:pt x="258" y="688"/>
                    <a:pt x="10" y="0"/>
                  </a:cubicBezTo>
                  <a:lnTo>
                    <a:pt x="0" y="6"/>
                  </a:lnTo>
                  <a:close/>
                </a:path>
              </a:pathLst>
            </a:custGeom>
            <a:gradFill flip="none" rotWithShape="1">
              <a:gsLst>
                <a:gs pos="100000">
                  <a:srgbClr val="B2B2B2"/>
                </a:gs>
                <a:gs pos="0">
                  <a:srgbClr val="000000"/>
                </a:gs>
              </a:gsLst>
              <a:lin ang="8100000" scaled="1"/>
              <a:tileRect/>
            </a:gradFill>
            <a:ln>
              <a:noFill/>
            </a:ln>
          </p:spPr>
          <p:txBody>
            <a:bodyPr vert="horz" wrap="square" lIns="0" tIns="0" rIns="0" bIns="0" numCol="1" anchor="t" anchorCtr="0" compatLnSpc="1">
              <a:prstTxWarp prst="textNoShape">
                <a:avLst/>
              </a:prstTxWarp>
            </a:bodyPr>
            <a:lstStyle/>
            <a:p>
              <a:endParaRPr lang="en-US" dirty="0"/>
            </a:p>
          </p:txBody>
        </p:sp>
        <p:sp>
          <p:nvSpPr>
            <p:cNvPr id="299" name="Freeform 287"/>
            <p:cNvSpPr>
              <a:spLocks/>
            </p:cNvSpPr>
            <p:nvPr/>
          </p:nvSpPr>
          <p:spPr bwMode="gray">
            <a:xfrm>
              <a:off x="3162570" y="5508411"/>
              <a:ext cx="22148" cy="14513"/>
            </a:xfrm>
            <a:custGeom>
              <a:avLst/>
              <a:gdLst>
                <a:gd name="T0" fmla="*/ 79 w 91"/>
                <a:gd name="T1" fmla="*/ 0 h 57"/>
                <a:gd name="T2" fmla="*/ 0 w 91"/>
                <a:gd name="T3" fmla="*/ 57 h 57"/>
                <a:gd name="T4" fmla="*/ 91 w 91"/>
                <a:gd name="T5" fmla="*/ 6 h 57"/>
                <a:gd name="T6" fmla="*/ 79 w 91"/>
                <a:gd name="T7" fmla="*/ 0 h 57"/>
              </a:gdLst>
              <a:ahLst/>
              <a:cxnLst>
                <a:cxn ang="0">
                  <a:pos x="T0" y="T1"/>
                </a:cxn>
                <a:cxn ang="0">
                  <a:pos x="T2" y="T3"/>
                </a:cxn>
                <a:cxn ang="0">
                  <a:pos x="T4" y="T5"/>
                </a:cxn>
                <a:cxn ang="0">
                  <a:pos x="T6" y="T7"/>
                </a:cxn>
              </a:cxnLst>
              <a:rect l="0" t="0" r="r" b="b"/>
              <a:pathLst>
                <a:path w="91" h="57">
                  <a:moveTo>
                    <a:pt x="79" y="0"/>
                  </a:moveTo>
                  <a:lnTo>
                    <a:pt x="0" y="57"/>
                  </a:lnTo>
                  <a:lnTo>
                    <a:pt x="91" y="6"/>
                  </a:lnTo>
                  <a:lnTo>
                    <a:pt x="79" y="0"/>
                  </a:lnTo>
                  <a:close/>
                </a:path>
              </a:pathLst>
            </a:custGeom>
            <a:gradFill flip="none" rotWithShape="1">
              <a:gsLst>
                <a:gs pos="100000">
                  <a:srgbClr val="B2B2B2"/>
                </a:gs>
                <a:gs pos="0">
                  <a:srgbClr val="000000"/>
                </a:gs>
              </a:gsLst>
              <a:lin ang="8100000" scaled="1"/>
              <a:tileRect/>
            </a:gradFill>
            <a:ln>
              <a:noFill/>
            </a:ln>
          </p:spPr>
          <p:txBody>
            <a:bodyPr vert="horz" wrap="square" lIns="0" tIns="0" rIns="0" bIns="0" numCol="1" anchor="t" anchorCtr="0" compatLnSpc="1">
              <a:prstTxWarp prst="textNoShape">
                <a:avLst/>
              </a:prstTxWarp>
            </a:bodyPr>
            <a:lstStyle/>
            <a:p>
              <a:endParaRPr lang="en-US" dirty="0"/>
            </a:p>
          </p:txBody>
        </p:sp>
        <p:sp>
          <p:nvSpPr>
            <p:cNvPr id="300" name="Freeform 288"/>
            <p:cNvSpPr>
              <a:spLocks/>
            </p:cNvSpPr>
            <p:nvPr/>
          </p:nvSpPr>
          <p:spPr bwMode="gray">
            <a:xfrm>
              <a:off x="3168898" y="5495427"/>
              <a:ext cx="18740" cy="15276"/>
            </a:xfrm>
            <a:custGeom>
              <a:avLst/>
              <a:gdLst>
                <a:gd name="T0" fmla="*/ 0 w 77"/>
                <a:gd name="T1" fmla="*/ 0 h 60"/>
                <a:gd name="T2" fmla="*/ 63 w 77"/>
                <a:gd name="T3" fmla="*/ 60 h 60"/>
                <a:gd name="T4" fmla="*/ 77 w 77"/>
                <a:gd name="T5" fmla="*/ 52 h 60"/>
                <a:gd name="T6" fmla="*/ 0 w 77"/>
                <a:gd name="T7" fmla="*/ 0 h 60"/>
              </a:gdLst>
              <a:ahLst/>
              <a:cxnLst>
                <a:cxn ang="0">
                  <a:pos x="T0" y="T1"/>
                </a:cxn>
                <a:cxn ang="0">
                  <a:pos x="T2" y="T3"/>
                </a:cxn>
                <a:cxn ang="0">
                  <a:pos x="T4" y="T5"/>
                </a:cxn>
                <a:cxn ang="0">
                  <a:pos x="T6" y="T7"/>
                </a:cxn>
              </a:cxnLst>
              <a:rect l="0" t="0" r="r" b="b"/>
              <a:pathLst>
                <a:path w="77" h="60">
                  <a:moveTo>
                    <a:pt x="0" y="0"/>
                  </a:moveTo>
                  <a:lnTo>
                    <a:pt x="63" y="60"/>
                  </a:lnTo>
                  <a:lnTo>
                    <a:pt x="77" y="52"/>
                  </a:lnTo>
                  <a:lnTo>
                    <a:pt x="0" y="0"/>
                  </a:lnTo>
                  <a:close/>
                </a:path>
              </a:pathLst>
            </a:custGeom>
            <a:gradFill flip="none" rotWithShape="1">
              <a:gsLst>
                <a:gs pos="100000">
                  <a:srgbClr val="B2B2B2"/>
                </a:gs>
                <a:gs pos="0">
                  <a:srgbClr val="000000"/>
                </a:gs>
              </a:gsLst>
              <a:lin ang="8100000" scaled="1"/>
              <a:tileRect/>
            </a:gradFill>
            <a:ln>
              <a:noFill/>
            </a:ln>
          </p:spPr>
          <p:txBody>
            <a:bodyPr vert="horz" wrap="square" lIns="0" tIns="0" rIns="0" bIns="0" numCol="1" anchor="t" anchorCtr="0" compatLnSpc="1">
              <a:prstTxWarp prst="textNoShape">
                <a:avLst/>
              </a:prstTxWarp>
            </a:bodyPr>
            <a:lstStyle/>
            <a:p>
              <a:endParaRPr lang="en-US" dirty="0"/>
            </a:p>
          </p:txBody>
        </p:sp>
        <p:sp>
          <p:nvSpPr>
            <p:cNvPr id="301" name="Freeform 289"/>
            <p:cNvSpPr>
              <a:spLocks/>
            </p:cNvSpPr>
            <p:nvPr/>
          </p:nvSpPr>
          <p:spPr bwMode="gray">
            <a:xfrm>
              <a:off x="3247753" y="5508921"/>
              <a:ext cx="35047" cy="31317"/>
            </a:xfrm>
            <a:custGeom>
              <a:avLst/>
              <a:gdLst>
                <a:gd name="T0" fmla="*/ 0 w 341"/>
                <a:gd name="T1" fmla="*/ 0 h 291"/>
                <a:gd name="T2" fmla="*/ 217 w 341"/>
                <a:gd name="T3" fmla="*/ 143 h 291"/>
                <a:gd name="T4" fmla="*/ 341 w 341"/>
                <a:gd name="T5" fmla="*/ 291 h 291"/>
                <a:gd name="T6" fmla="*/ 0 w 341"/>
                <a:gd name="T7" fmla="*/ 0 h 291"/>
              </a:gdLst>
              <a:ahLst/>
              <a:cxnLst>
                <a:cxn ang="0">
                  <a:pos x="T0" y="T1"/>
                </a:cxn>
                <a:cxn ang="0">
                  <a:pos x="T2" y="T3"/>
                </a:cxn>
                <a:cxn ang="0">
                  <a:pos x="T4" y="T5"/>
                </a:cxn>
                <a:cxn ang="0">
                  <a:pos x="T6" y="T7"/>
                </a:cxn>
              </a:cxnLst>
              <a:rect l="0" t="0" r="r" b="b"/>
              <a:pathLst>
                <a:path w="341" h="291">
                  <a:moveTo>
                    <a:pt x="0" y="0"/>
                  </a:moveTo>
                  <a:cubicBezTo>
                    <a:pt x="0" y="0"/>
                    <a:pt x="116" y="27"/>
                    <a:pt x="217" y="143"/>
                  </a:cubicBezTo>
                  <a:cubicBezTo>
                    <a:pt x="217" y="143"/>
                    <a:pt x="312" y="236"/>
                    <a:pt x="341" y="291"/>
                  </a:cubicBezTo>
                  <a:cubicBezTo>
                    <a:pt x="341" y="291"/>
                    <a:pt x="218" y="54"/>
                    <a:pt x="0" y="0"/>
                  </a:cubicBezTo>
                  <a:close/>
                </a:path>
              </a:pathLst>
            </a:custGeom>
            <a:solidFill>
              <a:srgbClr val="4D4D4D"/>
            </a:solidFill>
            <a:ln>
              <a:noFill/>
            </a:ln>
          </p:spPr>
          <p:txBody>
            <a:bodyPr vert="horz" wrap="square" lIns="0" tIns="0" rIns="0" bIns="0" numCol="1" anchor="t" anchorCtr="0" compatLnSpc="1">
              <a:prstTxWarp prst="textNoShape">
                <a:avLst/>
              </a:prstTxWarp>
            </a:bodyPr>
            <a:lstStyle/>
            <a:p>
              <a:endParaRPr lang="en-US" dirty="0"/>
            </a:p>
          </p:txBody>
        </p:sp>
        <p:sp>
          <p:nvSpPr>
            <p:cNvPr id="302" name="Freeform 290"/>
            <p:cNvSpPr>
              <a:spLocks/>
            </p:cNvSpPr>
            <p:nvPr/>
          </p:nvSpPr>
          <p:spPr bwMode="gray">
            <a:xfrm>
              <a:off x="3249943" y="5466910"/>
              <a:ext cx="87374" cy="195794"/>
            </a:xfrm>
            <a:custGeom>
              <a:avLst/>
              <a:gdLst>
                <a:gd name="T0" fmla="*/ 435 w 851"/>
                <a:gd name="T1" fmla="*/ 0 h 1821"/>
                <a:gd name="T2" fmla="*/ 799 w 851"/>
                <a:gd name="T3" fmla="*/ 270 h 1821"/>
                <a:gd name="T4" fmla="*/ 661 w 851"/>
                <a:gd name="T5" fmla="*/ 403 h 1821"/>
                <a:gd name="T6" fmla="*/ 851 w 851"/>
                <a:gd name="T7" fmla="*/ 537 h 1821"/>
                <a:gd name="T8" fmla="*/ 107 w 851"/>
                <a:gd name="T9" fmla="*/ 1821 h 1821"/>
                <a:gd name="T10" fmla="*/ 0 w 851"/>
                <a:gd name="T11" fmla="*/ 1686 h 1821"/>
                <a:gd name="T12" fmla="*/ 435 w 851"/>
                <a:gd name="T13" fmla="*/ 0 h 1821"/>
              </a:gdLst>
              <a:ahLst/>
              <a:cxnLst>
                <a:cxn ang="0">
                  <a:pos x="T0" y="T1"/>
                </a:cxn>
                <a:cxn ang="0">
                  <a:pos x="T2" y="T3"/>
                </a:cxn>
                <a:cxn ang="0">
                  <a:pos x="T4" y="T5"/>
                </a:cxn>
                <a:cxn ang="0">
                  <a:pos x="T6" y="T7"/>
                </a:cxn>
                <a:cxn ang="0">
                  <a:pos x="T8" y="T9"/>
                </a:cxn>
                <a:cxn ang="0">
                  <a:pos x="T10" y="T11"/>
                </a:cxn>
                <a:cxn ang="0">
                  <a:pos x="T12" y="T13"/>
                </a:cxn>
              </a:cxnLst>
              <a:rect l="0" t="0" r="r" b="b"/>
              <a:pathLst>
                <a:path w="851" h="1821">
                  <a:moveTo>
                    <a:pt x="435" y="0"/>
                  </a:moveTo>
                  <a:cubicBezTo>
                    <a:pt x="435" y="0"/>
                    <a:pt x="518" y="233"/>
                    <a:pt x="799" y="270"/>
                  </a:cubicBezTo>
                  <a:cubicBezTo>
                    <a:pt x="661" y="403"/>
                    <a:pt x="661" y="403"/>
                    <a:pt x="661" y="403"/>
                  </a:cubicBezTo>
                  <a:cubicBezTo>
                    <a:pt x="851" y="537"/>
                    <a:pt x="851" y="537"/>
                    <a:pt x="851" y="537"/>
                  </a:cubicBezTo>
                  <a:cubicBezTo>
                    <a:pt x="851" y="537"/>
                    <a:pt x="535" y="1412"/>
                    <a:pt x="107" y="1821"/>
                  </a:cubicBezTo>
                  <a:cubicBezTo>
                    <a:pt x="107" y="1821"/>
                    <a:pt x="26" y="1759"/>
                    <a:pt x="0" y="1686"/>
                  </a:cubicBezTo>
                  <a:cubicBezTo>
                    <a:pt x="0" y="1686"/>
                    <a:pt x="305" y="1100"/>
                    <a:pt x="435" y="0"/>
                  </a:cubicBezTo>
                  <a:close/>
                </a:path>
              </a:pathLst>
            </a:custGeom>
            <a:solidFill>
              <a:srgbClr val="292929"/>
            </a:solidFill>
            <a:ln>
              <a:noFill/>
            </a:ln>
          </p:spPr>
          <p:txBody>
            <a:bodyPr vert="horz" wrap="square" lIns="0" tIns="0" rIns="0" bIns="0" numCol="1" anchor="t" anchorCtr="0" compatLnSpc="1">
              <a:prstTxWarp prst="textNoShape">
                <a:avLst/>
              </a:prstTxWarp>
            </a:bodyPr>
            <a:lstStyle/>
            <a:p>
              <a:endParaRPr lang="en-US" dirty="0"/>
            </a:p>
          </p:txBody>
        </p:sp>
        <p:sp>
          <p:nvSpPr>
            <p:cNvPr id="303" name="Freeform 291"/>
            <p:cNvSpPr>
              <a:spLocks/>
            </p:cNvSpPr>
            <p:nvPr/>
          </p:nvSpPr>
          <p:spPr bwMode="gray">
            <a:xfrm>
              <a:off x="3263329" y="5521396"/>
              <a:ext cx="75448" cy="137488"/>
            </a:xfrm>
            <a:custGeom>
              <a:avLst/>
              <a:gdLst>
                <a:gd name="T0" fmla="*/ 734 w 734"/>
                <a:gd name="T1" fmla="*/ 6 h 1278"/>
                <a:gd name="T2" fmla="*/ 0 w 734"/>
                <a:gd name="T3" fmla="*/ 1278 h 1278"/>
                <a:gd name="T4" fmla="*/ 724 w 734"/>
                <a:gd name="T5" fmla="*/ 0 h 1278"/>
                <a:gd name="T6" fmla="*/ 734 w 734"/>
                <a:gd name="T7" fmla="*/ 6 h 1278"/>
              </a:gdLst>
              <a:ahLst/>
              <a:cxnLst>
                <a:cxn ang="0">
                  <a:pos x="T0" y="T1"/>
                </a:cxn>
                <a:cxn ang="0">
                  <a:pos x="T2" y="T3"/>
                </a:cxn>
                <a:cxn ang="0">
                  <a:pos x="T4" y="T5"/>
                </a:cxn>
                <a:cxn ang="0">
                  <a:pos x="T6" y="T7"/>
                </a:cxn>
              </a:cxnLst>
              <a:rect l="0" t="0" r="r" b="b"/>
              <a:pathLst>
                <a:path w="734" h="1278">
                  <a:moveTo>
                    <a:pt x="734" y="6"/>
                  </a:moveTo>
                  <a:cubicBezTo>
                    <a:pt x="734" y="6"/>
                    <a:pt x="418" y="859"/>
                    <a:pt x="0" y="1278"/>
                  </a:cubicBezTo>
                  <a:cubicBezTo>
                    <a:pt x="0" y="1278"/>
                    <a:pt x="475" y="688"/>
                    <a:pt x="724" y="0"/>
                  </a:cubicBezTo>
                  <a:lnTo>
                    <a:pt x="734" y="6"/>
                  </a:lnTo>
                  <a:close/>
                </a:path>
              </a:pathLst>
            </a:custGeom>
            <a:gradFill flip="none" rotWithShape="1">
              <a:gsLst>
                <a:gs pos="100000">
                  <a:srgbClr val="B2B2B2"/>
                </a:gs>
                <a:gs pos="0">
                  <a:srgbClr val="000000"/>
                </a:gs>
              </a:gsLst>
              <a:lin ang="8100000" scaled="1"/>
              <a:tileRect/>
            </a:gradFill>
            <a:ln>
              <a:noFill/>
            </a:ln>
          </p:spPr>
          <p:txBody>
            <a:bodyPr vert="horz" wrap="square" lIns="0" tIns="0" rIns="0" bIns="0" numCol="1" anchor="t" anchorCtr="0" compatLnSpc="1">
              <a:prstTxWarp prst="textNoShape">
                <a:avLst/>
              </a:prstTxWarp>
            </a:bodyPr>
            <a:lstStyle/>
            <a:p>
              <a:endParaRPr lang="en-US" dirty="0"/>
            </a:p>
          </p:txBody>
        </p:sp>
        <p:sp>
          <p:nvSpPr>
            <p:cNvPr id="304" name="Freeform 292"/>
            <p:cNvSpPr>
              <a:spLocks/>
            </p:cNvSpPr>
            <p:nvPr/>
          </p:nvSpPr>
          <p:spPr bwMode="gray">
            <a:xfrm>
              <a:off x="3316386" y="5507648"/>
              <a:ext cx="22391" cy="14258"/>
            </a:xfrm>
            <a:custGeom>
              <a:avLst/>
              <a:gdLst>
                <a:gd name="T0" fmla="*/ 12 w 92"/>
                <a:gd name="T1" fmla="*/ 0 h 56"/>
                <a:gd name="T2" fmla="*/ 92 w 92"/>
                <a:gd name="T3" fmla="*/ 56 h 56"/>
                <a:gd name="T4" fmla="*/ 0 w 92"/>
                <a:gd name="T5" fmla="*/ 6 h 56"/>
                <a:gd name="T6" fmla="*/ 12 w 92"/>
                <a:gd name="T7" fmla="*/ 0 h 56"/>
              </a:gdLst>
              <a:ahLst/>
              <a:cxnLst>
                <a:cxn ang="0">
                  <a:pos x="T0" y="T1"/>
                </a:cxn>
                <a:cxn ang="0">
                  <a:pos x="T2" y="T3"/>
                </a:cxn>
                <a:cxn ang="0">
                  <a:pos x="T4" y="T5"/>
                </a:cxn>
                <a:cxn ang="0">
                  <a:pos x="T6" y="T7"/>
                </a:cxn>
              </a:cxnLst>
              <a:rect l="0" t="0" r="r" b="b"/>
              <a:pathLst>
                <a:path w="92" h="56">
                  <a:moveTo>
                    <a:pt x="12" y="0"/>
                  </a:moveTo>
                  <a:lnTo>
                    <a:pt x="92" y="56"/>
                  </a:lnTo>
                  <a:lnTo>
                    <a:pt x="0" y="6"/>
                  </a:lnTo>
                  <a:lnTo>
                    <a:pt x="12" y="0"/>
                  </a:lnTo>
                  <a:close/>
                </a:path>
              </a:pathLst>
            </a:custGeom>
            <a:gradFill flip="none" rotWithShape="1">
              <a:gsLst>
                <a:gs pos="100000">
                  <a:srgbClr val="B2B2B2"/>
                </a:gs>
                <a:gs pos="0">
                  <a:srgbClr val="000000"/>
                </a:gs>
              </a:gsLst>
              <a:lin ang="8100000" scaled="1"/>
              <a:tileRect/>
            </a:gradFill>
            <a:ln>
              <a:noFill/>
            </a:ln>
          </p:spPr>
          <p:txBody>
            <a:bodyPr vert="horz" wrap="square" lIns="0" tIns="0" rIns="0" bIns="0" numCol="1" anchor="t" anchorCtr="0" compatLnSpc="1">
              <a:prstTxWarp prst="textNoShape">
                <a:avLst/>
              </a:prstTxWarp>
            </a:bodyPr>
            <a:lstStyle/>
            <a:p>
              <a:endParaRPr lang="en-US" dirty="0"/>
            </a:p>
          </p:txBody>
        </p:sp>
        <p:sp>
          <p:nvSpPr>
            <p:cNvPr id="305" name="Freeform 293"/>
            <p:cNvSpPr>
              <a:spLocks/>
            </p:cNvSpPr>
            <p:nvPr/>
          </p:nvSpPr>
          <p:spPr bwMode="gray">
            <a:xfrm>
              <a:off x="3313466" y="5494408"/>
              <a:ext cx="18984" cy="15276"/>
            </a:xfrm>
            <a:custGeom>
              <a:avLst/>
              <a:gdLst>
                <a:gd name="T0" fmla="*/ 78 w 78"/>
                <a:gd name="T1" fmla="*/ 0 h 60"/>
                <a:gd name="T2" fmla="*/ 15 w 78"/>
                <a:gd name="T3" fmla="*/ 60 h 60"/>
                <a:gd name="T4" fmla="*/ 0 w 78"/>
                <a:gd name="T5" fmla="*/ 52 h 60"/>
                <a:gd name="T6" fmla="*/ 78 w 78"/>
                <a:gd name="T7" fmla="*/ 0 h 60"/>
              </a:gdLst>
              <a:ahLst/>
              <a:cxnLst>
                <a:cxn ang="0">
                  <a:pos x="T0" y="T1"/>
                </a:cxn>
                <a:cxn ang="0">
                  <a:pos x="T2" y="T3"/>
                </a:cxn>
                <a:cxn ang="0">
                  <a:pos x="T4" y="T5"/>
                </a:cxn>
                <a:cxn ang="0">
                  <a:pos x="T6" y="T7"/>
                </a:cxn>
              </a:cxnLst>
              <a:rect l="0" t="0" r="r" b="b"/>
              <a:pathLst>
                <a:path w="78" h="60">
                  <a:moveTo>
                    <a:pt x="78" y="0"/>
                  </a:moveTo>
                  <a:lnTo>
                    <a:pt x="15" y="60"/>
                  </a:lnTo>
                  <a:lnTo>
                    <a:pt x="0" y="52"/>
                  </a:lnTo>
                  <a:lnTo>
                    <a:pt x="78" y="0"/>
                  </a:lnTo>
                  <a:close/>
                </a:path>
              </a:pathLst>
            </a:custGeom>
            <a:gradFill flip="none" rotWithShape="1">
              <a:gsLst>
                <a:gs pos="100000">
                  <a:srgbClr val="B2B2B2"/>
                </a:gs>
                <a:gs pos="0">
                  <a:srgbClr val="000000"/>
                </a:gs>
              </a:gsLst>
              <a:lin ang="8100000" scaled="1"/>
              <a:tileRect/>
            </a:gradFill>
            <a:ln>
              <a:noFill/>
            </a:ln>
          </p:spPr>
          <p:txBody>
            <a:bodyPr vert="horz" wrap="square" lIns="0" tIns="0" rIns="0" bIns="0" numCol="1" anchor="t" anchorCtr="0" compatLnSpc="1">
              <a:prstTxWarp prst="textNoShape">
                <a:avLst/>
              </a:prstTxWarp>
            </a:bodyPr>
            <a:lstStyle/>
            <a:p>
              <a:endParaRPr lang="en-US" dirty="0"/>
            </a:p>
          </p:txBody>
        </p:sp>
      </p:grpSp>
      <p:sp>
        <p:nvSpPr>
          <p:cNvPr id="325" name="Ellipse 324"/>
          <p:cNvSpPr/>
          <p:nvPr/>
        </p:nvSpPr>
        <p:spPr bwMode="gray">
          <a:xfrm>
            <a:off x="641320" y="5314849"/>
            <a:ext cx="388183" cy="388183"/>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2400" dirty="0">
              <a:latin typeface="Bebas Neue" panose="020B0506020202020201" pitchFamily="34" charset="0"/>
            </a:endParaRPr>
          </a:p>
        </p:txBody>
      </p:sp>
      <p:grpSp>
        <p:nvGrpSpPr>
          <p:cNvPr id="11" name="Gruppieren 10"/>
          <p:cNvGrpSpPr/>
          <p:nvPr/>
        </p:nvGrpSpPr>
        <p:grpSpPr bwMode="gray">
          <a:xfrm>
            <a:off x="1815356" y="5301413"/>
            <a:ext cx="388183" cy="401619"/>
            <a:chOff x="1815356" y="5301413"/>
            <a:chExt cx="388183" cy="401619"/>
          </a:xfrm>
        </p:grpSpPr>
        <p:sp>
          <p:nvSpPr>
            <p:cNvPr id="327" name="Ellipse 326"/>
            <p:cNvSpPr/>
            <p:nvPr/>
          </p:nvSpPr>
          <p:spPr bwMode="gray">
            <a:xfrm>
              <a:off x="1815356" y="5317965"/>
              <a:ext cx="388183" cy="385067"/>
            </a:xfrm>
            <a:prstGeom prst="ellipse">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0000"/>
                </a:lnSpc>
                <a:spcAft>
                  <a:spcPts val="1000"/>
                </a:spcAft>
              </a:pPr>
              <a:endParaRPr lang="en-US" dirty="0"/>
            </a:p>
          </p:txBody>
        </p:sp>
        <p:sp>
          <p:nvSpPr>
            <p:cNvPr id="384" name="Freeform 367"/>
            <p:cNvSpPr>
              <a:spLocks/>
            </p:cNvSpPr>
            <p:nvPr/>
          </p:nvSpPr>
          <p:spPr bwMode="gray">
            <a:xfrm>
              <a:off x="1956419" y="5456186"/>
              <a:ext cx="103501" cy="64606"/>
            </a:xfrm>
            <a:custGeom>
              <a:avLst/>
              <a:gdLst>
                <a:gd name="T0" fmla="*/ 193 w 1671"/>
                <a:gd name="T1" fmla="*/ 0 h 1038"/>
                <a:gd name="T2" fmla="*/ 0 w 1671"/>
                <a:gd name="T3" fmla="*/ 409 h 1038"/>
                <a:gd name="T4" fmla="*/ 818 w 1671"/>
                <a:gd name="T5" fmla="*/ 969 h 1038"/>
                <a:gd name="T6" fmla="*/ 1671 w 1671"/>
                <a:gd name="T7" fmla="*/ 418 h 1038"/>
                <a:gd name="T8" fmla="*/ 1434 w 1671"/>
                <a:gd name="T9" fmla="*/ 21 h 1038"/>
                <a:gd name="T10" fmla="*/ 193 w 1671"/>
                <a:gd name="T11" fmla="*/ 0 h 1038"/>
              </a:gdLst>
              <a:ahLst/>
              <a:cxnLst>
                <a:cxn ang="0">
                  <a:pos x="T0" y="T1"/>
                </a:cxn>
                <a:cxn ang="0">
                  <a:pos x="T2" y="T3"/>
                </a:cxn>
                <a:cxn ang="0">
                  <a:pos x="T4" y="T5"/>
                </a:cxn>
                <a:cxn ang="0">
                  <a:pos x="T6" y="T7"/>
                </a:cxn>
                <a:cxn ang="0">
                  <a:pos x="T8" y="T9"/>
                </a:cxn>
                <a:cxn ang="0">
                  <a:pos x="T10" y="T11"/>
                </a:cxn>
              </a:cxnLst>
              <a:rect l="0" t="0" r="r" b="b"/>
              <a:pathLst>
                <a:path w="1671" h="1038">
                  <a:moveTo>
                    <a:pt x="193" y="0"/>
                  </a:moveTo>
                  <a:cubicBezTo>
                    <a:pt x="193" y="0"/>
                    <a:pt x="245" y="254"/>
                    <a:pt x="0" y="409"/>
                  </a:cubicBezTo>
                  <a:cubicBezTo>
                    <a:pt x="0" y="409"/>
                    <a:pt x="142" y="956"/>
                    <a:pt x="818" y="969"/>
                  </a:cubicBezTo>
                  <a:cubicBezTo>
                    <a:pt x="818" y="969"/>
                    <a:pt x="1352" y="1038"/>
                    <a:pt x="1671" y="418"/>
                  </a:cubicBezTo>
                  <a:cubicBezTo>
                    <a:pt x="1671" y="418"/>
                    <a:pt x="1417" y="345"/>
                    <a:pt x="1434" y="21"/>
                  </a:cubicBezTo>
                  <a:cubicBezTo>
                    <a:pt x="1434" y="21"/>
                    <a:pt x="844" y="676"/>
                    <a:pt x="193" y="0"/>
                  </a:cubicBezTo>
                  <a:close/>
                </a:path>
              </a:pathLst>
            </a:custGeom>
            <a:gradFill flip="none" rotWithShape="1">
              <a:gsLst>
                <a:gs pos="100000">
                  <a:srgbClr val="F1CA9F">
                    <a:lumMod val="79000"/>
                  </a:srgbClr>
                </a:gs>
                <a:gs pos="0">
                  <a:srgbClr val="F1CA9F">
                    <a:lumMod val="100000"/>
                  </a:srgbClr>
                </a:gs>
              </a:gsLst>
              <a:path path="circle">
                <a:fillToRect l="50000" t="50000" r="50000" b="50000"/>
              </a:path>
              <a:tileRect/>
            </a:gradFill>
            <a:ln>
              <a:noFill/>
            </a:ln>
            <a:effectLst>
              <a:innerShdw blurRad="101600" dist="50800" dir="16200000">
                <a:prstClr val="black">
                  <a:alpha val="24000"/>
                </a:prstClr>
              </a:innerShdw>
            </a:effectLst>
          </p:spPr>
          <p:txBody>
            <a:bodyPr vert="horz" wrap="square" lIns="0" tIns="0" rIns="0" bIns="0" numCol="1" anchor="t" anchorCtr="0" compatLnSpc="1">
              <a:prstTxWarp prst="textNoShape">
                <a:avLst/>
              </a:prstTxWarp>
            </a:bodyPr>
            <a:lstStyle/>
            <a:p>
              <a:endParaRPr lang="en-US" dirty="0"/>
            </a:p>
          </p:txBody>
        </p:sp>
        <p:sp>
          <p:nvSpPr>
            <p:cNvPr id="385" name="Freeform 368"/>
            <p:cNvSpPr>
              <a:spLocks/>
            </p:cNvSpPr>
            <p:nvPr/>
          </p:nvSpPr>
          <p:spPr bwMode="gray">
            <a:xfrm>
              <a:off x="1942828" y="5334970"/>
              <a:ext cx="132426" cy="146019"/>
            </a:xfrm>
            <a:custGeom>
              <a:avLst/>
              <a:gdLst>
                <a:gd name="T0" fmla="*/ 1919 w 2139"/>
                <a:gd name="T1" fmla="*/ 1268 h 2347"/>
                <a:gd name="T2" fmla="*/ 1021 w 2139"/>
                <a:gd name="T3" fmla="*/ 2347 h 2347"/>
                <a:gd name="T4" fmla="*/ 181 w 2139"/>
                <a:gd name="T5" fmla="*/ 1275 h 2347"/>
                <a:gd name="T6" fmla="*/ 1034 w 2139"/>
                <a:gd name="T7" fmla="*/ 21 h 2347"/>
                <a:gd name="T8" fmla="*/ 1919 w 2139"/>
                <a:gd name="T9" fmla="*/ 1268 h 2347"/>
              </a:gdLst>
              <a:ahLst/>
              <a:cxnLst>
                <a:cxn ang="0">
                  <a:pos x="T0" y="T1"/>
                </a:cxn>
                <a:cxn ang="0">
                  <a:pos x="T2" y="T3"/>
                </a:cxn>
                <a:cxn ang="0">
                  <a:pos x="T4" y="T5"/>
                </a:cxn>
                <a:cxn ang="0">
                  <a:pos x="T6" y="T7"/>
                </a:cxn>
                <a:cxn ang="0">
                  <a:pos x="T8" y="T9"/>
                </a:cxn>
              </a:cxnLst>
              <a:rect l="0" t="0" r="r" b="b"/>
              <a:pathLst>
                <a:path w="2139" h="2347">
                  <a:moveTo>
                    <a:pt x="1919" y="1268"/>
                  </a:moveTo>
                  <a:cubicBezTo>
                    <a:pt x="1919" y="1737"/>
                    <a:pt x="1482" y="2347"/>
                    <a:pt x="1021" y="2347"/>
                  </a:cubicBezTo>
                  <a:cubicBezTo>
                    <a:pt x="623" y="2347"/>
                    <a:pt x="181" y="1778"/>
                    <a:pt x="181" y="1275"/>
                  </a:cubicBezTo>
                  <a:cubicBezTo>
                    <a:pt x="181" y="654"/>
                    <a:pt x="0" y="40"/>
                    <a:pt x="1034" y="21"/>
                  </a:cubicBezTo>
                  <a:cubicBezTo>
                    <a:pt x="2139" y="0"/>
                    <a:pt x="1919" y="1203"/>
                    <a:pt x="1919" y="1268"/>
                  </a:cubicBezTo>
                  <a:close/>
                </a:path>
              </a:pathLst>
            </a:custGeom>
            <a:gradFill flip="none" rotWithShape="1">
              <a:gsLst>
                <a:gs pos="100000">
                  <a:srgbClr val="F1CA9F">
                    <a:lumMod val="88000"/>
                  </a:srgbClr>
                </a:gs>
                <a:gs pos="0">
                  <a:srgbClr val="F1CA9F">
                    <a:lumMod val="60000"/>
                    <a:lumOff val="40000"/>
                  </a:srgbClr>
                </a:gs>
              </a:gsLst>
              <a:path path="circle">
                <a:fillToRect l="50000" t="50000" r="50000" b="50000"/>
              </a:path>
              <a:tileRect/>
            </a:gradFill>
            <a:ln>
              <a:noFill/>
            </a:ln>
          </p:spPr>
          <p:txBody>
            <a:bodyPr vert="horz" wrap="square" lIns="0" tIns="0" rIns="0" bIns="0" numCol="1" anchor="t" anchorCtr="0" compatLnSpc="1">
              <a:prstTxWarp prst="textNoShape">
                <a:avLst/>
              </a:prstTxWarp>
            </a:bodyPr>
            <a:lstStyle/>
            <a:p>
              <a:endParaRPr lang="en-US" dirty="0"/>
            </a:p>
          </p:txBody>
        </p:sp>
        <p:sp>
          <p:nvSpPr>
            <p:cNvPr id="386" name="Freeform 369"/>
            <p:cNvSpPr>
              <a:spLocks/>
            </p:cNvSpPr>
            <p:nvPr/>
          </p:nvSpPr>
          <p:spPr bwMode="gray">
            <a:xfrm>
              <a:off x="2057365" y="5398584"/>
              <a:ext cx="13882" cy="36476"/>
            </a:xfrm>
            <a:custGeom>
              <a:avLst/>
              <a:gdLst>
                <a:gd name="T0" fmla="*/ 95 w 224"/>
                <a:gd name="T1" fmla="*/ 0 h 586"/>
                <a:gd name="T2" fmla="*/ 127 w 224"/>
                <a:gd name="T3" fmla="*/ 303 h 586"/>
                <a:gd name="T4" fmla="*/ 0 w 224"/>
                <a:gd name="T5" fmla="*/ 586 h 586"/>
                <a:gd name="T6" fmla="*/ 95 w 224"/>
                <a:gd name="T7" fmla="*/ 0 h 586"/>
              </a:gdLst>
              <a:ahLst/>
              <a:cxnLst>
                <a:cxn ang="0">
                  <a:pos x="T0" y="T1"/>
                </a:cxn>
                <a:cxn ang="0">
                  <a:pos x="T2" y="T3"/>
                </a:cxn>
                <a:cxn ang="0">
                  <a:pos x="T4" y="T5"/>
                </a:cxn>
                <a:cxn ang="0">
                  <a:pos x="T6" y="T7"/>
                </a:cxn>
              </a:cxnLst>
              <a:rect l="0" t="0" r="r" b="b"/>
              <a:pathLst>
                <a:path w="224" h="586">
                  <a:moveTo>
                    <a:pt x="95" y="0"/>
                  </a:moveTo>
                  <a:cubicBezTo>
                    <a:pt x="95" y="0"/>
                    <a:pt x="224" y="32"/>
                    <a:pt x="127" y="303"/>
                  </a:cubicBezTo>
                  <a:cubicBezTo>
                    <a:pt x="127" y="303"/>
                    <a:pt x="84" y="508"/>
                    <a:pt x="0" y="586"/>
                  </a:cubicBezTo>
                  <a:lnTo>
                    <a:pt x="95" y="0"/>
                  </a:lnTo>
                  <a:close/>
                </a:path>
              </a:pathLst>
            </a:custGeom>
            <a:solidFill>
              <a:srgbClr val="E9BD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t" anchorCtr="0" compatLnSpc="1">
              <a:prstTxWarp prst="textNoShape">
                <a:avLst/>
              </a:prstTxWarp>
            </a:bodyPr>
            <a:lstStyle/>
            <a:p>
              <a:endParaRPr lang="en-US" dirty="0"/>
            </a:p>
          </p:txBody>
        </p:sp>
        <p:sp>
          <p:nvSpPr>
            <p:cNvPr id="387" name="Freeform 370"/>
            <p:cNvSpPr>
              <a:spLocks/>
            </p:cNvSpPr>
            <p:nvPr/>
          </p:nvSpPr>
          <p:spPr bwMode="gray">
            <a:xfrm>
              <a:off x="2060792" y="5408505"/>
              <a:ext cx="5576" cy="18092"/>
            </a:xfrm>
            <a:custGeom>
              <a:avLst/>
              <a:gdLst>
                <a:gd name="T0" fmla="*/ 45 w 90"/>
                <a:gd name="T1" fmla="*/ 19 h 291"/>
                <a:gd name="T2" fmla="*/ 32 w 90"/>
                <a:gd name="T3" fmla="*/ 194 h 291"/>
                <a:gd name="T4" fmla="*/ 0 w 90"/>
                <a:gd name="T5" fmla="*/ 291 h 291"/>
                <a:gd name="T6" fmla="*/ 45 w 90"/>
                <a:gd name="T7" fmla="*/ 19 h 291"/>
              </a:gdLst>
              <a:ahLst/>
              <a:cxnLst>
                <a:cxn ang="0">
                  <a:pos x="T0" y="T1"/>
                </a:cxn>
                <a:cxn ang="0">
                  <a:pos x="T2" y="T3"/>
                </a:cxn>
                <a:cxn ang="0">
                  <a:pos x="T4" y="T5"/>
                </a:cxn>
                <a:cxn ang="0">
                  <a:pos x="T6" y="T7"/>
                </a:cxn>
              </a:cxnLst>
              <a:rect l="0" t="0" r="r" b="b"/>
              <a:pathLst>
                <a:path w="90" h="291">
                  <a:moveTo>
                    <a:pt x="45" y="19"/>
                  </a:moveTo>
                  <a:cubicBezTo>
                    <a:pt x="45" y="19"/>
                    <a:pt x="90" y="0"/>
                    <a:pt x="32" y="194"/>
                  </a:cubicBezTo>
                  <a:cubicBezTo>
                    <a:pt x="0" y="291"/>
                    <a:pt x="0" y="291"/>
                    <a:pt x="0" y="291"/>
                  </a:cubicBezTo>
                  <a:lnTo>
                    <a:pt x="45" y="19"/>
                  </a:lnTo>
                  <a:close/>
                </a:path>
              </a:pathLst>
            </a:custGeom>
            <a:solidFill>
              <a:srgbClr val="D3A4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t" anchorCtr="0" compatLnSpc="1">
              <a:prstTxWarp prst="textNoShape">
                <a:avLst/>
              </a:prstTxWarp>
            </a:bodyPr>
            <a:lstStyle/>
            <a:p>
              <a:endParaRPr lang="en-US" dirty="0"/>
            </a:p>
          </p:txBody>
        </p:sp>
        <p:sp>
          <p:nvSpPr>
            <p:cNvPr id="388" name="Freeform 371"/>
            <p:cNvSpPr>
              <a:spLocks/>
            </p:cNvSpPr>
            <p:nvPr/>
          </p:nvSpPr>
          <p:spPr bwMode="gray">
            <a:xfrm>
              <a:off x="1944338" y="5398175"/>
              <a:ext cx="12371" cy="32857"/>
            </a:xfrm>
            <a:custGeom>
              <a:avLst/>
              <a:gdLst>
                <a:gd name="T0" fmla="*/ 156 w 199"/>
                <a:gd name="T1" fmla="*/ 86 h 528"/>
                <a:gd name="T2" fmla="*/ 196 w 199"/>
                <a:gd name="T3" fmla="*/ 190 h 528"/>
                <a:gd name="T4" fmla="*/ 183 w 199"/>
                <a:gd name="T5" fmla="*/ 391 h 528"/>
                <a:gd name="T6" fmla="*/ 199 w 199"/>
                <a:gd name="T7" fmla="*/ 528 h 528"/>
                <a:gd name="T8" fmla="*/ 102 w 199"/>
                <a:gd name="T9" fmla="*/ 365 h 528"/>
                <a:gd name="T10" fmla="*/ 156 w 199"/>
                <a:gd name="T11" fmla="*/ 86 h 528"/>
              </a:gdLst>
              <a:ahLst/>
              <a:cxnLst>
                <a:cxn ang="0">
                  <a:pos x="T0" y="T1"/>
                </a:cxn>
                <a:cxn ang="0">
                  <a:pos x="T2" y="T3"/>
                </a:cxn>
                <a:cxn ang="0">
                  <a:pos x="T4" y="T5"/>
                </a:cxn>
                <a:cxn ang="0">
                  <a:pos x="T6" y="T7"/>
                </a:cxn>
                <a:cxn ang="0">
                  <a:pos x="T8" y="T9"/>
                </a:cxn>
                <a:cxn ang="0">
                  <a:pos x="T10" y="T11"/>
                </a:cxn>
              </a:cxnLst>
              <a:rect l="0" t="0" r="r" b="b"/>
              <a:pathLst>
                <a:path w="199" h="528">
                  <a:moveTo>
                    <a:pt x="156" y="86"/>
                  </a:moveTo>
                  <a:cubicBezTo>
                    <a:pt x="156" y="86"/>
                    <a:pt x="183" y="137"/>
                    <a:pt x="196" y="190"/>
                  </a:cubicBezTo>
                  <a:cubicBezTo>
                    <a:pt x="196" y="190"/>
                    <a:pt x="151" y="315"/>
                    <a:pt x="183" y="391"/>
                  </a:cubicBezTo>
                  <a:cubicBezTo>
                    <a:pt x="199" y="528"/>
                    <a:pt x="199" y="528"/>
                    <a:pt x="199" y="528"/>
                  </a:cubicBezTo>
                  <a:cubicBezTo>
                    <a:pt x="199" y="528"/>
                    <a:pt x="124" y="503"/>
                    <a:pt x="102" y="365"/>
                  </a:cubicBezTo>
                  <a:cubicBezTo>
                    <a:pt x="102" y="365"/>
                    <a:pt x="0" y="0"/>
                    <a:pt x="156" y="86"/>
                  </a:cubicBezTo>
                  <a:close/>
                </a:path>
              </a:pathLst>
            </a:custGeom>
            <a:solidFill>
              <a:srgbClr val="E9BD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t" anchorCtr="0" compatLnSpc="1">
              <a:prstTxWarp prst="textNoShape">
                <a:avLst/>
              </a:prstTxWarp>
            </a:bodyPr>
            <a:lstStyle/>
            <a:p>
              <a:endParaRPr lang="en-US" dirty="0"/>
            </a:p>
          </p:txBody>
        </p:sp>
        <p:sp>
          <p:nvSpPr>
            <p:cNvPr id="389" name="Freeform 372"/>
            <p:cNvSpPr>
              <a:spLocks/>
            </p:cNvSpPr>
            <p:nvPr/>
          </p:nvSpPr>
          <p:spPr bwMode="gray">
            <a:xfrm>
              <a:off x="1950669" y="5408739"/>
              <a:ext cx="5576" cy="18092"/>
            </a:xfrm>
            <a:custGeom>
              <a:avLst/>
              <a:gdLst>
                <a:gd name="T0" fmla="*/ 45 w 90"/>
                <a:gd name="T1" fmla="*/ 20 h 291"/>
                <a:gd name="T2" fmla="*/ 58 w 90"/>
                <a:gd name="T3" fmla="*/ 194 h 291"/>
                <a:gd name="T4" fmla="*/ 90 w 90"/>
                <a:gd name="T5" fmla="*/ 291 h 291"/>
                <a:gd name="T6" fmla="*/ 45 w 90"/>
                <a:gd name="T7" fmla="*/ 20 h 291"/>
              </a:gdLst>
              <a:ahLst/>
              <a:cxnLst>
                <a:cxn ang="0">
                  <a:pos x="T0" y="T1"/>
                </a:cxn>
                <a:cxn ang="0">
                  <a:pos x="T2" y="T3"/>
                </a:cxn>
                <a:cxn ang="0">
                  <a:pos x="T4" y="T5"/>
                </a:cxn>
                <a:cxn ang="0">
                  <a:pos x="T6" y="T7"/>
                </a:cxn>
              </a:cxnLst>
              <a:rect l="0" t="0" r="r" b="b"/>
              <a:pathLst>
                <a:path w="90" h="291">
                  <a:moveTo>
                    <a:pt x="45" y="20"/>
                  </a:moveTo>
                  <a:cubicBezTo>
                    <a:pt x="45" y="20"/>
                    <a:pt x="0" y="0"/>
                    <a:pt x="58" y="194"/>
                  </a:cubicBezTo>
                  <a:cubicBezTo>
                    <a:pt x="90" y="291"/>
                    <a:pt x="90" y="291"/>
                    <a:pt x="90" y="291"/>
                  </a:cubicBezTo>
                  <a:lnTo>
                    <a:pt x="45" y="20"/>
                  </a:lnTo>
                  <a:close/>
                </a:path>
              </a:pathLst>
            </a:custGeom>
            <a:solidFill>
              <a:srgbClr val="D3A4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t" anchorCtr="0" compatLnSpc="1">
              <a:prstTxWarp prst="textNoShape">
                <a:avLst/>
              </a:prstTxWarp>
            </a:bodyPr>
            <a:lstStyle/>
            <a:p>
              <a:endParaRPr lang="en-US" dirty="0"/>
            </a:p>
          </p:txBody>
        </p:sp>
        <p:sp>
          <p:nvSpPr>
            <p:cNvPr id="390" name="Freeform 373"/>
            <p:cNvSpPr>
              <a:spLocks/>
            </p:cNvSpPr>
            <p:nvPr/>
          </p:nvSpPr>
          <p:spPr bwMode="gray">
            <a:xfrm>
              <a:off x="1954503" y="5406754"/>
              <a:ext cx="18470" cy="30756"/>
            </a:xfrm>
            <a:custGeom>
              <a:avLst/>
              <a:gdLst>
                <a:gd name="T0" fmla="*/ 18 w 298"/>
                <a:gd name="T1" fmla="*/ 116 h 495"/>
                <a:gd name="T2" fmla="*/ 298 w 298"/>
                <a:gd name="T3" fmla="*/ 495 h 495"/>
                <a:gd name="T4" fmla="*/ 26 w 298"/>
                <a:gd name="T5" fmla="*/ 0 h 495"/>
                <a:gd name="T6" fmla="*/ 18 w 298"/>
                <a:gd name="T7" fmla="*/ 116 h 495"/>
              </a:gdLst>
              <a:ahLst/>
              <a:cxnLst>
                <a:cxn ang="0">
                  <a:pos x="T0" y="T1"/>
                </a:cxn>
                <a:cxn ang="0">
                  <a:pos x="T2" y="T3"/>
                </a:cxn>
                <a:cxn ang="0">
                  <a:pos x="T4" y="T5"/>
                </a:cxn>
                <a:cxn ang="0">
                  <a:pos x="T6" y="T7"/>
                </a:cxn>
              </a:cxnLst>
              <a:rect l="0" t="0" r="r" b="b"/>
              <a:pathLst>
                <a:path w="298" h="495">
                  <a:moveTo>
                    <a:pt x="18" y="116"/>
                  </a:moveTo>
                  <a:cubicBezTo>
                    <a:pt x="18" y="116"/>
                    <a:pt x="0" y="392"/>
                    <a:pt x="298" y="495"/>
                  </a:cubicBezTo>
                  <a:cubicBezTo>
                    <a:pt x="298" y="495"/>
                    <a:pt x="35" y="396"/>
                    <a:pt x="26" y="0"/>
                  </a:cubicBezTo>
                  <a:lnTo>
                    <a:pt x="18" y="116"/>
                  </a:lnTo>
                  <a:close/>
                </a:path>
              </a:pathLst>
            </a:custGeom>
            <a:solidFill>
              <a:srgbClr val="E5AF8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t" anchorCtr="0" compatLnSpc="1">
              <a:prstTxWarp prst="textNoShape">
                <a:avLst/>
              </a:prstTxWarp>
            </a:bodyPr>
            <a:lstStyle/>
            <a:p>
              <a:endParaRPr lang="en-US" dirty="0"/>
            </a:p>
          </p:txBody>
        </p:sp>
        <p:sp>
          <p:nvSpPr>
            <p:cNvPr id="391" name="Freeform 374"/>
            <p:cNvSpPr>
              <a:spLocks/>
            </p:cNvSpPr>
            <p:nvPr/>
          </p:nvSpPr>
          <p:spPr bwMode="gray">
            <a:xfrm>
              <a:off x="2042554" y="5406754"/>
              <a:ext cx="18412" cy="30756"/>
            </a:xfrm>
            <a:custGeom>
              <a:avLst/>
              <a:gdLst>
                <a:gd name="T0" fmla="*/ 280 w 297"/>
                <a:gd name="T1" fmla="*/ 116 h 495"/>
                <a:gd name="T2" fmla="*/ 0 w 297"/>
                <a:gd name="T3" fmla="*/ 495 h 495"/>
                <a:gd name="T4" fmla="*/ 271 w 297"/>
                <a:gd name="T5" fmla="*/ 0 h 495"/>
                <a:gd name="T6" fmla="*/ 280 w 297"/>
                <a:gd name="T7" fmla="*/ 116 h 495"/>
              </a:gdLst>
              <a:ahLst/>
              <a:cxnLst>
                <a:cxn ang="0">
                  <a:pos x="T0" y="T1"/>
                </a:cxn>
                <a:cxn ang="0">
                  <a:pos x="T2" y="T3"/>
                </a:cxn>
                <a:cxn ang="0">
                  <a:pos x="T4" y="T5"/>
                </a:cxn>
                <a:cxn ang="0">
                  <a:pos x="T6" y="T7"/>
                </a:cxn>
              </a:cxnLst>
              <a:rect l="0" t="0" r="r" b="b"/>
              <a:pathLst>
                <a:path w="297" h="495">
                  <a:moveTo>
                    <a:pt x="280" y="116"/>
                  </a:moveTo>
                  <a:cubicBezTo>
                    <a:pt x="280" y="116"/>
                    <a:pt x="297" y="392"/>
                    <a:pt x="0" y="495"/>
                  </a:cubicBezTo>
                  <a:cubicBezTo>
                    <a:pt x="0" y="495"/>
                    <a:pt x="263" y="396"/>
                    <a:pt x="271" y="0"/>
                  </a:cubicBezTo>
                  <a:lnTo>
                    <a:pt x="280" y="116"/>
                  </a:lnTo>
                  <a:close/>
                </a:path>
              </a:pathLst>
            </a:custGeom>
            <a:solidFill>
              <a:srgbClr val="E5AF8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t" anchorCtr="0" compatLnSpc="1">
              <a:prstTxWarp prst="textNoShape">
                <a:avLst/>
              </a:prstTxWarp>
            </a:bodyPr>
            <a:lstStyle/>
            <a:p>
              <a:endParaRPr lang="en-US" dirty="0"/>
            </a:p>
          </p:txBody>
        </p:sp>
        <p:sp>
          <p:nvSpPr>
            <p:cNvPr id="351" name="Freeform 366"/>
            <p:cNvSpPr>
              <a:spLocks/>
            </p:cNvSpPr>
            <p:nvPr/>
          </p:nvSpPr>
          <p:spPr bwMode="gray">
            <a:xfrm>
              <a:off x="1942567" y="5303689"/>
              <a:ext cx="132949" cy="108260"/>
            </a:xfrm>
            <a:custGeom>
              <a:avLst/>
              <a:gdLst>
                <a:gd name="T0" fmla="*/ 305 w 2147"/>
                <a:gd name="T1" fmla="*/ 878 h 1740"/>
                <a:gd name="T2" fmla="*/ 1016 w 2147"/>
                <a:gd name="T3" fmla="*/ 659 h 1740"/>
                <a:gd name="T4" fmla="*/ 1701 w 2147"/>
                <a:gd name="T5" fmla="*/ 891 h 1740"/>
                <a:gd name="T6" fmla="*/ 1818 w 2147"/>
                <a:gd name="T7" fmla="*/ 1434 h 1740"/>
                <a:gd name="T8" fmla="*/ 1856 w 2147"/>
                <a:gd name="T9" fmla="*/ 1740 h 1740"/>
                <a:gd name="T10" fmla="*/ 1914 w 2147"/>
                <a:gd name="T11" fmla="*/ 1499 h 1740"/>
                <a:gd name="T12" fmla="*/ 1837 w 2147"/>
                <a:gd name="T13" fmla="*/ 555 h 1740"/>
                <a:gd name="T14" fmla="*/ 1294 w 2147"/>
                <a:gd name="T15" fmla="*/ 265 h 1740"/>
                <a:gd name="T16" fmla="*/ 1094 w 2147"/>
                <a:gd name="T17" fmla="*/ 0 h 1740"/>
                <a:gd name="T18" fmla="*/ 952 w 2147"/>
                <a:gd name="T19" fmla="*/ 181 h 1740"/>
                <a:gd name="T20" fmla="*/ 887 w 2147"/>
                <a:gd name="T21" fmla="*/ 155 h 1740"/>
                <a:gd name="T22" fmla="*/ 861 w 2147"/>
                <a:gd name="T23" fmla="*/ 206 h 1740"/>
                <a:gd name="T24" fmla="*/ 758 w 2147"/>
                <a:gd name="T25" fmla="*/ 155 h 1740"/>
                <a:gd name="T26" fmla="*/ 674 w 2147"/>
                <a:gd name="T27" fmla="*/ 168 h 1740"/>
                <a:gd name="T28" fmla="*/ 99 w 2147"/>
                <a:gd name="T29" fmla="*/ 762 h 1740"/>
                <a:gd name="T30" fmla="*/ 176 w 2147"/>
                <a:gd name="T31" fmla="*/ 1719 h 1740"/>
                <a:gd name="T32" fmla="*/ 305 w 2147"/>
                <a:gd name="T33" fmla="*/ 878 h 1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47" h="1740">
                  <a:moveTo>
                    <a:pt x="305" y="878"/>
                  </a:moveTo>
                  <a:cubicBezTo>
                    <a:pt x="305" y="878"/>
                    <a:pt x="448" y="555"/>
                    <a:pt x="1016" y="659"/>
                  </a:cubicBezTo>
                  <a:cubicBezTo>
                    <a:pt x="1016" y="659"/>
                    <a:pt x="1469" y="491"/>
                    <a:pt x="1701" y="891"/>
                  </a:cubicBezTo>
                  <a:cubicBezTo>
                    <a:pt x="1701" y="891"/>
                    <a:pt x="1792" y="1072"/>
                    <a:pt x="1818" y="1434"/>
                  </a:cubicBezTo>
                  <a:cubicBezTo>
                    <a:pt x="1856" y="1740"/>
                    <a:pt x="1856" y="1740"/>
                    <a:pt x="1856" y="1740"/>
                  </a:cubicBezTo>
                  <a:cubicBezTo>
                    <a:pt x="1914" y="1499"/>
                    <a:pt x="1914" y="1499"/>
                    <a:pt x="1914" y="1499"/>
                  </a:cubicBezTo>
                  <a:cubicBezTo>
                    <a:pt x="1914" y="1499"/>
                    <a:pt x="2147" y="904"/>
                    <a:pt x="1837" y="555"/>
                  </a:cubicBezTo>
                  <a:cubicBezTo>
                    <a:pt x="1837" y="555"/>
                    <a:pt x="1682" y="342"/>
                    <a:pt x="1294" y="265"/>
                  </a:cubicBezTo>
                  <a:cubicBezTo>
                    <a:pt x="1294" y="265"/>
                    <a:pt x="1094" y="142"/>
                    <a:pt x="1094" y="0"/>
                  </a:cubicBezTo>
                  <a:cubicBezTo>
                    <a:pt x="1094" y="0"/>
                    <a:pt x="952" y="64"/>
                    <a:pt x="952" y="181"/>
                  </a:cubicBezTo>
                  <a:cubicBezTo>
                    <a:pt x="887" y="155"/>
                    <a:pt x="887" y="155"/>
                    <a:pt x="887" y="155"/>
                  </a:cubicBezTo>
                  <a:cubicBezTo>
                    <a:pt x="861" y="206"/>
                    <a:pt x="861" y="206"/>
                    <a:pt x="861" y="206"/>
                  </a:cubicBezTo>
                  <a:cubicBezTo>
                    <a:pt x="758" y="155"/>
                    <a:pt x="758" y="155"/>
                    <a:pt x="758" y="155"/>
                  </a:cubicBezTo>
                  <a:cubicBezTo>
                    <a:pt x="758" y="155"/>
                    <a:pt x="816" y="13"/>
                    <a:pt x="674" y="168"/>
                  </a:cubicBezTo>
                  <a:cubicBezTo>
                    <a:pt x="674" y="168"/>
                    <a:pt x="228" y="361"/>
                    <a:pt x="99" y="762"/>
                  </a:cubicBezTo>
                  <a:cubicBezTo>
                    <a:pt x="99" y="762"/>
                    <a:pt x="0" y="997"/>
                    <a:pt x="176" y="1719"/>
                  </a:cubicBezTo>
                  <a:cubicBezTo>
                    <a:pt x="176" y="1719"/>
                    <a:pt x="150" y="1008"/>
                    <a:pt x="305" y="878"/>
                  </a:cubicBezTo>
                  <a:close/>
                </a:path>
              </a:pathLst>
            </a:custGeom>
            <a:solidFill>
              <a:srgbClr val="E6C38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t" anchorCtr="0" compatLnSpc="1">
              <a:prstTxWarp prst="textNoShape">
                <a:avLst/>
              </a:prstTxWarp>
            </a:bodyPr>
            <a:lstStyle/>
            <a:p>
              <a:endParaRPr lang="en-US" dirty="0"/>
            </a:p>
          </p:txBody>
        </p:sp>
        <p:sp>
          <p:nvSpPr>
            <p:cNvPr id="352" name="Freeform 375"/>
            <p:cNvSpPr>
              <a:spLocks/>
            </p:cNvSpPr>
            <p:nvPr/>
          </p:nvSpPr>
          <p:spPr bwMode="gray">
            <a:xfrm>
              <a:off x="1989497" y="5305265"/>
              <a:ext cx="20387" cy="36242"/>
            </a:xfrm>
            <a:custGeom>
              <a:avLst/>
              <a:gdLst>
                <a:gd name="T0" fmla="*/ 329 w 329"/>
                <a:gd name="T1" fmla="*/ 0 h 582"/>
                <a:gd name="T2" fmla="*/ 291 w 329"/>
                <a:gd name="T3" fmla="*/ 582 h 582"/>
                <a:gd name="T4" fmla="*/ 329 w 329"/>
                <a:gd name="T5" fmla="*/ 0 h 582"/>
              </a:gdLst>
              <a:ahLst/>
              <a:cxnLst>
                <a:cxn ang="0">
                  <a:pos x="T0" y="T1"/>
                </a:cxn>
                <a:cxn ang="0">
                  <a:pos x="T2" y="T3"/>
                </a:cxn>
                <a:cxn ang="0">
                  <a:pos x="T4" y="T5"/>
                </a:cxn>
              </a:cxnLst>
              <a:rect l="0" t="0" r="r" b="b"/>
              <a:pathLst>
                <a:path w="329" h="582">
                  <a:moveTo>
                    <a:pt x="329" y="0"/>
                  </a:moveTo>
                  <a:cubicBezTo>
                    <a:pt x="329" y="0"/>
                    <a:pt x="0" y="168"/>
                    <a:pt x="291" y="582"/>
                  </a:cubicBezTo>
                  <a:cubicBezTo>
                    <a:pt x="291" y="582"/>
                    <a:pt x="110" y="188"/>
                    <a:pt x="329" y="0"/>
                  </a:cubicBezTo>
                  <a:close/>
                </a:path>
              </a:pathLst>
            </a:custGeom>
            <a:solidFill>
              <a:srgbClr val="E5CE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t" anchorCtr="0" compatLnSpc="1">
              <a:prstTxWarp prst="textNoShape">
                <a:avLst/>
              </a:prstTxWarp>
            </a:bodyPr>
            <a:lstStyle/>
            <a:p>
              <a:endParaRPr lang="en-US" dirty="0"/>
            </a:p>
          </p:txBody>
        </p:sp>
        <p:sp>
          <p:nvSpPr>
            <p:cNvPr id="353" name="Freeform 376"/>
            <p:cNvSpPr>
              <a:spLocks/>
            </p:cNvSpPr>
            <p:nvPr/>
          </p:nvSpPr>
          <p:spPr bwMode="gray">
            <a:xfrm>
              <a:off x="1983863" y="5314953"/>
              <a:ext cx="18819" cy="26554"/>
            </a:xfrm>
            <a:custGeom>
              <a:avLst/>
              <a:gdLst>
                <a:gd name="T0" fmla="*/ 214 w 304"/>
                <a:gd name="T1" fmla="*/ 0 h 426"/>
                <a:gd name="T2" fmla="*/ 304 w 304"/>
                <a:gd name="T3" fmla="*/ 426 h 426"/>
                <a:gd name="T4" fmla="*/ 214 w 304"/>
                <a:gd name="T5" fmla="*/ 0 h 426"/>
              </a:gdLst>
              <a:ahLst/>
              <a:cxnLst>
                <a:cxn ang="0">
                  <a:pos x="T0" y="T1"/>
                </a:cxn>
                <a:cxn ang="0">
                  <a:pos x="T2" y="T3"/>
                </a:cxn>
                <a:cxn ang="0">
                  <a:pos x="T4" y="T5"/>
                </a:cxn>
              </a:cxnLst>
              <a:rect l="0" t="0" r="r" b="b"/>
              <a:pathLst>
                <a:path w="304" h="426">
                  <a:moveTo>
                    <a:pt x="214" y="0"/>
                  </a:moveTo>
                  <a:cubicBezTo>
                    <a:pt x="214" y="0"/>
                    <a:pt x="0" y="258"/>
                    <a:pt x="304" y="426"/>
                  </a:cubicBezTo>
                  <a:cubicBezTo>
                    <a:pt x="304" y="426"/>
                    <a:pt x="65" y="258"/>
                    <a:pt x="214" y="0"/>
                  </a:cubicBezTo>
                  <a:close/>
                </a:path>
              </a:pathLst>
            </a:custGeom>
            <a:solidFill>
              <a:srgbClr val="E5CE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t" anchorCtr="0" compatLnSpc="1">
              <a:prstTxWarp prst="textNoShape">
                <a:avLst/>
              </a:prstTxWarp>
            </a:bodyPr>
            <a:lstStyle/>
            <a:p>
              <a:endParaRPr lang="en-US" dirty="0"/>
            </a:p>
          </p:txBody>
        </p:sp>
        <p:sp>
          <p:nvSpPr>
            <p:cNvPr id="354" name="Freeform 377"/>
            <p:cNvSpPr>
              <a:spLocks/>
            </p:cNvSpPr>
            <p:nvPr/>
          </p:nvSpPr>
          <p:spPr bwMode="gray">
            <a:xfrm>
              <a:off x="1987638" y="5315711"/>
              <a:ext cx="18761" cy="26554"/>
            </a:xfrm>
            <a:custGeom>
              <a:avLst/>
              <a:gdLst>
                <a:gd name="T0" fmla="*/ 213 w 303"/>
                <a:gd name="T1" fmla="*/ 0 h 427"/>
                <a:gd name="T2" fmla="*/ 303 w 303"/>
                <a:gd name="T3" fmla="*/ 427 h 427"/>
                <a:gd name="T4" fmla="*/ 213 w 303"/>
                <a:gd name="T5" fmla="*/ 0 h 427"/>
              </a:gdLst>
              <a:ahLst/>
              <a:cxnLst>
                <a:cxn ang="0">
                  <a:pos x="T0" y="T1"/>
                </a:cxn>
                <a:cxn ang="0">
                  <a:pos x="T2" y="T3"/>
                </a:cxn>
                <a:cxn ang="0">
                  <a:pos x="T4" y="T5"/>
                </a:cxn>
              </a:cxnLst>
              <a:rect l="0" t="0" r="r" b="b"/>
              <a:pathLst>
                <a:path w="303" h="427">
                  <a:moveTo>
                    <a:pt x="213" y="0"/>
                  </a:moveTo>
                  <a:cubicBezTo>
                    <a:pt x="213" y="0"/>
                    <a:pt x="0" y="259"/>
                    <a:pt x="303" y="427"/>
                  </a:cubicBezTo>
                  <a:cubicBezTo>
                    <a:pt x="303" y="427"/>
                    <a:pt x="64" y="259"/>
                    <a:pt x="213" y="0"/>
                  </a:cubicBezTo>
                  <a:close/>
                </a:path>
              </a:pathLst>
            </a:custGeom>
            <a:solidFill>
              <a:srgbClr val="E5CE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t" anchorCtr="0" compatLnSpc="1">
              <a:prstTxWarp prst="textNoShape">
                <a:avLst/>
              </a:prstTxWarp>
            </a:bodyPr>
            <a:lstStyle/>
            <a:p>
              <a:endParaRPr lang="en-US" dirty="0"/>
            </a:p>
          </p:txBody>
        </p:sp>
        <p:sp>
          <p:nvSpPr>
            <p:cNvPr id="355" name="Freeform 378"/>
            <p:cNvSpPr>
              <a:spLocks/>
            </p:cNvSpPr>
            <p:nvPr/>
          </p:nvSpPr>
          <p:spPr bwMode="gray">
            <a:xfrm>
              <a:off x="1970040" y="5315711"/>
              <a:ext cx="18819" cy="26554"/>
            </a:xfrm>
            <a:custGeom>
              <a:avLst/>
              <a:gdLst>
                <a:gd name="T0" fmla="*/ 213 w 304"/>
                <a:gd name="T1" fmla="*/ 0 h 427"/>
                <a:gd name="T2" fmla="*/ 304 w 304"/>
                <a:gd name="T3" fmla="*/ 427 h 427"/>
                <a:gd name="T4" fmla="*/ 213 w 304"/>
                <a:gd name="T5" fmla="*/ 0 h 427"/>
              </a:gdLst>
              <a:ahLst/>
              <a:cxnLst>
                <a:cxn ang="0">
                  <a:pos x="T0" y="T1"/>
                </a:cxn>
                <a:cxn ang="0">
                  <a:pos x="T2" y="T3"/>
                </a:cxn>
                <a:cxn ang="0">
                  <a:pos x="T4" y="T5"/>
                </a:cxn>
              </a:cxnLst>
              <a:rect l="0" t="0" r="r" b="b"/>
              <a:pathLst>
                <a:path w="304" h="427">
                  <a:moveTo>
                    <a:pt x="213" y="0"/>
                  </a:moveTo>
                  <a:cubicBezTo>
                    <a:pt x="213" y="0"/>
                    <a:pt x="0" y="259"/>
                    <a:pt x="304" y="427"/>
                  </a:cubicBezTo>
                  <a:cubicBezTo>
                    <a:pt x="304" y="427"/>
                    <a:pt x="65" y="259"/>
                    <a:pt x="213" y="0"/>
                  </a:cubicBezTo>
                  <a:close/>
                </a:path>
              </a:pathLst>
            </a:custGeom>
            <a:solidFill>
              <a:srgbClr val="E5CE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t" anchorCtr="0" compatLnSpc="1">
              <a:prstTxWarp prst="textNoShape">
                <a:avLst/>
              </a:prstTxWarp>
            </a:bodyPr>
            <a:lstStyle/>
            <a:p>
              <a:endParaRPr lang="en-US" dirty="0"/>
            </a:p>
          </p:txBody>
        </p:sp>
        <p:sp>
          <p:nvSpPr>
            <p:cNvPr id="356" name="Freeform 379"/>
            <p:cNvSpPr>
              <a:spLocks/>
            </p:cNvSpPr>
            <p:nvPr/>
          </p:nvSpPr>
          <p:spPr bwMode="gray">
            <a:xfrm>
              <a:off x="1973815" y="5311509"/>
              <a:ext cx="18761" cy="26496"/>
            </a:xfrm>
            <a:custGeom>
              <a:avLst/>
              <a:gdLst>
                <a:gd name="T0" fmla="*/ 213 w 303"/>
                <a:gd name="T1" fmla="*/ 0 h 426"/>
                <a:gd name="T2" fmla="*/ 303 w 303"/>
                <a:gd name="T3" fmla="*/ 426 h 426"/>
                <a:gd name="T4" fmla="*/ 213 w 303"/>
                <a:gd name="T5" fmla="*/ 0 h 426"/>
              </a:gdLst>
              <a:ahLst/>
              <a:cxnLst>
                <a:cxn ang="0">
                  <a:pos x="T0" y="T1"/>
                </a:cxn>
                <a:cxn ang="0">
                  <a:pos x="T2" y="T3"/>
                </a:cxn>
                <a:cxn ang="0">
                  <a:pos x="T4" y="T5"/>
                </a:cxn>
              </a:cxnLst>
              <a:rect l="0" t="0" r="r" b="b"/>
              <a:pathLst>
                <a:path w="303" h="426">
                  <a:moveTo>
                    <a:pt x="213" y="0"/>
                  </a:moveTo>
                  <a:cubicBezTo>
                    <a:pt x="213" y="0"/>
                    <a:pt x="0" y="258"/>
                    <a:pt x="303" y="426"/>
                  </a:cubicBezTo>
                  <a:cubicBezTo>
                    <a:pt x="303" y="426"/>
                    <a:pt x="64" y="258"/>
                    <a:pt x="213" y="0"/>
                  </a:cubicBezTo>
                  <a:close/>
                </a:path>
              </a:pathLst>
            </a:custGeom>
            <a:solidFill>
              <a:srgbClr val="E5CE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t" anchorCtr="0" compatLnSpc="1">
              <a:prstTxWarp prst="textNoShape">
                <a:avLst/>
              </a:prstTxWarp>
            </a:bodyPr>
            <a:lstStyle/>
            <a:p>
              <a:endParaRPr lang="en-US" dirty="0"/>
            </a:p>
          </p:txBody>
        </p:sp>
        <p:sp>
          <p:nvSpPr>
            <p:cNvPr id="357" name="Freeform 380"/>
            <p:cNvSpPr>
              <a:spLocks/>
            </p:cNvSpPr>
            <p:nvPr/>
          </p:nvSpPr>
          <p:spPr bwMode="gray">
            <a:xfrm>
              <a:off x="1965858" y="5319388"/>
              <a:ext cx="14869" cy="24920"/>
            </a:xfrm>
            <a:custGeom>
              <a:avLst/>
              <a:gdLst>
                <a:gd name="T0" fmla="*/ 240 w 240"/>
                <a:gd name="T1" fmla="*/ 0 h 400"/>
                <a:gd name="T2" fmla="*/ 143 w 240"/>
                <a:gd name="T3" fmla="*/ 400 h 400"/>
                <a:gd name="T4" fmla="*/ 240 w 240"/>
                <a:gd name="T5" fmla="*/ 0 h 400"/>
              </a:gdLst>
              <a:ahLst/>
              <a:cxnLst>
                <a:cxn ang="0">
                  <a:pos x="T0" y="T1"/>
                </a:cxn>
                <a:cxn ang="0">
                  <a:pos x="T2" y="T3"/>
                </a:cxn>
                <a:cxn ang="0">
                  <a:pos x="T4" y="T5"/>
                </a:cxn>
              </a:cxnLst>
              <a:rect l="0" t="0" r="r" b="b"/>
              <a:pathLst>
                <a:path w="240" h="400">
                  <a:moveTo>
                    <a:pt x="240" y="0"/>
                  </a:moveTo>
                  <a:cubicBezTo>
                    <a:pt x="240" y="0"/>
                    <a:pt x="0" y="226"/>
                    <a:pt x="143" y="400"/>
                  </a:cubicBezTo>
                  <a:cubicBezTo>
                    <a:pt x="143" y="400"/>
                    <a:pt x="110" y="155"/>
                    <a:pt x="240" y="0"/>
                  </a:cubicBezTo>
                  <a:close/>
                </a:path>
              </a:pathLst>
            </a:custGeom>
            <a:solidFill>
              <a:srgbClr val="E5CE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t" anchorCtr="0" compatLnSpc="1">
              <a:prstTxWarp prst="textNoShape">
                <a:avLst/>
              </a:prstTxWarp>
            </a:bodyPr>
            <a:lstStyle/>
            <a:p>
              <a:endParaRPr lang="en-US" dirty="0"/>
            </a:p>
          </p:txBody>
        </p:sp>
        <p:sp>
          <p:nvSpPr>
            <p:cNvPr id="358" name="Freeform 381"/>
            <p:cNvSpPr>
              <a:spLocks/>
            </p:cNvSpPr>
            <p:nvPr/>
          </p:nvSpPr>
          <p:spPr bwMode="gray">
            <a:xfrm>
              <a:off x="2008722" y="5315361"/>
              <a:ext cx="19632" cy="24103"/>
            </a:xfrm>
            <a:custGeom>
              <a:avLst/>
              <a:gdLst>
                <a:gd name="T0" fmla="*/ 0 w 317"/>
                <a:gd name="T1" fmla="*/ 0 h 388"/>
                <a:gd name="T2" fmla="*/ 84 w 317"/>
                <a:gd name="T3" fmla="*/ 388 h 388"/>
                <a:gd name="T4" fmla="*/ 0 w 317"/>
                <a:gd name="T5" fmla="*/ 0 h 388"/>
              </a:gdLst>
              <a:ahLst/>
              <a:cxnLst>
                <a:cxn ang="0">
                  <a:pos x="T0" y="T1"/>
                </a:cxn>
                <a:cxn ang="0">
                  <a:pos x="T2" y="T3"/>
                </a:cxn>
                <a:cxn ang="0">
                  <a:pos x="T4" y="T5"/>
                </a:cxn>
              </a:cxnLst>
              <a:rect l="0" t="0" r="r" b="b"/>
              <a:pathLst>
                <a:path w="317" h="388">
                  <a:moveTo>
                    <a:pt x="0" y="0"/>
                  </a:moveTo>
                  <a:cubicBezTo>
                    <a:pt x="0" y="0"/>
                    <a:pt x="168" y="187"/>
                    <a:pt x="84" y="388"/>
                  </a:cubicBezTo>
                  <a:cubicBezTo>
                    <a:pt x="84" y="388"/>
                    <a:pt x="317" y="317"/>
                    <a:pt x="0" y="0"/>
                  </a:cubicBezTo>
                  <a:close/>
                </a:path>
              </a:pathLst>
            </a:custGeom>
            <a:solidFill>
              <a:srgbClr val="E5CE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t" anchorCtr="0" compatLnSpc="1">
              <a:prstTxWarp prst="textNoShape">
                <a:avLst/>
              </a:prstTxWarp>
            </a:bodyPr>
            <a:lstStyle/>
            <a:p>
              <a:endParaRPr lang="en-US" dirty="0"/>
            </a:p>
          </p:txBody>
        </p:sp>
        <p:sp>
          <p:nvSpPr>
            <p:cNvPr id="359" name="Freeform 382"/>
            <p:cNvSpPr>
              <a:spLocks/>
            </p:cNvSpPr>
            <p:nvPr/>
          </p:nvSpPr>
          <p:spPr bwMode="gray">
            <a:xfrm>
              <a:off x="2007212" y="5305673"/>
              <a:ext cx="15043" cy="24628"/>
            </a:xfrm>
            <a:custGeom>
              <a:avLst/>
              <a:gdLst>
                <a:gd name="T0" fmla="*/ 23 w 243"/>
                <a:gd name="T1" fmla="*/ 0 h 396"/>
                <a:gd name="T2" fmla="*/ 0 w 243"/>
                <a:gd name="T3" fmla="*/ 396 h 396"/>
                <a:gd name="T4" fmla="*/ 23 w 243"/>
                <a:gd name="T5" fmla="*/ 0 h 396"/>
              </a:gdLst>
              <a:ahLst/>
              <a:cxnLst>
                <a:cxn ang="0">
                  <a:pos x="T0" y="T1"/>
                </a:cxn>
                <a:cxn ang="0">
                  <a:pos x="T2" y="T3"/>
                </a:cxn>
                <a:cxn ang="0">
                  <a:pos x="T4" y="T5"/>
                </a:cxn>
              </a:cxnLst>
              <a:rect l="0" t="0" r="r" b="b"/>
              <a:pathLst>
                <a:path w="243" h="396">
                  <a:moveTo>
                    <a:pt x="23" y="0"/>
                  </a:moveTo>
                  <a:cubicBezTo>
                    <a:pt x="23" y="0"/>
                    <a:pt x="135" y="226"/>
                    <a:pt x="0" y="396"/>
                  </a:cubicBezTo>
                  <a:cubicBezTo>
                    <a:pt x="0" y="396"/>
                    <a:pt x="243" y="390"/>
                    <a:pt x="23" y="0"/>
                  </a:cubicBezTo>
                  <a:close/>
                </a:path>
              </a:pathLst>
            </a:custGeom>
            <a:solidFill>
              <a:srgbClr val="E5CE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t" anchorCtr="0" compatLnSpc="1">
              <a:prstTxWarp prst="textNoShape">
                <a:avLst/>
              </a:prstTxWarp>
            </a:bodyPr>
            <a:lstStyle/>
            <a:p>
              <a:endParaRPr lang="en-US" dirty="0"/>
            </a:p>
          </p:txBody>
        </p:sp>
        <p:sp>
          <p:nvSpPr>
            <p:cNvPr id="360" name="Freeform 383"/>
            <p:cNvSpPr>
              <a:spLocks/>
            </p:cNvSpPr>
            <p:nvPr/>
          </p:nvSpPr>
          <p:spPr bwMode="gray">
            <a:xfrm>
              <a:off x="2019467" y="5321372"/>
              <a:ext cx="12023" cy="18092"/>
            </a:xfrm>
            <a:custGeom>
              <a:avLst/>
              <a:gdLst>
                <a:gd name="T0" fmla="*/ 0 w 194"/>
                <a:gd name="T1" fmla="*/ 0 h 291"/>
                <a:gd name="T2" fmla="*/ 65 w 194"/>
                <a:gd name="T3" fmla="*/ 291 h 291"/>
                <a:gd name="T4" fmla="*/ 0 w 194"/>
                <a:gd name="T5" fmla="*/ 0 h 291"/>
              </a:gdLst>
              <a:ahLst/>
              <a:cxnLst>
                <a:cxn ang="0">
                  <a:pos x="T0" y="T1"/>
                </a:cxn>
                <a:cxn ang="0">
                  <a:pos x="T2" y="T3"/>
                </a:cxn>
                <a:cxn ang="0">
                  <a:pos x="T4" y="T5"/>
                </a:cxn>
              </a:cxnLst>
              <a:rect l="0" t="0" r="r" b="b"/>
              <a:pathLst>
                <a:path w="194" h="291">
                  <a:moveTo>
                    <a:pt x="0" y="0"/>
                  </a:moveTo>
                  <a:cubicBezTo>
                    <a:pt x="0" y="0"/>
                    <a:pt x="130" y="187"/>
                    <a:pt x="65" y="291"/>
                  </a:cubicBezTo>
                  <a:cubicBezTo>
                    <a:pt x="65" y="291"/>
                    <a:pt x="194" y="155"/>
                    <a:pt x="0" y="0"/>
                  </a:cubicBezTo>
                  <a:close/>
                </a:path>
              </a:pathLst>
            </a:custGeom>
            <a:solidFill>
              <a:srgbClr val="E5CE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t" anchorCtr="0" compatLnSpc="1">
              <a:prstTxWarp prst="textNoShape">
                <a:avLst/>
              </a:prstTxWarp>
            </a:bodyPr>
            <a:lstStyle/>
            <a:p>
              <a:endParaRPr lang="en-US" dirty="0"/>
            </a:p>
          </p:txBody>
        </p:sp>
        <p:sp>
          <p:nvSpPr>
            <p:cNvPr id="361" name="Freeform 384"/>
            <p:cNvSpPr>
              <a:spLocks/>
            </p:cNvSpPr>
            <p:nvPr/>
          </p:nvSpPr>
          <p:spPr bwMode="gray">
            <a:xfrm>
              <a:off x="2014704" y="5315478"/>
              <a:ext cx="12023" cy="18092"/>
            </a:xfrm>
            <a:custGeom>
              <a:avLst/>
              <a:gdLst>
                <a:gd name="T0" fmla="*/ 0 w 194"/>
                <a:gd name="T1" fmla="*/ 0 h 291"/>
                <a:gd name="T2" fmla="*/ 64 w 194"/>
                <a:gd name="T3" fmla="*/ 291 h 291"/>
                <a:gd name="T4" fmla="*/ 0 w 194"/>
                <a:gd name="T5" fmla="*/ 0 h 291"/>
              </a:gdLst>
              <a:ahLst/>
              <a:cxnLst>
                <a:cxn ang="0">
                  <a:pos x="T0" y="T1"/>
                </a:cxn>
                <a:cxn ang="0">
                  <a:pos x="T2" y="T3"/>
                </a:cxn>
                <a:cxn ang="0">
                  <a:pos x="T4" y="T5"/>
                </a:cxn>
              </a:cxnLst>
              <a:rect l="0" t="0" r="r" b="b"/>
              <a:pathLst>
                <a:path w="194" h="291">
                  <a:moveTo>
                    <a:pt x="0" y="0"/>
                  </a:moveTo>
                  <a:cubicBezTo>
                    <a:pt x="0" y="0"/>
                    <a:pt x="129" y="188"/>
                    <a:pt x="64" y="291"/>
                  </a:cubicBezTo>
                  <a:cubicBezTo>
                    <a:pt x="64" y="291"/>
                    <a:pt x="194" y="155"/>
                    <a:pt x="0" y="0"/>
                  </a:cubicBezTo>
                  <a:close/>
                </a:path>
              </a:pathLst>
            </a:custGeom>
            <a:solidFill>
              <a:srgbClr val="E5CE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t" anchorCtr="0" compatLnSpc="1">
              <a:prstTxWarp prst="textNoShape">
                <a:avLst/>
              </a:prstTxWarp>
            </a:bodyPr>
            <a:lstStyle/>
            <a:p>
              <a:endParaRPr lang="en-US" dirty="0"/>
            </a:p>
          </p:txBody>
        </p:sp>
        <p:sp>
          <p:nvSpPr>
            <p:cNvPr id="362" name="Freeform 385"/>
            <p:cNvSpPr>
              <a:spLocks/>
            </p:cNvSpPr>
            <p:nvPr/>
          </p:nvSpPr>
          <p:spPr bwMode="gray">
            <a:xfrm>
              <a:off x="1945616" y="5324757"/>
              <a:ext cx="103618" cy="70734"/>
            </a:xfrm>
            <a:custGeom>
              <a:avLst/>
              <a:gdLst>
                <a:gd name="T0" fmla="*/ 943 w 1673"/>
                <a:gd name="T1" fmla="*/ 252 h 1137"/>
                <a:gd name="T2" fmla="*/ 110 w 1673"/>
                <a:gd name="T3" fmla="*/ 1137 h 1137"/>
                <a:gd name="T4" fmla="*/ 950 w 1673"/>
                <a:gd name="T5" fmla="*/ 426 h 1137"/>
                <a:gd name="T6" fmla="*/ 1673 w 1673"/>
                <a:gd name="T7" fmla="*/ 639 h 1137"/>
                <a:gd name="T8" fmla="*/ 943 w 1673"/>
                <a:gd name="T9" fmla="*/ 252 h 1137"/>
              </a:gdLst>
              <a:ahLst/>
              <a:cxnLst>
                <a:cxn ang="0">
                  <a:pos x="T0" y="T1"/>
                </a:cxn>
                <a:cxn ang="0">
                  <a:pos x="T2" y="T3"/>
                </a:cxn>
                <a:cxn ang="0">
                  <a:pos x="T4" y="T5"/>
                </a:cxn>
                <a:cxn ang="0">
                  <a:pos x="T6" y="T7"/>
                </a:cxn>
                <a:cxn ang="0">
                  <a:pos x="T8" y="T9"/>
                </a:cxn>
              </a:cxnLst>
              <a:rect l="0" t="0" r="r" b="b"/>
              <a:pathLst>
                <a:path w="1673" h="1137">
                  <a:moveTo>
                    <a:pt x="943" y="252"/>
                  </a:moveTo>
                  <a:cubicBezTo>
                    <a:pt x="943" y="252"/>
                    <a:pt x="0" y="0"/>
                    <a:pt x="110" y="1137"/>
                  </a:cubicBezTo>
                  <a:cubicBezTo>
                    <a:pt x="110" y="1137"/>
                    <a:pt x="362" y="504"/>
                    <a:pt x="950" y="426"/>
                  </a:cubicBezTo>
                  <a:cubicBezTo>
                    <a:pt x="950" y="426"/>
                    <a:pt x="1357" y="336"/>
                    <a:pt x="1673" y="639"/>
                  </a:cubicBezTo>
                  <a:cubicBezTo>
                    <a:pt x="1673" y="639"/>
                    <a:pt x="1609" y="77"/>
                    <a:pt x="943" y="252"/>
                  </a:cubicBezTo>
                  <a:close/>
                </a:path>
              </a:pathLst>
            </a:custGeom>
            <a:solidFill>
              <a:srgbClr val="E5AF79">
                <a:alpha val="45000"/>
              </a:srgbClr>
            </a:solidFill>
            <a:ln>
              <a:noFill/>
            </a:ln>
          </p:spPr>
          <p:txBody>
            <a:bodyPr vert="horz" wrap="square" lIns="0" tIns="0" rIns="0" bIns="0" numCol="1" anchor="t" anchorCtr="0" compatLnSpc="1">
              <a:prstTxWarp prst="textNoShape">
                <a:avLst/>
              </a:prstTxWarp>
            </a:bodyPr>
            <a:lstStyle/>
            <a:p>
              <a:endParaRPr lang="en-US" dirty="0"/>
            </a:p>
          </p:txBody>
        </p:sp>
        <p:sp>
          <p:nvSpPr>
            <p:cNvPr id="363" name="Freeform 386"/>
            <p:cNvSpPr>
              <a:spLocks/>
            </p:cNvSpPr>
            <p:nvPr/>
          </p:nvSpPr>
          <p:spPr bwMode="gray">
            <a:xfrm>
              <a:off x="1984851" y="5304623"/>
              <a:ext cx="20445" cy="31574"/>
            </a:xfrm>
            <a:custGeom>
              <a:avLst/>
              <a:gdLst>
                <a:gd name="T0" fmla="*/ 330 w 330"/>
                <a:gd name="T1" fmla="*/ 0 h 507"/>
                <a:gd name="T2" fmla="*/ 291 w 330"/>
                <a:gd name="T3" fmla="*/ 507 h 507"/>
                <a:gd name="T4" fmla="*/ 330 w 330"/>
                <a:gd name="T5" fmla="*/ 0 h 507"/>
              </a:gdLst>
              <a:ahLst/>
              <a:cxnLst>
                <a:cxn ang="0">
                  <a:pos x="T0" y="T1"/>
                </a:cxn>
                <a:cxn ang="0">
                  <a:pos x="T2" y="T3"/>
                </a:cxn>
                <a:cxn ang="0">
                  <a:pos x="T4" y="T5"/>
                </a:cxn>
              </a:cxnLst>
              <a:rect l="0" t="0" r="r" b="b"/>
              <a:pathLst>
                <a:path w="330" h="507">
                  <a:moveTo>
                    <a:pt x="330" y="0"/>
                  </a:moveTo>
                  <a:cubicBezTo>
                    <a:pt x="330" y="0"/>
                    <a:pt x="0" y="147"/>
                    <a:pt x="291" y="507"/>
                  </a:cubicBezTo>
                  <a:cubicBezTo>
                    <a:pt x="291" y="507"/>
                    <a:pt x="110" y="164"/>
                    <a:pt x="330" y="0"/>
                  </a:cubicBezTo>
                  <a:close/>
                </a:path>
              </a:pathLst>
            </a:custGeom>
            <a:solidFill>
              <a:srgbClr val="E5CE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t" anchorCtr="0" compatLnSpc="1">
              <a:prstTxWarp prst="textNoShape">
                <a:avLst/>
              </a:prstTxWarp>
            </a:bodyPr>
            <a:lstStyle/>
            <a:p>
              <a:endParaRPr lang="en-US" dirty="0"/>
            </a:p>
          </p:txBody>
        </p:sp>
        <p:sp>
          <p:nvSpPr>
            <p:cNvPr id="364" name="Freeform 387"/>
            <p:cNvSpPr>
              <a:spLocks/>
            </p:cNvSpPr>
            <p:nvPr/>
          </p:nvSpPr>
          <p:spPr bwMode="gray">
            <a:xfrm>
              <a:off x="1992982" y="5301413"/>
              <a:ext cx="20445" cy="36184"/>
            </a:xfrm>
            <a:custGeom>
              <a:avLst/>
              <a:gdLst>
                <a:gd name="T0" fmla="*/ 330 w 330"/>
                <a:gd name="T1" fmla="*/ 0 h 582"/>
                <a:gd name="T2" fmla="*/ 291 w 330"/>
                <a:gd name="T3" fmla="*/ 582 h 582"/>
                <a:gd name="T4" fmla="*/ 330 w 330"/>
                <a:gd name="T5" fmla="*/ 0 h 582"/>
              </a:gdLst>
              <a:ahLst/>
              <a:cxnLst>
                <a:cxn ang="0">
                  <a:pos x="T0" y="T1"/>
                </a:cxn>
                <a:cxn ang="0">
                  <a:pos x="T2" y="T3"/>
                </a:cxn>
                <a:cxn ang="0">
                  <a:pos x="T4" y="T5"/>
                </a:cxn>
              </a:cxnLst>
              <a:rect l="0" t="0" r="r" b="b"/>
              <a:pathLst>
                <a:path w="330" h="582">
                  <a:moveTo>
                    <a:pt x="330" y="0"/>
                  </a:moveTo>
                  <a:cubicBezTo>
                    <a:pt x="330" y="0"/>
                    <a:pt x="0" y="168"/>
                    <a:pt x="291" y="582"/>
                  </a:cubicBezTo>
                  <a:cubicBezTo>
                    <a:pt x="291" y="582"/>
                    <a:pt x="110" y="188"/>
                    <a:pt x="330" y="0"/>
                  </a:cubicBezTo>
                  <a:close/>
                </a:path>
              </a:pathLst>
            </a:custGeom>
            <a:solidFill>
              <a:srgbClr val="E5CE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t" anchorCtr="0" compatLnSpc="1">
              <a:prstTxWarp prst="textNoShape">
                <a:avLst/>
              </a:prstTxWarp>
            </a:bodyPr>
            <a:lstStyle/>
            <a:p>
              <a:endParaRPr lang="en-US" dirty="0"/>
            </a:p>
          </p:txBody>
        </p:sp>
        <p:sp>
          <p:nvSpPr>
            <p:cNvPr id="365" name="Freeform 388"/>
            <p:cNvSpPr>
              <a:spLocks/>
            </p:cNvSpPr>
            <p:nvPr/>
          </p:nvSpPr>
          <p:spPr bwMode="gray">
            <a:xfrm>
              <a:off x="1984967" y="5314252"/>
              <a:ext cx="18819" cy="26496"/>
            </a:xfrm>
            <a:custGeom>
              <a:avLst/>
              <a:gdLst>
                <a:gd name="T0" fmla="*/ 213 w 303"/>
                <a:gd name="T1" fmla="*/ 0 h 426"/>
                <a:gd name="T2" fmla="*/ 303 w 303"/>
                <a:gd name="T3" fmla="*/ 426 h 426"/>
                <a:gd name="T4" fmla="*/ 213 w 303"/>
                <a:gd name="T5" fmla="*/ 0 h 426"/>
              </a:gdLst>
              <a:ahLst/>
              <a:cxnLst>
                <a:cxn ang="0">
                  <a:pos x="T0" y="T1"/>
                </a:cxn>
                <a:cxn ang="0">
                  <a:pos x="T2" y="T3"/>
                </a:cxn>
                <a:cxn ang="0">
                  <a:pos x="T4" y="T5"/>
                </a:cxn>
              </a:cxnLst>
              <a:rect l="0" t="0" r="r" b="b"/>
              <a:pathLst>
                <a:path w="303" h="426">
                  <a:moveTo>
                    <a:pt x="213" y="0"/>
                  </a:moveTo>
                  <a:cubicBezTo>
                    <a:pt x="213" y="0"/>
                    <a:pt x="0" y="258"/>
                    <a:pt x="303" y="426"/>
                  </a:cubicBezTo>
                  <a:cubicBezTo>
                    <a:pt x="303" y="426"/>
                    <a:pt x="64" y="258"/>
                    <a:pt x="213" y="0"/>
                  </a:cubicBezTo>
                  <a:close/>
                </a:path>
              </a:pathLst>
            </a:custGeom>
            <a:solidFill>
              <a:srgbClr val="E5CE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t" anchorCtr="0" compatLnSpc="1">
              <a:prstTxWarp prst="textNoShape">
                <a:avLst/>
              </a:prstTxWarp>
            </a:bodyPr>
            <a:lstStyle/>
            <a:p>
              <a:endParaRPr lang="en-US" dirty="0"/>
            </a:p>
          </p:txBody>
        </p:sp>
        <p:sp>
          <p:nvSpPr>
            <p:cNvPr id="366" name="Freeform 389"/>
            <p:cNvSpPr>
              <a:spLocks/>
            </p:cNvSpPr>
            <p:nvPr/>
          </p:nvSpPr>
          <p:spPr bwMode="gray">
            <a:xfrm>
              <a:off x="1982063" y="5309467"/>
              <a:ext cx="16960" cy="27080"/>
            </a:xfrm>
            <a:custGeom>
              <a:avLst/>
              <a:gdLst>
                <a:gd name="T0" fmla="*/ 251 w 274"/>
                <a:gd name="T1" fmla="*/ 0 h 436"/>
                <a:gd name="T2" fmla="*/ 274 w 274"/>
                <a:gd name="T3" fmla="*/ 436 h 436"/>
                <a:gd name="T4" fmla="*/ 251 w 274"/>
                <a:gd name="T5" fmla="*/ 0 h 436"/>
              </a:gdLst>
              <a:ahLst/>
              <a:cxnLst>
                <a:cxn ang="0">
                  <a:pos x="T0" y="T1"/>
                </a:cxn>
                <a:cxn ang="0">
                  <a:pos x="T2" y="T3"/>
                </a:cxn>
                <a:cxn ang="0">
                  <a:pos x="T4" y="T5"/>
                </a:cxn>
              </a:cxnLst>
              <a:rect l="0" t="0" r="r" b="b"/>
              <a:pathLst>
                <a:path w="274" h="436">
                  <a:moveTo>
                    <a:pt x="251" y="0"/>
                  </a:moveTo>
                  <a:cubicBezTo>
                    <a:pt x="251" y="0"/>
                    <a:pt x="0" y="222"/>
                    <a:pt x="274" y="436"/>
                  </a:cubicBezTo>
                  <a:cubicBezTo>
                    <a:pt x="274" y="436"/>
                    <a:pt x="64" y="233"/>
                    <a:pt x="251" y="0"/>
                  </a:cubicBezTo>
                  <a:close/>
                </a:path>
              </a:pathLst>
            </a:custGeom>
            <a:solidFill>
              <a:srgbClr val="E5CE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t" anchorCtr="0" compatLnSpc="1">
              <a:prstTxWarp prst="textNoShape">
                <a:avLst/>
              </a:prstTxWarp>
            </a:bodyPr>
            <a:lstStyle/>
            <a:p>
              <a:endParaRPr lang="en-US" dirty="0"/>
            </a:p>
          </p:txBody>
        </p:sp>
        <p:sp>
          <p:nvSpPr>
            <p:cNvPr id="367" name="Freeform 390"/>
            <p:cNvSpPr>
              <a:spLocks/>
            </p:cNvSpPr>
            <p:nvPr/>
          </p:nvSpPr>
          <p:spPr bwMode="gray">
            <a:xfrm>
              <a:off x="1988684" y="5315011"/>
              <a:ext cx="18935" cy="26554"/>
            </a:xfrm>
            <a:custGeom>
              <a:avLst/>
              <a:gdLst>
                <a:gd name="T0" fmla="*/ 212 w 305"/>
                <a:gd name="T1" fmla="*/ 0 h 426"/>
                <a:gd name="T2" fmla="*/ 305 w 305"/>
                <a:gd name="T3" fmla="*/ 426 h 426"/>
                <a:gd name="T4" fmla="*/ 212 w 305"/>
                <a:gd name="T5" fmla="*/ 0 h 426"/>
              </a:gdLst>
              <a:ahLst/>
              <a:cxnLst>
                <a:cxn ang="0">
                  <a:pos x="T0" y="T1"/>
                </a:cxn>
                <a:cxn ang="0">
                  <a:pos x="T2" y="T3"/>
                </a:cxn>
                <a:cxn ang="0">
                  <a:pos x="T4" y="T5"/>
                </a:cxn>
              </a:cxnLst>
              <a:rect l="0" t="0" r="r" b="b"/>
              <a:pathLst>
                <a:path w="305" h="426">
                  <a:moveTo>
                    <a:pt x="212" y="0"/>
                  </a:moveTo>
                  <a:cubicBezTo>
                    <a:pt x="212" y="0"/>
                    <a:pt x="0" y="259"/>
                    <a:pt x="305" y="426"/>
                  </a:cubicBezTo>
                  <a:cubicBezTo>
                    <a:pt x="305" y="426"/>
                    <a:pt x="65" y="259"/>
                    <a:pt x="212" y="0"/>
                  </a:cubicBezTo>
                  <a:close/>
                </a:path>
              </a:pathLst>
            </a:custGeom>
            <a:solidFill>
              <a:srgbClr val="E5CE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t" anchorCtr="0" compatLnSpc="1">
              <a:prstTxWarp prst="textNoShape">
                <a:avLst/>
              </a:prstTxWarp>
            </a:bodyPr>
            <a:lstStyle/>
            <a:p>
              <a:endParaRPr lang="en-US" dirty="0"/>
            </a:p>
          </p:txBody>
        </p:sp>
        <p:sp>
          <p:nvSpPr>
            <p:cNvPr id="368" name="Freeform 391"/>
            <p:cNvSpPr>
              <a:spLocks/>
            </p:cNvSpPr>
            <p:nvPr/>
          </p:nvSpPr>
          <p:spPr bwMode="gray">
            <a:xfrm>
              <a:off x="1971143" y="5315011"/>
              <a:ext cx="18761" cy="26554"/>
            </a:xfrm>
            <a:custGeom>
              <a:avLst/>
              <a:gdLst>
                <a:gd name="T0" fmla="*/ 213 w 303"/>
                <a:gd name="T1" fmla="*/ 0 h 426"/>
                <a:gd name="T2" fmla="*/ 303 w 303"/>
                <a:gd name="T3" fmla="*/ 426 h 426"/>
                <a:gd name="T4" fmla="*/ 213 w 303"/>
                <a:gd name="T5" fmla="*/ 0 h 426"/>
              </a:gdLst>
              <a:ahLst/>
              <a:cxnLst>
                <a:cxn ang="0">
                  <a:pos x="T0" y="T1"/>
                </a:cxn>
                <a:cxn ang="0">
                  <a:pos x="T2" y="T3"/>
                </a:cxn>
                <a:cxn ang="0">
                  <a:pos x="T4" y="T5"/>
                </a:cxn>
              </a:cxnLst>
              <a:rect l="0" t="0" r="r" b="b"/>
              <a:pathLst>
                <a:path w="303" h="426">
                  <a:moveTo>
                    <a:pt x="213" y="0"/>
                  </a:moveTo>
                  <a:cubicBezTo>
                    <a:pt x="213" y="0"/>
                    <a:pt x="0" y="258"/>
                    <a:pt x="303" y="426"/>
                  </a:cubicBezTo>
                  <a:cubicBezTo>
                    <a:pt x="303" y="426"/>
                    <a:pt x="64" y="258"/>
                    <a:pt x="213" y="0"/>
                  </a:cubicBezTo>
                  <a:close/>
                </a:path>
              </a:pathLst>
            </a:custGeom>
            <a:solidFill>
              <a:srgbClr val="E5CE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t" anchorCtr="0" compatLnSpc="1">
              <a:prstTxWarp prst="textNoShape">
                <a:avLst/>
              </a:prstTxWarp>
            </a:bodyPr>
            <a:lstStyle/>
            <a:p>
              <a:endParaRPr lang="en-US" dirty="0"/>
            </a:p>
          </p:txBody>
        </p:sp>
        <p:sp>
          <p:nvSpPr>
            <p:cNvPr id="369" name="Freeform 392"/>
            <p:cNvSpPr>
              <a:spLocks/>
            </p:cNvSpPr>
            <p:nvPr/>
          </p:nvSpPr>
          <p:spPr bwMode="gray">
            <a:xfrm>
              <a:off x="1974861" y="5310751"/>
              <a:ext cx="18819" cy="26496"/>
            </a:xfrm>
            <a:custGeom>
              <a:avLst/>
              <a:gdLst>
                <a:gd name="T0" fmla="*/ 213 w 304"/>
                <a:gd name="T1" fmla="*/ 0 h 426"/>
                <a:gd name="T2" fmla="*/ 304 w 304"/>
                <a:gd name="T3" fmla="*/ 426 h 426"/>
                <a:gd name="T4" fmla="*/ 213 w 304"/>
                <a:gd name="T5" fmla="*/ 0 h 426"/>
              </a:gdLst>
              <a:ahLst/>
              <a:cxnLst>
                <a:cxn ang="0">
                  <a:pos x="T0" y="T1"/>
                </a:cxn>
                <a:cxn ang="0">
                  <a:pos x="T2" y="T3"/>
                </a:cxn>
                <a:cxn ang="0">
                  <a:pos x="T4" y="T5"/>
                </a:cxn>
              </a:cxnLst>
              <a:rect l="0" t="0" r="r" b="b"/>
              <a:pathLst>
                <a:path w="304" h="426">
                  <a:moveTo>
                    <a:pt x="213" y="0"/>
                  </a:moveTo>
                  <a:cubicBezTo>
                    <a:pt x="213" y="0"/>
                    <a:pt x="0" y="258"/>
                    <a:pt x="304" y="426"/>
                  </a:cubicBezTo>
                  <a:cubicBezTo>
                    <a:pt x="304" y="426"/>
                    <a:pt x="65" y="258"/>
                    <a:pt x="213" y="0"/>
                  </a:cubicBezTo>
                  <a:close/>
                </a:path>
              </a:pathLst>
            </a:custGeom>
            <a:solidFill>
              <a:srgbClr val="E5CE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t" anchorCtr="0" compatLnSpc="1">
              <a:prstTxWarp prst="textNoShape">
                <a:avLst/>
              </a:prstTxWarp>
            </a:bodyPr>
            <a:lstStyle/>
            <a:p>
              <a:endParaRPr lang="en-US" dirty="0"/>
            </a:p>
          </p:txBody>
        </p:sp>
        <p:sp>
          <p:nvSpPr>
            <p:cNvPr id="370" name="Freeform 393"/>
            <p:cNvSpPr>
              <a:spLocks/>
            </p:cNvSpPr>
            <p:nvPr/>
          </p:nvSpPr>
          <p:spPr bwMode="gray">
            <a:xfrm>
              <a:off x="1977939" y="5307483"/>
              <a:ext cx="16553" cy="27138"/>
            </a:xfrm>
            <a:custGeom>
              <a:avLst/>
              <a:gdLst>
                <a:gd name="T0" fmla="*/ 267 w 267"/>
                <a:gd name="T1" fmla="*/ 0 h 436"/>
                <a:gd name="T2" fmla="*/ 258 w 267"/>
                <a:gd name="T3" fmla="*/ 436 h 436"/>
                <a:gd name="T4" fmla="*/ 267 w 267"/>
                <a:gd name="T5" fmla="*/ 0 h 436"/>
              </a:gdLst>
              <a:ahLst/>
              <a:cxnLst>
                <a:cxn ang="0">
                  <a:pos x="T0" y="T1"/>
                </a:cxn>
                <a:cxn ang="0">
                  <a:pos x="T2" y="T3"/>
                </a:cxn>
                <a:cxn ang="0">
                  <a:pos x="T4" y="T5"/>
                </a:cxn>
              </a:cxnLst>
              <a:rect l="0" t="0" r="r" b="b"/>
              <a:pathLst>
                <a:path w="267" h="436">
                  <a:moveTo>
                    <a:pt x="267" y="0"/>
                  </a:moveTo>
                  <a:cubicBezTo>
                    <a:pt x="267" y="0"/>
                    <a:pt x="0" y="203"/>
                    <a:pt x="258" y="436"/>
                  </a:cubicBezTo>
                  <a:cubicBezTo>
                    <a:pt x="258" y="436"/>
                    <a:pt x="63" y="218"/>
                    <a:pt x="267" y="0"/>
                  </a:cubicBezTo>
                  <a:close/>
                </a:path>
              </a:pathLst>
            </a:custGeom>
            <a:solidFill>
              <a:srgbClr val="E5CE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t" anchorCtr="0" compatLnSpc="1">
              <a:prstTxWarp prst="textNoShape">
                <a:avLst/>
              </a:prstTxWarp>
            </a:bodyPr>
            <a:lstStyle/>
            <a:p>
              <a:endParaRPr lang="en-US" dirty="0"/>
            </a:p>
          </p:txBody>
        </p:sp>
        <p:sp>
          <p:nvSpPr>
            <p:cNvPr id="371" name="Freeform 394"/>
            <p:cNvSpPr>
              <a:spLocks/>
            </p:cNvSpPr>
            <p:nvPr/>
          </p:nvSpPr>
          <p:spPr bwMode="gray">
            <a:xfrm>
              <a:off x="1966961" y="5318629"/>
              <a:ext cx="14811" cy="24920"/>
            </a:xfrm>
            <a:custGeom>
              <a:avLst/>
              <a:gdLst>
                <a:gd name="T0" fmla="*/ 239 w 239"/>
                <a:gd name="T1" fmla="*/ 0 h 400"/>
                <a:gd name="T2" fmla="*/ 142 w 239"/>
                <a:gd name="T3" fmla="*/ 400 h 400"/>
                <a:gd name="T4" fmla="*/ 239 w 239"/>
                <a:gd name="T5" fmla="*/ 0 h 400"/>
              </a:gdLst>
              <a:ahLst/>
              <a:cxnLst>
                <a:cxn ang="0">
                  <a:pos x="T0" y="T1"/>
                </a:cxn>
                <a:cxn ang="0">
                  <a:pos x="T2" y="T3"/>
                </a:cxn>
                <a:cxn ang="0">
                  <a:pos x="T4" y="T5"/>
                </a:cxn>
              </a:cxnLst>
              <a:rect l="0" t="0" r="r" b="b"/>
              <a:pathLst>
                <a:path w="239" h="400">
                  <a:moveTo>
                    <a:pt x="239" y="0"/>
                  </a:moveTo>
                  <a:cubicBezTo>
                    <a:pt x="239" y="0"/>
                    <a:pt x="0" y="226"/>
                    <a:pt x="142" y="400"/>
                  </a:cubicBezTo>
                  <a:cubicBezTo>
                    <a:pt x="142" y="400"/>
                    <a:pt x="110" y="155"/>
                    <a:pt x="239" y="0"/>
                  </a:cubicBezTo>
                  <a:close/>
                </a:path>
              </a:pathLst>
            </a:custGeom>
            <a:solidFill>
              <a:srgbClr val="E5CE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t" anchorCtr="0" compatLnSpc="1">
              <a:prstTxWarp prst="textNoShape">
                <a:avLst/>
              </a:prstTxWarp>
            </a:bodyPr>
            <a:lstStyle/>
            <a:p>
              <a:endParaRPr lang="en-US" dirty="0"/>
            </a:p>
          </p:txBody>
        </p:sp>
        <p:sp>
          <p:nvSpPr>
            <p:cNvPr id="372" name="Freeform 395"/>
            <p:cNvSpPr>
              <a:spLocks/>
            </p:cNvSpPr>
            <p:nvPr/>
          </p:nvSpPr>
          <p:spPr bwMode="gray">
            <a:xfrm>
              <a:off x="2011568" y="5307599"/>
              <a:ext cx="19632" cy="30640"/>
            </a:xfrm>
            <a:custGeom>
              <a:avLst/>
              <a:gdLst>
                <a:gd name="T0" fmla="*/ 0 w 317"/>
                <a:gd name="T1" fmla="*/ 0 h 493"/>
                <a:gd name="T2" fmla="*/ 84 w 317"/>
                <a:gd name="T3" fmla="*/ 493 h 493"/>
                <a:gd name="T4" fmla="*/ 0 w 317"/>
                <a:gd name="T5" fmla="*/ 0 h 493"/>
              </a:gdLst>
              <a:ahLst/>
              <a:cxnLst>
                <a:cxn ang="0">
                  <a:pos x="T0" y="T1"/>
                </a:cxn>
                <a:cxn ang="0">
                  <a:pos x="T2" y="T3"/>
                </a:cxn>
                <a:cxn ang="0">
                  <a:pos x="T4" y="T5"/>
                </a:cxn>
              </a:cxnLst>
              <a:rect l="0" t="0" r="r" b="b"/>
              <a:pathLst>
                <a:path w="317" h="493">
                  <a:moveTo>
                    <a:pt x="0" y="0"/>
                  </a:moveTo>
                  <a:cubicBezTo>
                    <a:pt x="0" y="0"/>
                    <a:pt x="168" y="239"/>
                    <a:pt x="84" y="493"/>
                  </a:cubicBezTo>
                  <a:cubicBezTo>
                    <a:pt x="84" y="493"/>
                    <a:pt x="317" y="403"/>
                    <a:pt x="0" y="0"/>
                  </a:cubicBezTo>
                  <a:close/>
                </a:path>
              </a:pathLst>
            </a:custGeom>
            <a:solidFill>
              <a:srgbClr val="E5CE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t" anchorCtr="0" compatLnSpc="1">
              <a:prstTxWarp prst="textNoShape">
                <a:avLst/>
              </a:prstTxWarp>
            </a:bodyPr>
            <a:lstStyle/>
            <a:p>
              <a:endParaRPr lang="en-US" dirty="0"/>
            </a:p>
          </p:txBody>
        </p:sp>
        <p:sp>
          <p:nvSpPr>
            <p:cNvPr id="373" name="Freeform 396"/>
            <p:cNvSpPr>
              <a:spLocks/>
            </p:cNvSpPr>
            <p:nvPr/>
          </p:nvSpPr>
          <p:spPr bwMode="gray">
            <a:xfrm>
              <a:off x="2022778" y="5316587"/>
              <a:ext cx="19632" cy="21710"/>
            </a:xfrm>
            <a:custGeom>
              <a:avLst/>
              <a:gdLst>
                <a:gd name="T0" fmla="*/ 0 w 317"/>
                <a:gd name="T1" fmla="*/ 0 h 349"/>
                <a:gd name="T2" fmla="*/ 84 w 317"/>
                <a:gd name="T3" fmla="*/ 349 h 349"/>
                <a:gd name="T4" fmla="*/ 0 w 317"/>
                <a:gd name="T5" fmla="*/ 0 h 349"/>
              </a:gdLst>
              <a:ahLst/>
              <a:cxnLst>
                <a:cxn ang="0">
                  <a:pos x="T0" y="T1"/>
                </a:cxn>
                <a:cxn ang="0">
                  <a:pos x="T2" y="T3"/>
                </a:cxn>
                <a:cxn ang="0">
                  <a:pos x="T4" y="T5"/>
                </a:cxn>
              </a:cxnLst>
              <a:rect l="0" t="0" r="r" b="b"/>
              <a:pathLst>
                <a:path w="317" h="349">
                  <a:moveTo>
                    <a:pt x="0" y="0"/>
                  </a:moveTo>
                  <a:cubicBezTo>
                    <a:pt x="0" y="0"/>
                    <a:pt x="168" y="169"/>
                    <a:pt x="84" y="349"/>
                  </a:cubicBezTo>
                  <a:cubicBezTo>
                    <a:pt x="84" y="349"/>
                    <a:pt x="317" y="285"/>
                    <a:pt x="0" y="0"/>
                  </a:cubicBezTo>
                  <a:close/>
                </a:path>
              </a:pathLst>
            </a:custGeom>
            <a:solidFill>
              <a:srgbClr val="E5CE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t" anchorCtr="0" compatLnSpc="1">
              <a:prstTxWarp prst="textNoShape">
                <a:avLst/>
              </a:prstTxWarp>
            </a:bodyPr>
            <a:lstStyle/>
            <a:p>
              <a:endParaRPr lang="en-US" dirty="0"/>
            </a:p>
          </p:txBody>
        </p:sp>
        <p:sp>
          <p:nvSpPr>
            <p:cNvPr id="374" name="Freeform 397"/>
            <p:cNvSpPr>
              <a:spLocks/>
            </p:cNvSpPr>
            <p:nvPr/>
          </p:nvSpPr>
          <p:spPr bwMode="gray">
            <a:xfrm>
              <a:off x="2057685" y="5346760"/>
              <a:ext cx="15043" cy="24628"/>
            </a:xfrm>
            <a:custGeom>
              <a:avLst/>
              <a:gdLst>
                <a:gd name="T0" fmla="*/ 23 w 243"/>
                <a:gd name="T1" fmla="*/ 0 h 396"/>
                <a:gd name="T2" fmla="*/ 0 w 243"/>
                <a:gd name="T3" fmla="*/ 396 h 396"/>
                <a:gd name="T4" fmla="*/ 23 w 243"/>
                <a:gd name="T5" fmla="*/ 0 h 396"/>
              </a:gdLst>
              <a:ahLst/>
              <a:cxnLst>
                <a:cxn ang="0">
                  <a:pos x="T0" y="T1"/>
                </a:cxn>
                <a:cxn ang="0">
                  <a:pos x="T2" y="T3"/>
                </a:cxn>
                <a:cxn ang="0">
                  <a:pos x="T4" y="T5"/>
                </a:cxn>
              </a:cxnLst>
              <a:rect l="0" t="0" r="r" b="b"/>
              <a:pathLst>
                <a:path w="243" h="396">
                  <a:moveTo>
                    <a:pt x="23" y="0"/>
                  </a:moveTo>
                  <a:cubicBezTo>
                    <a:pt x="23" y="0"/>
                    <a:pt x="135" y="226"/>
                    <a:pt x="0" y="396"/>
                  </a:cubicBezTo>
                  <a:cubicBezTo>
                    <a:pt x="0" y="396"/>
                    <a:pt x="243" y="390"/>
                    <a:pt x="23" y="0"/>
                  </a:cubicBezTo>
                  <a:close/>
                </a:path>
              </a:pathLst>
            </a:custGeom>
            <a:solidFill>
              <a:srgbClr val="E5CE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t" anchorCtr="0" compatLnSpc="1">
              <a:prstTxWarp prst="textNoShape">
                <a:avLst/>
              </a:prstTxWarp>
            </a:bodyPr>
            <a:lstStyle/>
            <a:p>
              <a:endParaRPr lang="en-US" dirty="0"/>
            </a:p>
          </p:txBody>
        </p:sp>
        <p:sp>
          <p:nvSpPr>
            <p:cNvPr id="375" name="Freeform 398"/>
            <p:cNvSpPr>
              <a:spLocks/>
            </p:cNvSpPr>
            <p:nvPr/>
          </p:nvSpPr>
          <p:spPr bwMode="gray">
            <a:xfrm>
              <a:off x="2002217" y="5304039"/>
              <a:ext cx="20154" cy="28772"/>
            </a:xfrm>
            <a:custGeom>
              <a:avLst/>
              <a:gdLst>
                <a:gd name="T0" fmla="*/ 0 w 326"/>
                <a:gd name="T1" fmla="*/ 0 h 463"/>
                <a:gd name="T2" fmla="*/ 95 w 326"/>
                <a:gd name="T3" fmla="*/ 463 h 463"/>
                <a:gd name="T4" fmla="*/ 0 w 326"/>
                <a:gd name="T5" fmla="*/ 0 h 463"/>
              </a:gdLst>
              <a:ahLst/>
              <a:cxnLst>
                <a:cxn ang="0">
                  <a:pos x="T0" y="T1"/>
                </a:cxn>
                <a:cxn ang="0">
                  <a:pos x="T2" y="T3"/>
                </a:cxn>
                <a:cxn ang="0">
                  <a:pos x="T4" y="T5"/>
                </a:cxn>
              </a:cxnLst>
              <a:rect l="0" t="0" r="r" b="b"/>
              <a:pathLst>
                <a:path w="326" h="463">
                  <a:moveTo>
                    <a:pt x="0" y="0"/>
                  </a:moveTo>
                  <a:cubicBezTo>
                    <a:pt x="0" y="0"/>
                    <a:pt x="173" y="221"/>
                    <a:pt x="95" y="463"/>
                  </a:cubicBezTo>
                  <a:cubicBezTo>
                    <a:pt x="95" y="463"/>
                    <a:pt x="326" y="372"/>
                    <a:pt x="0" y="0"/>
                  </a:cubicBezTo>
                  <a:close/>
                </a:path>
              </a:pathLst>
            </a:custGeom>
            <a:solidFill>
              <a:srgbClr val="E5CE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t" anchorCtr="0" compatLnSpc="1">
              <a:prstTxWarp prst="textNoShape">
                <a:avLst/>
              </a:prstTxWarp>
            </a:bodyPr>
            <a:lstStyle/>
            <a:p>
              <a:endParaRPr lang="en-US" dirty="0"/>
            </a:p>
          </p:txBody>
        </p:sp>
        <p:sp>
          <p:nvSpPr>
            <p:cNvPr id="376" name="Freeform 399"/>
            <p:cNvSpPr>
              <a:spLocks/>
            </p:cNvSpPr>
            <p:nvPr/>
          </p:nvSpPr>
          <p:spPr bwMode="gray">
            <a:xfrm>
              <a:off x="2020571" y="5315420"/>
              <a:ext cx="12023" cy="23344"/>
            </a:xfrm>
            <a:custGeom>
              <a:avLst/>
              <a:gdLst>
                <a:gd name="T0" fmla="*/ 0 w 194"/>
                <a:gd name="T1" fmla="*/ 0 h 375"/>
                <a:gd name="T2" fmla="*/ 64 w 194"/>
                <a:gd name="T3" fmla="*/ 375 h 375"/>
                <a:gd name="T4" fmla="*/ 0 w 194"/>
                <a:gd name="T5" fmla="*/ 0 h 375"/>
              </a:gdLst>
              <a:ahLst/>
              <a:cxnLst>
                <a:cxn ang="0">
                  <a:pos x="T0" y="T1"/>
                </a:cxn>
                <a:cxn ang="0">
                  <a:pos x="T2" y="T3"/>
                </a:cxn>
                <a:cxn ang="0">
                  <a:pos x="T4" y="T5"/>
                </a:cxn>
              </a:cxnLst>
              <a:rect l="0" t="0" r="r" b="b"/>
              <a:pathLst>
                <a:path w="194" h="375">
                  <a:moveTo>
                    <a:pt x="0" y="0"/>
                  </a:moveTo>
                  <a:cubicBezTo>
                    <a:pt x="0" y="0"/>
                    <a:pt x="129" y="242"/>
                    <a:pt x="64" y="375"/>
                  </a:cubicBezTo>
                  <a:cubicBezTo>
                    <a:pt x="64" y="375"/>
                    <a:pt x="194" y="200"/>
                    <a:pt x="0" y="0"/>
                  </a:cubicBezTo>
                  <a:close/>
                </a:path>
              </a:pathLst>
            </a:custGeom>
            <a:solidFill>
              <a:srgbClr val="E5CE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t" anchorCtr="0" compatLnSpc="1">
              <a:prstTxWarp prst="textNoShape">
                <a:avLst/>
              </a:prstTxWarp>
            </a:bodyPr>
            <a:lstStyle/>
            <a:p>
              <a:endParaRPr lang="en-US" dirty="0"/>
            </a:p>
          </p:txBody>
        </p:sp>
        <p:sp>
          <p:nvSpPr>
            <p:cNvPr id="377" name="Freeform 400"/>
            <p:cNvSpPr>
              <a:spLocks/>
            </p:cNvSpPr>
            <p:nvPr/>
          </p:nvSpPr>
          <p:spPr bwMode="gray">
            <a:xfrm>
              <a:off x="2015750" y="5314719"/>
              <a:ext cx="12023" cy="18092"/>
            </a:xfrm>
            <a:custGeom>
              <a:avLst/>
              <a:gdLst>
                <a:gd name="T0" fmla="*/ 0 w 194"/>
                <a:gd name="T1" fmla="*/ 0 h 291"/>
                <a:gd name="T2" fmla="*/ 65 w 194"/>
                <a:gd name="T3" fmla="*/ 291 h 291"/>
                <a:gd name="T4" fmla="*/ 0 w 194"/>
                <a:gd name="T5" fmla="*/ 0 h 291"/>
              </a:gdLst>
              <a:ahLst/>
              <a:cxnLst>
                <a:cxn ang="0">
                  <a:pos x="T0" y="T1"/>
                </a:cxn>
                <a:cxn ang="0">
                  <a:pos x="T2" y="T3"/>
                </a:cxn>
                <a:cxn ang="0">
                  <a:pos x="T4" y="T5"/>
                </a:cxn>
              </a:cxnLst>
              <a:rect l="0" t="0" r="r" b="b"/>
              <a:pathLst>
                <a:path w="194" h="291">
                  <a:moveTo>
                    <a:pt x="0" y="0"/>
                  </a:moveTo>
                  <a:cubicBezTo>
                    <a:pt x="0" y="0"/>
                    <a:pt x="129" y="188"/>
                    <a:pt x="65" y="291"/>
                  </a:cubicBezTo>
                  <a:cubicBezTo>
                    <a:pt x="65" y="291"/>
                    <a:pt x="194" y="155"/>
                    <a:pt x="0" y="0"/>
                  </a:cubicBezTo>
                  <a:close/>
                </a:path>
              </a:pathLst>
            </a:custGeom>
            <a:solidFill>
              <a:srgbClr val="E5CE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t" anchorCtr="0" compatLnSpc="1">
              <a:prstTxWarp prst="textNoShape">
                <a:avLst/>
              </a:prstTxWarp>
            </a:bodyPr>
            <a:lstStyle/>
            <a:p>
              <a:endParaRPr lang="en-US" dirty="0"/>
            </a:p>
          </p:txBody>
        </p:sp>
        <p:sp>
          <p:nvSpPr>
            <p:cNvPr id="378" name="Freeform 401"/>
            <p:cNvSpPr>
              <a:spLocks/>
            </p:cNvSpPr>
            <p:nvPr/>
          </p:nvSpPr>
          <p:spPr bwMode="gray">
            <a:xfrm>
              <a:off x="2028586" y="5319505"/>
              <a:ext cx="13533" cy="22294"/>
            </a:xfrm>
            <a:custGeom>
              <a:avLst/>
              <a:gdLst>
                <a:gd name="T0" fmla="*/ 0 w 219"/>
                <a:gd name="T1" fmla="*/ 0 h 358"/>
                <a:gd name="T2" fmla="*/ 116 w 219"/>
                <a:gd name="T3" fmla="*/ 358 h 358"/>
                <a:gd name="T4" fmla="*/ 0 w 219"/>
                <a:gd name="T5" fmla="*/ 0 h 358"/>
              </a:gdLst>
              <a:ahLst/>
              <a:cxnLst>
                <a:cxn ang="0">
                  <a:pos x="T0" y="T1"/>
                </a:cxn>
                <a:cxn ang="0">
                  <a:pos x="T2" y="T3"/>
                </a:cxn>
                <a:cxn ang="0">
                  <a:pos x="T4" y="T5"/>
                </a:cxn>
              </a:cxnLst>
              <a:rect l="0" t="0" r="r" b="b"/>
              <a:pathLst>
                <a:path w="219" h="358">
                  <a:moveTo>
                    <a:pt x="0" y="0"/>
                  </a:moveTo>
                  <a:cubicBezTo>
                    <a:pt x="0" y="0"/>
                    <a:pt x="132" y="148"/>
                    <a:pt x="116" y="358"/>
                  </a:cubicBezTo>
                  <a:cubicBezTo>
                    <a:pt x="116" y="358"/>
                    <a:pt x="219" y="153"/>
                    <a:pt x="0" y="0"/>
                  </a:cubicBezTo>
                  <a:close/>
                </a:path>
              </a:pathLst>
            </a:custGeom>
            <a:solidFill>
              <a:srgbClr val="E5CE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t" anchorCtr="0" compatLnSpc="1">
              <a:prstTxWarp prst="textNoShape">
                <a:avLst/>
              </a:prstTxWarp>
            </a:bodyPr>
            <a:lstStyle/>
            <a:p>
              <a:endParaRPr lang="en-US" dirty="0"/>
            </a:p>
          </p:txBody>
        </p:sp>
        <p:sp>
          <p:nvSpPr>
            <p:cNvPr id="379" name="Freeform 402"/>
            <p:cNvSpPr>
              <a:spLocks/>
            </p:cNvSpPr>
            <p:nvPr/>
          </p:nvSpPr>
          <p:spPr bwMode="gray">
            <a:xfrm>
              <a:off x="1958598" y="5322073"/>
              <a:ext cx="16437" cy="29531"/>
            </a:xfrm>
            <a:custGeom>
              <a:avLst/>
              <a:gdLst>
                <a:gd name="T0" fmla="*/ 265 w 265"/>
                <a:gd name="T1" fmla="*/ 0 h 475"/>
                <a:gd name="T2" fmla="*/ 119 w 265"/>
                <a:gd name="T3" fmla="*/ 475 h 475"/>
                <a:gd name="T4" fmla="*/ 142 w 265"/>
                <a:gd name="T5" fmla="*/ 452 h 475"/>
                <a:gd name="T6" fmla="*/ 265 w 265"/>
                <a:gd name="T7" fmla="*/ 0 h 475"/>
              </a:gdLst>
              <a:ahLst/>
              <a:cxnLst>
                <a:cxn ang="0">
                  <a:pos x="T0" y="T1"/>
                </a:cxn>
                <a:cxn ang="0">
                  <a:pos x="T2" y="T3"/>
                </a:cxn>
                <a:cxn ang="0">
                  <a:pos x="T4" y="T5"/>
                </a:cxn>
                <a:cxn ang="0">
                  <a:pos x="T6" y="T7"/>
                </a:cxn>
              </a:cxnLst>
              <a:rect l="0" t="0" r="r" b="b"/>
              <a:pathLst>
                <a:path w="265" h="475">
                  <a:moveTo>
                    <a:pt x="265" y="0"/>
                  </a:moveTo>
                  <a:cubicBezTo>
                    <a:pt x="265" y="0"/>
                    <a:pt x="0" y="245"/>
                    <a:pt x="119" y="475"/>
                  </a:cubicBezTo>
                  <a:cubicBezTo>
                    <a:pt x="142" y="452"/>
                    <a:pt x="142" y="452"/>
                    <a:pt x="142" y="452"/>
                  </a:cubicBezTo>
                  <a:cubicBezTo>
                    <a:pt x="142" y="452"/>
                    <a:pt x="55" y="265"/>
                    <a:pt x="265" y="0"/>
                  </a:cubicBezTo>
                  <a:close/>
                </a:path>
              </a:pathLst>
            </a:custGeom>
            <a:solidFill>
              <a:srgbClr val="E5CE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t" anchorCtr="0" compatLnSpc="1">
              <a:prstTxWarp prst="textNoShape">
                <a:avLst/>
              </a:prstTxWarp>
            </a:bodyPr>
            <a:lstStyle/>
            <a:p>
              <a:endParaRPr lang="en-US" dirty="0"/>
            </a:p>
          </p:txBody>
        </p:sp>
        <p:sp>
          <p:nvSpPr>
            <p:cNvPr id="380" name="Freeform 403"/>
            <p:cNvSpPr>
              <a:spLocks/>
            </p:cNvSpPr>
            <p:nvPr/>
          </p:nvSpPr>
          <p:spPr bwMode="gray">
            <a:xfrm>
              <a:off x="1948840" y="5333278"/>
              <a:ext cx="16379" cy="29531"/>
            </a:xfrm>
            <a:custGeom>
              <a:avLst/>
              <a:gdLst>
                <a:gd name="T0" fmla="*/ 265 w 265"/>
                <a:gd name="T1" fmla="*/ 0 h 475"/>
                <a:gd name="T2" fmla="*/ 120 w 265"/>
                <a:gd name="T3" fmla="*/ 475 h 475"/>
                <a:gd name="T4" fmla="*/ 142 w 265"/>
                <a:gd name="T5" fmla="*/ 452 h 475"/>
                <a:gd name="T6" fmla="*/ 265 w 265"/>
                <a:gd name="T7" fmla="*/ 0 h 475"/>
              </a:gdLst>
              <a:ahLst/>
              <a:cxnLst>
                <a:cxn ang="0">
                  <a:pos x="T0" y="T1"/>
                </a:cxn>
                <a:cxn ang="0">
                  <a:pos x="T2" y="T3"/>
                </a:cxn>
                <a:cxn ang="0">
                  <a:pos x="T4" y="T5"/>
                </a:cxn>
                <a:cxn ang="0">
                  <a:pos x="T6" y="T7"/>
                </a:cxn>
              </a:cxnLst>
              <a:rect l="0" t="0" r="r" b="b"/>
              <a:pathLst>
                <a:path w="265" h="475">
                  <a:moveTo>
                    <a:pt x="265" y="0"/>
                  </a:moveTo>
                  <a:cubicBezTo>
                    <a:pt x="265" y="0"/>
                    <a:pt x="0" y="245"/>
                    <a:pt x="120" y="475"/>
                  </a:cubicBezTo>
                  <a:cubicBezTo>
                    <a:pt x="142" y="452"/>
                    <a:pt x="142" y="452"/>
                    <a:pt x="142" y="452"/>
                  </a:cubicBezTo>
                  <a:cubicBezTo>
                    <a:pt x="142" y="452"/>
                    <a:pt x="55" y="265"/>
                    <a:pt x="265" y="0"/>
                  </a:cubicBezTo>
                  <a:close/>
                </a:path>
              </a:pathLst>
            </a:custGeom>
            <a:solidFill>
              <a:srgbClr val="E5CE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t" anchorCtr="0" compatLnSpc="1">
              <a:prstTxWarp prst="textNoShape">
                <a:avLst/>
              </a:prstTxWarp>
            </a:bodyPr>
            <a:lstStyle/>
            <a:p>
              <a:endParaRPr lang="en-US" dirty="0"/>
            </a:p>
          </p:txBody>
        </p:sp>
        <p:sp>
          <p:nvSpPr>
            <p:cNvPr id="381" name="Freeform 404"/>
            <p:cNvSpPr>
              <a:spLocks/>
            </p:cNvSpPr>
            <p:nvPr/>
          </p:nvSpPr>
          <p:spPr bwMode="gray">
            <a:xfrm>
              <a:off x="2037415" y="5327851"/>
              <a:ext cx="11210" cy="19376"/>
            </a:xfrm>
            <a:custGeom>
              <a:avLst/>
              <a:gdLst>
                <a:gd name="T0" fmla="*/ 0 w 181"/>
                <a:gd name="T1" fmla="*/ 0 h 311"/>
                <a:gd name="T2" fmla="*/ 68 w 181"/>
                <a:gd name="T3" fmla="*/ 285 h 311"/>
                <a:gd name="T4" fmla="*/ 81 w 181"/>
                <a:gd name="T5" fmla="*/ 311 h 311"/>
                <a:gd name="T6" fmla="*/ 0 w 181"/>
                <a:gd name="T7" fmla="*/ 0 h 311"/>
              </a:gdLst>
              <a:ahLst/>
              <a:cxnLst>
                <a:cxn ang="0">
                  <a:pos x="T0" y="T1"/>
                </a:cxn>
                <a:cxn ang="0">
                  <a:pos x="T2" y="T3"/>
                </a:cxn>
                <a:cxn ang="0">
                  <a:pos x="T4" y="T5"/>
                </a:cxn>
                <a:cxn ang="0">
                  <a:pos x="T6" y="T7"/>
                </a:cxn>
              </a:cxnLst>
              <a:rect l="0" t="0" r="r" b="b"/>
              <a:pathLst>
                <a:path w="181" h="311">
                  <a:moveTo>
                    <a:pt x="0" y="0"/>
                  </a:moveTo>
                  <a:cubicBezTo>
                    <a:pt x="0" y="0"/>
                    <a:pt x="126" y="120"/>
                    <a:pt x="68" y="285"/>
                  </a:cubicBezTo>
                  <a:cubicBezTo>
                    <a:pt x="81" y="311"/>
                    <a:pt x="81" y="311"/>
                    <a:pt x="81" y="311"/>
                  </a:cubicBezTo>
                  <a:cubicBezTo>
                    <a:pt x="81" y="311"/>
                    <a:pt x="181" y="123"/>
                    <a:pt x="0" y="0"/>
                  </a:cubicBezTo>
                  <a:close/>
                </a:path>
              </a:pathLst>
            </a:custGeom>
            <a:solidFill>
              <a:srgbClr val="E5CE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t" anchorCtr="0" compatLnSpc="1">
              <a:prstTxWarp prst="textNoShape">
                <a:avLst/>
              </a:prstTxWarp>
            </a:bodyPr>
            <a:lstStyle/>
            <a:p>
              <a:endParaRPr lang="en-US" dirty="0"/>
            </a:p>
          </p:txBody>
        </p:sp>
        <p:sp>
          <p:nvSpPr>
            <p:cNvPr id="382" name="Freeform 405"/>
            <p:cNvSpPr>
              <a:spLocks/>
            </p:cNvSpPr>
            <p:nvPr/>
          </p:nvSpPr>
          <p:spPr bwMode="gray">
            <a:xfrm>
              <a:off x="2041480" y="5331878"/>
              <a:ext cx="11152" cy="19317"/>
            </a:xfrm>
            <a:custGeom>
              <a:avLst/>
              <a:gdLst>
                <a:gd name="T0" fmla="*/ 0 w 180"/>
                <a:gd name="T1" fmla="*/ 0 h 310"/>
                <a:gd name="T2" fmla="*/ 67 w 180"/>
                <a:gd name="T3" fmla="*/ 284 h 310"/>
                <a:gd name="T4" fmla="*/ 80 w 180"/>
                <a:gd name="T5" fmla="*/ 310 h 310"/>
                <a:gd name="T6" fmla="*/ 0 w 180"/>
                <a:gd name="T7" fmla="*/ 0 h 310"/>
              </a:gdLst>
              <a:ahLst/>
              <a:cxnLst>
                <a:cxn ang="0">
                  <a:pos x="T0" y="T1"/>
                </a:cxn>
                <a:cxn ang="0">
                  <a:pos x="T2" y="T3"/>
                </a:cxn>
                <a:cxn ang="0">
                  <a:pos x="T4" y="T5"/>
                </a:cxn>
                <a:cxn ang="0">
                  <a:pos x="T6" y="T7"/>
                </a:cxn>
              </a:cxnLst>
              <a:rect l="0" t="0" r="r" b="b"/>
              <a:pathLst>
                <a:path w="180" h="310">
                  <a:moveTo>
                    <a:pt x="0" y="0"/>
                  </a:moveTo>
                  <a:cubicBezTo>
                    <a:pt x="0" y="0"/>
                    <a:pt x="126" y="120"/>
                    <a:pt x="67" y="284"/>
                  </a:cubicBezTo>
                  <a:cubicBezTo>
                    <a:pt x="80" y="310"/>
                    <a:pt x="80" y="310"/>
                    <a:pt x="80" y="310"/>
                  </a:cubicBezTo>
                  <a:cubicBezTo>
                    <a:pt x="80" y="310"/>
                    <a:pt x="180" y="123"/>
                    <a:pt x="0" y="0"/>
                  </a:cubicBezTo>
                  <a:close/>
                </a:path>
              </a:pathLst>
            </a:custGeom>
            <a:solidFill>
              <a:srgbClr val="E5CE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t" anchorCtr="0" compatLnSpc="1">
              <a:prstTxWarp prst="textNoShape">
                <a:avLst/>
              </a:prstTxWarp>
            </a:bodyPr>
            <a:lstStyle/>
            <a:p>
              <a:endParaRPr lang="en-US" dirty="0"/>
            </a:p>
          </p:txBody>
        </p:sp>
        <p:sp>
          <p:nvSpPr>
            <p:cNvPr id="383" name="Freeform 406"/>
            <p:cNvSpPr>
              <a:spLocks/>
            </p:cNvSpPr>
            <p:nvPr/>
          </p:nvSpPr>
          <p:spPr bwMode="gray">
            <a:xfrm>
              <a:off x="2047056" y="5334679"/>
              <a:ext cx="11210" cy="19317"/>
            </a:xfrm>
            <a:custGeom>
              <a:avLst/>
              <a:gdLst>
                <a:gd name="T0" fmla="*/ 0 w 181"/>
                <a:gd name="T1" fmla="*/ 0 h 310"/>
                <a:gd name="T2" fmla="*/ 68 w 181"/>
                <a:gd name="T3" fmla="*/ 285 h 310"/>
                <a:gd name="T4" fmla="*/ 81 w 181"/>
                <a:gd name="T5" fmla="*/ 310 h 310"/>
                <a:gd name="T6" fmla="*/ 0 w 181"/>
                <a:gd name="T7" fmla="*/ 0 h 310"/>
              </a:gdLst>
              <a:ahLst/>
              <a:cxnLst>
                <a:cxn ang="0">
                  <a:pos x="T0" y="T1"/>
                </a:cxn>
                <a:cxn ang="0">
                  <a:pos x="T2" y="T3"/>
                </a:cxn>
                <a:cxn ang="0">
                  <a:pos x="T4" y="T5"/>
                </a:cxn>
                <a:cxn ang="0">
                  <a:pos x="T6" y="T7"/>
                </a:cxn>
              </a:cxnLst>
              <a:rect l="0" t="0" r="r" b="b"/>
              <a:pathLst>
                <a:path w="181" h="310">
                  <a:moveTo>
                    <a:pt x="0" y="0"/>
                  </a:moveTo>
                  <a:cubicBezTo>
                    <a:pt x="0" y="0"/>
                    <a:pt x="126" y="120"/>
                    <a:pt x="68" y="285"/>
                  </a:cubicBezTo>
                  <a:cubicBezTo>
                    <a:pt x="81" y="310"/>
                    <a:pt x="81" y="310"/>
                    <a:pt x="81" y="310"/>
                  </a:cubicBezTo>
                  <a:cubicBezTo>
                    <a:pt x="81" y="310"/>
                    <a:pt x="181" y="123"/>
                    <a:pt x="0" y="0"/>
                  </a:cubicBezTo>
                  <a:close/>
                </a:path>
              </a:pathLst>
            </a:custGeom>
            <a:solidFill>
              <a:srgbClr val="E5CE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t" anchorCtr="0" compatLnSpc="1">
              <a:prstTxWarp prst="textNoShape">
                <a:avLst/>
              </a:prstTxWarp>
            </a:bodyPr>
            <a:lstStyle/>
            <a:p>
              <a:endParaRPr lang="en-US" dirty="0"/>
            </a:p>
          </p:txBody>
        </p:sp>
        <p:sp>
          <p:nvSpPr>
            <p:cNvPr id="343" name="Ellipse 342"/>
            <p:cNvSpPr/>
            <p:nvPr/>
          </p:nvSpPr>
          <p:spPr bwMode="gray">
            <a:xfrm>
              <a:off x="1832986" y="5559248"/>
              <a:ext cx="352111" cy="111441"/>
            </a:xfrm>
            <a:prstGeom prst="ellipse">
              <a:avLst/>
            </a:prstGeom>
            <a:gradFill flip="none" rotWithShape="1">
              <a:gsLst>
                <a:gs pos="100000">
                  <a:srgbClr val="ABABAB">
                    <a:lumMod val="49000"/>
                    <a:alpha val="0"/>
                  </a:srgbClr>
                </a:gs>
                <a:gs pos="0">
                  <a:srgbClr val="000000"/>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p>
          </p:txBody>
        </p:sp>
        <p:sp>
          <p:nvSpPr>
            <p:cNvPr id="344" name="Freeform 407"/>
            <p:cNvSpPr>
              <a:spLocks/>
            </p:cNvSpPr>
            <p:nvPr/>
          </p:nvSpPr>
          <p:spPr bwMode="gray">
            <a:xfrm>
              <a:off x="1871737" y="5470368"/>
              <a:ext cx="274610" cy="179402"/>
            </a:xfrm>
            <a:custGeom>
              <a:avLst/>
              <a:gdLst>
                <a:gd name="T0" fmla="*/ 1514 w 4435"/>
                <a:gd name="T1" fmla="*/ 5 h 2883"/>
                <a:gd name="T2" fmla="*/ 2831 w 4435"/>
                <a:gd name="T3" fmla="*/ 0 h 2883"/>
                <a:gd name="T4" fmla="*/ 3215 w 4435"/>
                <a:gd name="T5" fmla="*/ 262 h 2883"/>
                <a:gd name="T6" fmla="*/ 4045 w 4435"/>
                <a:gd name="T7" fmla="*/ 736 h 2883"/>
                <a:gd name="T8" fmla="*/ 4344 w 4435"/>
                <a:gd name="T9" fmla="*/ 2372 h 2883"/>
                <a:gd name="T10" fmla="*/ 4210 w 4435"/>
                <a:gd name="T11" fmla="*/ 2515 h 2883"/>
                <a:gd name="T12" fmla="*/ 2198 w 4435"/>
                <a:gd name="T13" fmla="*/ 2858 h 2883"/>
                <a:gd name="T14" fmla="*/ 112 w 4435"/>
                <a:gd name="T15" fmla="*/ 2465 h 2883"/>
                <a:gd name="T16" fmla="*/ 0 w 4435"/>
                <a:gd name="T17" fmla="*/ 2194 h 2883"/>
                <a:gd name="T18" fmla="*/ 372 w 4435"/>
                <a:gd name="T19" fmla="*/ 639 h 2883"/>
                <a:gd name="T20" fmla="*/ 692 w 4435"/>
                <a:gd name="T21" fmla="*/ 427 h 2883"/>
                <a:gd name="T22" fmla="*/ 1514 w 4435"/>
                <a:gd name="T23" fmla="*/ 5 h 28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35" h="2883">
                  <a:moveTo>
                    <a:pt x="1514" y="5"/>
                  </a:moveTo>
                  <a:cubicBezTo>
                    <a:pt x="1514" y="5"/>
                    <a:pt x="2083" y="1442"/>
                    <a:pt x="2831" y="0"/>
                  </a:cubicBezTo>
                  <a:cubicBezTo>
                    <a:pt x="2831" y="0"/>
                    <a:pt x="2868" y="97"/>
                    <a:pt x="3215" y="262"/>
                  </a:cubicBezTo>
                  <a:cubicBezTo>
                    <a:pt x="3215" y="262"/>
                    <a:pt x="3929" y="482"/>
                    <a:pt x="4045" y="736"/>
                  </a:cubicBezTo>
                  <a:cubicBezTo>
                    <a:pt x="4045" y="736"/>
                    <a:pt x="4435" y="1602"/>
                    <a:pt x="4344" y="2372"/>
                  </a:cubicBezTo>
                  <a:cubicBezTo>
                    <a:pt x="4344" y="2372"/>
                    <a:pt x="4340" y="2435"/>
                    <a:pt x="4210" y="2515"/>
                  </a:cubicBezTo>
                  <a:cubicBezTo>
                    <a:pt x="4210" y="2515"/>
                    <a:pt x="3431" y="2883"/>
                    <a:pt x="2198" y="2858"/>
                  </a:cubicBezTo>
                  <a:cubicBezTo>
                    <a:pt x="2198" y="2858"/>
                    <a:pt x="878" y="2799"/>
                    <a:pt x="112" y="2465"/>
                  </a:cubicBezTo>
                  <a:cubicBezTo>
                    <a:pt x="112" y="2465"/>
                    <a:pt x="4" y="2439"/>
                    <a:pt x="0" y="2194"/>
                  </a:cubicBezTo>
                  <a:cubicBezTo>
                    <a:pt x="0" y="2194"/>
                    <a:pt x="38" y="1121"/>
                    <a:pt x="372" y="639"/>
                  </a:cubicBezTo>
                  <a:cubicBezTo>
                    <a:pt x="372" y="639"/>
                    <a:pt x="467" y="512"/>
                    <a:pt x="692" y="427"/>
                  </a:cubicBezTo>
                  <a:cubicBezTo>
                    <a:pt x="692" y="427"/>
                    <a:pt x="1462" y="199"/>
                    <a:pt x="1514" y="5"/>
                  </a:cubicBezTo>
                  <a:close/>
                </a:path>
              </a:pathLst>
            </a:custGeom>
            <a:gradFill>
              <a:gsLst>
                <a:gs pos="60000">
                  <a:srgbClr val="FFFFFF"/>
                </a:gs>
                <a:gs pos="100000">
                  <a:srgbClr val="DDDDDD">
                    <a:lumMod val="94000"/>
                  </a:srgbClr>
                </a:gs>
              </a:gsLst>
              <a:path path="circle">
                <a:fillToRect l="50000" t="50000" r="50000" b="50000"/>
              </a:path>
            </a:gradFill>
            <a:ln>
              <a:noFill/>
            </a:ln>
          </p:spPr>
          <p:txBody>
            <a:bodyPr vert="horz" wrap="square" lIns="0" tIns="0" rIns="0" bIns="0" numCol="1" anchor="t" anchorCtr="0" compatLnSpc="1">
              <a:prstTxWarp prst="textNoShape">
                <a:avLst/>
              </a:prstTxWarp>
            </a:bodyPr>
            <a:lstStyle/>
            <a:p>
              <a:endParaRPr lang="en-US" dirty="0"/>
            </a:p>
          </p:txBody>
        </p:sp>
        <p:sp>
          <p:nvSpPr>
            <p:cNvPr id="345" name="Freeform 408"/>
            <p:cNvSpPr>
              <a:spLocks/>
            </p:cNvSpPr>
            <p:nvPr/>
          </p:nvSpPr>
          <p:spPr bwMode="gray">
            <a:xfrm>
              <a:off x="1965074" y="5462664"/>
              <a:ext cx="41703" cy="74819"/>
            </a:xfrm>
            <a:custGeom>
              <a:avLst/>
              <a:gdLst>
                <a:gd name="T0" fmla="*/ 665 w 674"/>
                <a:gd name="T1" fmla="*/ 749 h 1202"/>
                <a:gd name="T2" fmla="*/ 669 w 674"/>
                <a:gd name="T3" fmla="*/ 755 h 1202"/>
                <a:gd name="T4" fmla="*/ 194 w 674"/>
                <a:gd name="T5" fmla="*/ 1196 h 1202"/>
                <a:gd name="T6" fmla="*/ 191 w 674"/>
                <a:gd name="T7" fmla="*/ 1202 h 1202"/>
                <a:gd name="T8" fmla="*/ 7 w 674"/>
                <a:gd name="T9" fmla="*/ 137 h 1202"/>
                <a:gd name="T10" fmla="*/ 45 w 674"/>
                <a:gd name="T11" fmla="*/ 0 h 1202"/>
                <a:gd name="T12" fmla="*/ 665 w 674"/>
                <a:gd name="T13" fmla="*/ 749 h 1202"/>
              </a:gdLst>
              <a:ahLst/>
              <a:cxnLst>
                <a:cxn ang="0">
                  <a:pos x="T0" y="T1"/>
                </a:cxn>
                <a:cxn ang="0">
                  <a:pos x="T2" y="T3"/>
                </a:cxn>
                <a:cxn ang="0">
                  <a:pos x="T4" y="T5"/>
                </a:cxn>
                <a:cxn ang="0">
                  <a:pos x="T6" y="T7"/>
                </a:cxn>
                <a:cxn ang="0">
                  <a:pos x="T8" y="T9"/>
                </a:cxn>
                <a:cxn ang="0">
                  <a:pos x="T10" y="T11"/>
                </a:cxn>
                <a:cxn ang="0">
                  <a:pos x="T12" y="T13"/>
                </a:cxn>
              </a:cxnLst>
              <a:rect l="0" t="0" r="r" b="b"/>
              <a:pathLst>
                <a:path w="674" h="1202">
                  <a:moveTo>
                    <a:pt x="665" y="749"/>
                  </a:moveTo>
                  <a:cubicBezTo>
                    <a:pt x="665" y="749"/>
                    <a:pt x="674" y="754"/>
                    <a:pt x="669" y="755"/>
                  </a:cubicBezTo>
                  <a:cubicBezTo>
                    <a:pt x="633" y="761"/>
                    <a:pt x="458" y="789"/>
                    <a:pt x="194" y="1196"/>
                  </a:cubicBezTo>
                  <a:cubicBezTo>
                    <a:pt x="193" y="1198"/>
                    <a:pt x="192" y="1200"/>
                    <a:pt x="191" y="1202"/>
                  </a:cubicBezTo>
                  <a:cubicBezTo>
                    <a:pt x="191" y="1202"/>
                    <a:pt x="0" y="366"/>
                    <a:pt x="7" y="137"/>
                  </a:cubicBezTo>
                  <a:cubicBezTo>
                    <a:pt x="29" y="74"/>
                    <a:pt x="45" y="99"/>
                    <a:pt x="45" y="0"/>
                  </a:cubicBezTo>
                  <a:cubicBezTo>
                    <a:pt x="45" y="0"/>
                    <a:pt x="143" y="618"/>
                    <a:pt x="665" y="749"/>
                  </a:cubicBezTo>
                  <a:close/>
                </a:path>
              </a:pathLst>
            </a:custGeom>
            <a:gradFill>
              <a:gsLst>
                <a:gs pos="0">
                  <a:srgbClr val="FFFFFF"/>
                </a:gs>
                <a:gs pos="100000">
                  <a:srgbClr val="DDDDDD">
                    <a:lumMod val="94000"/>
                  </a:srgbClr>
                </a:gs>
              </a:gsLst>
              <a:path path="circle">
                <a:fillToRect l="50000" t="50000" r="50000" b="50000"/>
              </a:path>
            </a:gradFill>
            <a:ln>
              <a:noFill/>
            </a:ln>
          </p:spPr>
          <p:txBody>
            <a:bodyPr vert="horz" wrap="square" lIns="0" tIns="0" rIns="0" bIns="0" numCol="1" anchor="t" anchorCtr="0" compatLnSpc="1">
              <a:prstTxWarp prst="textNoShape">
                <a:avLst/>
              </a:prstTxWarp>
            </a:bodyPr>
            <a:lstStyle/>
            <a:p>
              <a:endParaRPr lang="en-US" dirty="0"/>
            </a:p>
          </p:txBody>
        </p:sp>
        <p:sp>
          <p:nvSpPr>
            <p:cNvPr id="346" name="Freeform 409"/>
            <p:cNvSpPr>
              <a:spLocks/>
            </p:cNvSpPr>
            <p:nvPr/>
          </p:nvSpPr>
          <p:spPr bwMode="gray">
            <a:xfrm>
              <a:off x="2006486" y="5460855"/>
              <a:ext cx="44374" cy="77679"/>
            </a:xfrm>
            <a:custGeom>
              <a:avLst/>
              <a:gdLst>
                <a:gd name="T0" fmla="*/ 0 w 717"/>
                <a:gd name="T1" fmla="*/ 784 h 1248"/>
                <a:gd name="T2" fmla="*/ 503 w 717"/>
                <a:gd name="T3" fmla="*/ 1248 h 1248"/>
                <a:gd name="T4" fmla="*/ 711 w 717"/>
                <a:gd name="T5" fmla="*/ 192 h 1248"/>
                <a:gd name="T6" fmla="*/ 648 w 717"/>
                <a:gd name="T7" fmla="*/ 0 h 1248"/>
                <a:gd name="T8" fmla="*/ 0 w 717"/>
                <a:gd name="T9" fmla="*/ 784 h 1248"/>
              </a:gdLst>
              <a:ahLst/>
              <a:cxnLst>
                <a:cxn ang="0">
                  <a:pos x="T0" y="T1"/>
                </a:cxn>
                <a:cxn ang="0">
                  <a:pos x="T2" y="T3"/>
                </a:cxn>
                <a:cxn ang="0">
                  <a:pos x="T4" y="T5"/>
                </a:cxn>
                <a:cxn ang="0">
                  <a:pos x="T6" y="T7"/>
                </a:cxn>
                <a:cxn ang="0">
                  <a:pos x="T8" y="T9"/>
                </a:cxn>
              </a:cxnLst>
              <a:rect l="0" t="0" r="r" b="b"/>
              <a:pathLst>
                <a:path w="717" h="1248">
                  <a:moveTo>
                    <a:pt x="0" y="784"/>
                  </a:moveTo>
                  <a:cubicBezTo>
                    <a:pt x="0" y="784"/>
                    <a:pt x="198" y="757"/>
                    <a:pt x="503" y="1248"/>
                  </a:cubicBezTo>
                  <a:cubicBezTo>
                    <a:pt x="503" y="1248"/>
                    <a:pt x="717" y="420"/>
                    <a:pt x="711" y="192"/>
                  </a:cubicBezTo>
                  <a:cubicBezTo>
                    <a:pt x="711" y="192"/>
                    <a:pt x="648" y="28"/>
                    <a:pt x="648" y="0"/>
                  </a:cubicBezTo>
                  <a:cubicBezTo>
                    <a:pt x="648" y="0"/>
                    <a:pt x="522" y="641"/>
                    <a:pt x="0" y="784"/>
                  </a:cubicBezTo>
                  <a:close/>
                </a:path>
              </a:pathLst>
            </a:custGeom>
            <a:gradFill>
              <a:gsLst>
                <a:gs pos="0">
                  <a:srgbClr val="FFFFFF"/>
                </a:gs>
                <a:gs pos="100000">
                  <a:srgbClr val="DDDDDD">
                    <a:lumMod val="94000"/>
                  </a:srgbClr>
                </a:gs>
              </a:gsLst>
              <a:path path="circle">
                <a:fillToRect l="50000" t="50000" r="50000" b="50000"/>
              </a:path>
            </a:gradFill>
            <a:ln>
              <a:noFill/>
            </a:ln>
          </p:spPr>
          <p:txBody>
            <a:bodyPr vert="horz" wrap="square" lIns="0" tIns="0" rIns="0" bIns="0" numCol="1" anchor="t" anchorCtr="0" compatLnSpc="1">
              <a:prstTxWarp prst="textNoShape">
                <a:avLst/>
              </a:prstTxWarp>
            </a:bodyPr>
            <a:lstStyle/>
            <a:p>
              <a:endParaRPr lang="en-US" dirty="0"/>
            </a:p>
          </p:txBody>
        </p:sp>
        <p:sp>
          <p:nvSpPr>
            <p:cNvPr id="347" name="Freeform 410"/>
            <p:cNvSpPr>
              <a:spLocks/>
            </p:cNvSpPr>
            <p:nvPr/>
          </p:nvSpPr>
          <p:spPr bwMode="gray">
            <a:xfrm>
              <a:off x="2077055" y="5510696"/>
              <a:ext cx="38043" cy="127461"/>
            </a:xfrm>
            <a:custGeom>
              <a:avLst/>
              <a:gdLst>
                <a:gd name="T0" fmla="*/ 614 w 614"/>
                <a:gd name="T1" fmla="*/ 0 h 2049"/>
                <a:gd name="T2" fmla="*/ 361 w 614"/>
                <a:gd name="T3" fmla="*/ 2034 h 2049"/>
                <a:gd name="T4" fmla="*/ 334 w 614"/>
                <a:gd name="T5" fmla="*/ 2049 h 2049"/>
                <a:gd name="T6" fmla="*/ 614 w 614"/>
                <a:gd name="T7" fmla="*/ 0 h 2049"/>
              </a:gdLst>
              <a:ahLst/>
              <a:cxnLst>
                <a:cxn ang="0">
                  <a:pos x="T0" y="T1"/>
                </a:cxn>
                <a:cxn ang="0">
                  <a:pos x="T2" y="T3"/>
                </a:cxn>
                <a:cxn ang="0">
                  <a:pos x="T4" y="T5"/>
                </a:cxn>
                <a:cxn ang="0">
                  <a:pos x="T6" y="T7"/>
                </a:cxn>
              </a:cxnLst>
              <a:rect l="0" t="0" r="r" b="b"/>
              <a:pathLst>
                <a:path w="614" h="2049">
                  <a:moveTo>
                    <a:pt x="614" y="0"/>
                  </a:moveTo>
                  <a:cubicBezTo>
                    <a:pt x="614" y="0"/>
                    <a:pt x="58" y="1019"/>
                    <a:pt x="361" y="2034"/>
                  </a:cubicBezTo>
                  <a:cubicBezTo>
                    <a:pt x="334" y="2049"/>
                    <a:pt x="334" y="2049"/>
                    <a:pt x="334" y="2049"/>
                  </a:cubicBezTo>
                  <a:cubicBezTo>
                    <a:pt x="334" y="2049"/>
                    <a:pt x="0" y="1108"/>
                    <a:pt x="614" y="0"/>
                  </a:cubicBezTo>
                  <a:close/>
                </a:path>
              </a:pathLst>
            </a:custGeom>
            <a:solidFill>
              <a:srgbClr val="DDDDDD"/>
            </a:solidFill>
            <a:ln>
              <a:noFill/>
            </a:ln>
          </p:spPr>
          <p:txBody>
            <a:bodyPr vert="horz" wrap="square" lIns="0" tIns="0" rIns="0" bIns="0" numCol="1" anchor="t" anchorCtr="0" compatLnSpc="1">
              <a:prstTxWarp prst="textNoShape">
                <a:avLst/>
              </a:prstTxWarp>
            </a:bodyPr>
            <a:lstStyle/>
            <a:p>
              <a:endParaRPr lang="en-US" dirty="0"/>
            </a:p>
          </p:txBody>
        </p:sp>
        <p:sp>
          <p:nvSpPr>
            <p:cNvPr id="348" name="Freeform 411"/>
            <p:cNvSpPr>
              <a:spLocks/>
            </p:cNvSpPr>
            <p:nvPr/>
          </p:nvSpPr>
          <p:spPr bwMode="gray">
            <a:xfrm>
              <a:off x="1897815" y="5508945"/>
              <a:ext cx="38043" cy="126235"/>
            </a:xfrm>
            <a:custGeom>
              <a:avLst/>
              <a:gdLst>
                <a:gd name="T0" fmla="*/ 0 w 615"/>
                <a:gd name="T1" fmla="*/ 0 h 2029"/>
                <a:gd name="T2" fmla="*/ 247 w 615"/>
                <a:gd name="T3" fmla="*/ 2018 h 2029"/>
                <a:gd name="T4" fmla="*/ 281 w 615"/>
                <a:gd name="T5" fmla="*/ 2029 h 2029"/>
                <a:gd name="T6" fmla="*/ 0 w 615"/>
                <a:gd name="T7" fmla="*/ 0 h 2029"/>
              </a:gdLst>
              <a:ahLst/>
              <a:cxnLst>
                <a:cxn ang="0">
                  <a:pos x="T0" y="T1"/>
                </a:cxn>
                <a:cxn ang="0">
                  <a:pos x="T2" y="T3"/>
                </a:cxn>
                <a:cxn ang="0">
                  <a:pos x="T4" y="T5"/>
                </a:cxn>
                <a:cxn ang="0">
                  <a:pos x="T6" y="T7"/>
                </a:cxn>
              </a:cxnLst>
              <a:rect l="0" t="0" r="r" b="b"/>
              <a:pathLst>
                <a:path w="615" h="2029">
                  <a:moveTo>
                    <a:pt x="0" y="0"/>
                  </a:moveTo>
                  <a:cubicBezTo>
                    <a:pt x="0" y="0"/>
                    <a:pt x="550" y="1003"/>
                    <a:pt x="247" y="2018"/>
                  </a:cubicBezTo>
                  <a:cubicBezTo>
                    <a:pt x="281" y="2029"/>
                    <a:pt x="281" y="2029"/>
                    <a:pt x="281" y="2029"/>
                  </a:cubicBezTo>
                  <a:cubicBezTo>
                    <a:pt x="281" y="2029"/>
                    <a:pt x="615" y="1108"/>
                    <a:pt x="0" y="0"/>
                  </a:cubicBezTo>
                  <a:close/>
                </a:path>
              </a:pathLst>
            </a:custGeom>
            <a:solidFill>
              <a:srgbClr val="DDDDDD"/>
            </a:solidFill>
            <a:ln>
              <a:noFill/>
            </a:ln>
          </p:spPr>
          <p:txBody>
            <a:bodyPr vert="horz" wrap="square" lIns="0" tIns="0" rIns="0" bIns="0" numCol="1" anchor="t" anchorCtr="0" compatLnSpc="1">
              <a:prstTxWarp prst="textNoShape">
                <a:avLst/>
              </a:prstTxWarp>
            </a:bodyPr>
            <a:lstStyle/>
            <a:p>
              <a:endParaRPr lang="en-US" dirty="0"/>
            </a:p>
          </p:txBody>
        </p:sp>
        <p:sp>
          <p:nvSpPr>
            <p:cNvPr id="349" name="Freeform 412"/>
            <p:cNvSpPr>
              <a:spLocks/>
            </p:cNvSpPr>
            <p:nvPr/>
          </p:nvSpPr>
          <p:spPr bwMode="gray">
            <a:xfrm>
              <a:off x="1977039" y="5509353"/>
              <a:ext cx="30493" cy="29472"/>
            </a:xfrm>
            <a:custGeom>
              <a:avLst/>
              <a:gdLst>
                <a:gd name="T0" fmla="*/ 492 w 492"/>
                <a:gd name="T1" fmla="*/ 0 h 474"/>
                <a:gd name="T2" fmla="*/ 169 w 492"/>
                <a:gd name="T3" fmla="*/ 241 h 474"/>
                <a:gd name="T4" fmla="*/ 0 w 492"/>
                <a:gd name="T5" fmla="*/ 474 h 474"/>
                <a:gd name="T6" fmla="*/ 492 w 492"/>
                <a:gd name="T7" fmla="*/ 0 h 474"/>
              </a:gdLst>
              <a:ahLst/>
              <a:cxnLst>
                <a:cxn ang="0">
                  <a:pos x="T0" y="T1"/>
                </a:cxn>
                <a:cxn ang="0">
                  <a:pos x="T2" y="T3"/>
                </a:cxn>
                <a:cxn ang="0">
                  <a:pos x="T4" y="T5"/>
                </a:cxn>
                <a:cxn ang="0">
                  <a:pos x="T6" y="T7"/>
                </a:cxn>
              </a:cxnLst>
              <a:rect l="0" t="0" r="r" b="b"/>
              <a:pathLst>
                <a:path w="492" h="474">
                  <a:moveTo>
                    <a:pt x="492" y="0"/>
                  </a:moveTo>
                  <a:cubicBezTo>
                    <a:pt x="492" y="0"/>
                    <a:pt x="320" y="59"/>
                    <a:pt x="169" y="241"/>
                  </a:cubicBezTo>
                  <a:cubicBezTo>
                    <a:pt x="169" y="241"/>
                    <a:pt x="43" y="388"/>
                    <a:pt x="0" y="474"/>
                  </a:cubicBezTo>
                  <a:cubicBezTo>
                    <a:pt x="0" y="474"/>
                    <a:pt x="165" y="84"/>
                    <a:pt x="492" y="0"/>
                  </a:cubicBezTo>
                  <a:close/>
                </a:path>
              </a:pathLst>
            </a:custGeom>
            <a:solidFill>
              <a:srgbClr val="4D4D4D"/>
            </a:solidFill>
            <a:ln>
              <a:noFill/>
            </a:ln>
          </p:spPr>
          <p:txBody>
            <a:bodyPr vert="horz" wrap="square" lIns="0" tIns="0" rIns="0" bIns="0" numCol="1" anchor="t" anchorCtr="0" compatLnSpc="1">
              <a:prstTxWarp prst="textNoShape">
                <a:avLst/>
              </a:prstTxWarp>
            </a:bodyPr>
            <a:lstStyle/>
            <a:p>
              <a:endParaRPr lang="en-US" dirty="0"/>
            </a:p>
          </p:txBody>
        </p:sp>
        <p:sp>
          <p:nvSpPr>
            <p:cNvPr id="350" name="Freeform 413"/>
            <p:cNvSpPr>
              <a:spLocks/>
            </p:cNvSpPr>
            <p:nvPr/>
          </p:nvSpPr>
          <p:spPr bwMode="gray">
            <a:xfrm>
              <a:off x="2007531" y="5509353"/>
              <a:ext cx="30435" cy="29472"/>
            </a:xfrm>
            <a:custGeom>
              <a:avLst/>
              <a:gdLst>
                <a:gd name="T0" fmla="*/ 0 w 492"/>
                <a:gd name="T1" fmla="*/ 0 h 474"/>
                <a:gd name="T2" fmla="*/ 322 w 492"/>
                <a:gd name="T3" fmla="*/ 241 h 474"/>
                <a:gd name="T4" fmla="*/ 492 w 492"/>
                <a:gd name="T5" fmla="*/ 474 h 474"/>
                <a:gd name="T6" fmla="*/ 0 w 492"/>
                <a:gd name="T7" fmla="*/ 0 h 474"/>
              </a:gdLst>
              <a:ahLst/>
              <a:cxnLst>
                <a:cxn ang="0">
                  <a:pos x="T0" y="T1"/>
                </a:cxn>
                <a:cxn ang="0">
                  <a:pos x="T2" y="T3"/>
                </a:cxn>
                <a:cxn ang="0">
                  <a:pos x="T4" y="T5"/>
                </a:cxn>
                <a:cxn ang="0">
                  <a:pos x="T6" y="T7"/>
                </a:cxn>
              </a:cxnLst>
              <a:rect l="0" t="0" r="r" b="b"/>
              <a:pathLst>
                <a:path w="492" h="474">
                  <a:moveTo>
                    <a:pt x="0" y="0"/>
                  </a:moveTo>
                  <a:cubicBezTo>
                    <a:pt x="0" y="0"/>
                    <a:pt x="172" y="59"/>
                    <a:pt x="322" y="241"/>
                  </a:cubicBezTo>
                  <a:cubicBezTo>
                    <a:pt x="322" y="241"/>
                    <a:pt x="448" y="388"/>
                    <a:pt x="492" y="474"/>
                  </a:cubicBezTo>
                  <a:cubicBezTo>
                    <a:pt x="492" y="474"/>
                    <a:pt x="327" y="84"/>
                    <a:pt x="0" y="0"/>
                  </a:cubicBezTo>
                  <a:close/>
                </a:path>
              </a:pathLst>
            </a:custGeom>
            <a:solidFill>
              <a:srgbClr val="4D4D4D"/>
            </a:solidFill>
            <a:ln>
              <a:noFill/>
            </a:ln>
          </p:spPr>
          <p:txBody>
            <a:bodyPr vert="horz" wrap="square" lIns="0" tIns="0" rIns="0" bIns="0" numCol="1" anchor="t" anchorCtr="0" compatLnSpc="1">
              <a:prstTxWarp prst="textNoShape">
                <a:avLst/>
              </a:prstTxWarp>
            </a:bodyPr>
            <a:lstStyle/>
            <a:p>
              <a:endParaRPr lang="en-US" dirty="0"/>
            </a:p>
          </p:txBody>
        </p:sp>
        <p:sp>
          <p:nvSpPr>
            <p:cNvPr id="334" name="Freeform 421"/>
            <p:cNvSpPr>
              <a:spLocks/>
            </p:cNvSpPr>
            <p:nvPr/>
          </p:nvSpPr>
          <p:spPr bwMode="gray">
            <a:xfrm>
              <a:off x="1999923" y="5397884"/>
              <a:ext cx="18238" cy="2976"/>
            </a:xfrm>
            <a:custGeom>
              <a:avLst/>
              <a:gdLst>
                <a:gd name="T0" fmla="*/ 2 w 295"/>
                <a:gd name="T1" fmla="*/ 0 h 47"/>
                <a:gd name="T2" fmla="*/ 294 w 295"/>
                <a:gd name="T3" fmla="*/ 1 h 47"/>
                <a:gd name="T4" fmla="*/ 295 w 295"/>
                <a:gd name="T5" fmla="*/ 14 h 47"/>
                <a:gd name="T6" fmla="*/ 0 w 295"/>
                <a:gd name="T7" fmla="*/ 14 h 47"/>
                <a:gd name="T8" fmla="*/ 2 w 295"/>
                <a:gd name="T9" fmla="*/ 0 h 47"/>
              </a:gdLst>
              <a:ahLst/>
              <a:cxnLst>
                <a:cxn ang="0">
                  <a:pos x="T0" y="T1"/>
                </a:cxn>
                <a:cxn ang="0">
                  <a:pos x="T2" y="T3"/>
                </a:cxn>
                <a:cxn ang="0">
                  <a:pos x="T4" y="T5"/>
                </a:cxn>
                <a:cxn ang="0">
                  <a:pos x="T6" y="T7"/>
                </a:cxn>
                <a:cxn ang="0">
                  <a:pos x="T8" y="T9"/>
                </a:cxn>
              </a:cxnLst>
              <a:rect l="0" t="0" r="r" b="b"/>
              <a:pathLst>
                <a:path w="295" h="47">
                  <a:moveTo>
                    <a:pt x="2" y="0"/>
                  </a:moveTo>
                  <a:cubicBezTo>
                    <a:pt x="2" y="0"/>
                    <a:pt x="121" y="20"/>
                    <a:pt x="294" y="1"/>
                  </a:cubicBezTo>
                  <a:cubicBezTo>
                    <a:pt x="295" y="14"/>
                    <a:pt x="295" y="14"/>
                    <a:pt x="295" y="14"/>
                  </a:cubicBezTo>
                  <a:cubicBezTo>
                    <a:pt x="295" y="14"/>
                    <a:pt x="183" y="47"/>
                    <a:pt x="0" y="14"/>
                  </a:cubicBezTo>
                  <a:lnTo>
                    <a:pt x="2" y="0"/>
                  </a:lnTo>
                  <a:close/>
                </a:path>
              </a:pathLst>
            </a:custGeom>
            <a:solidFill>
              <a:srgbClr val="000000"/>
            </a:solidFill>
            <a:ln>
              <a:noFill/>
            </a:ln>
          </p:spPr>
          <p:txBody>
            <a:bodyPr vert="horz" wrap="square" lIns="0" tIns="0" rIns="0" bIns="0" numCol="1" anchor="t" anchorCtr="0" compatLnSpc="1">
              <a:prstTxWarp prst="textNoShape">
                <a:avLst/>
              </a:prstTxWarp>
            </a:bodyPr>
            <a:lstStyle/>
            <a:p>
              <a:endParaRPr lang="en-US" dirty="0"/>
            </a:p>
          </p:txBody>
        </p:sp>
        <p:sp>
          <p:nvSpPr>
            <p:cNvPr id="335" name="Freeform 422"/>
            <p:cNvSpPr>
              <a:spLocks noEditPoints="1"/>
            </p:cNvSpPr>
            <p:nvPr/>
          </p:nvSpPr>
          <p:spPr bwMode="gray">
            <a:xfrm>
              <a:off x="2013805" y="5396892"/>
              <a:ext cx="45188" cy="25154"/>
            </a:xfrm>
            <a:custGeom>
              <a:avLst/>
              <a:gdLst>
                <a:gd name="T0" fmla="*/ 719 w 730"/>
                <a:gd name="T1" fmla="*/ 64 h 404"/>
                <a:gd name="T2" fmla="*/ 603 w 730"/>
                <a:gd name="T3" fmla="*/ 14 h 404"/>
                <a:gd name="T4" fmla="*/ 65 w 730"/>
                <a:gd name="T5" fmla="*/ 52 h 404"/>
                <a:gd name="T6" fmla="*/ 33 w 730"/>
                <a:gd name="T7" fmla="*/ 161 h 404"/>
                <a:gd name="T8" fmla="*/ 83 w 730"/>
                <a:gd name="T9" fmla="*/ 300 h 404"/>
                <a:gd name="T10" fmla="*/ 397 w 730"/>
                <a:gd name="T11" fmla="*/ 374 h 404"/>
                <a:gd name="T12" fmla="*/ 715 w 730"/>
                <a:gd name="T13" fmla="*/ 246 h 404"/>
                <a:gd name="T14" fmla="*/ 719 w 730"/>
                <a:gd name="T15" fmla="*/ 64 h 404"/>
                <a:gd name="T16" fmla="*/ 701 w 730"/>
                <a:gd name="T17" fmla="*/ 244 h 404"/>
                <a:gd name="T18" fmla="*/ 393 w 730"/>
                <a:gd name="T19" fmla="*/ 365 h 404"/>
                <a:gd name="T20" fmla="*/ 91 w 730"/>
                <a:gd name="T21" fmla="*/ 295 h 404"/>
                <a:gd name="T22" fmla="*/ 42 w 730"/>
                <a:gd name="T23" fmla="*/ 162 h 404"/>
                <a:gd name="T24" fmla="*/ 73 w 730"/>
                <a:gd name="T25" fmla="*/ 59 h 404"/>
                <a:gd name="T26" fmla="*/ 592 w 730"/>
                <a:gd name="T27" fmla="*/ 22 h 404"/>
                <a:gd name="T28" fmla="*/ 705 w 730"/>
                <a:gd name="T29" fmla="*/ 70 h 404"/>
                <a:gd name="T30" fmla="*/ 701 w 730"/>
                <a:gd name="T31" fmla="*/ 244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30" h="404">
                  <a:moveTo>
                    <a:pt x="719" y="64"/>
                  </a:moveTo>
                  <a:cubicBezTo>
                    <a:pt x="719" y="64"/>
                    <a:pt x="730" y="12"/>
                    <a:pt x="603" y="14"/>
                  </a:cubicBezTo>
                  <a:cubicBezTo>
                    <a:pt x="603" y="14"/>
                    <a:pt x="285" y="0"/>
                    <a:pt x="65" y="52"/>
                  </a:cubicBezTo>
                  <a:cubicBezTo>
                    <a:pt x="65" y="52"/>
                    <a:pt x="0" y="68"/>
                    <a:pt x="33" y="161"/>
                  </a:cubicBezTo>
                  <a:cubicBezTo>
                    <a:pt x="83" y="300"/>
                    <a:pt x="83" y="300"/>
                    <a:pt x="83" y="300"/>
                  </a:cubicBezTo>
                  <a:cubicBezTo>
                    <a:pt x="83" y="300"/>
                    <a:pt x="122" y="404"/>
                    <a:pt x="397" y="374"/>
                  </a:cubicBezTo>
                  <a:cubicBezTo>
                    <a:pt x="397" y="374"/>
                    <a:pt x="708" y="332"/>
                    <a:pt x="715" y="246"/>
                  </a:cubicBezTo>
                  <a:cubicBezTo>
                    <a:pt x="715" y="246"/>
                    <a:pt x="729" y="139"/>
                    <a:pt x="719" y="64"/>
                  </a:cubicBezTo>
                  <a:close/>
                  <a:moveTo>
                    <a:pt x="701" y="244"/>
                  </a:moveTo>
                  <a:cubicBezTo>
                    <a:pt x="695" y="326"/>
                    <a:pt x="393" y="365"/>
                    <a:pt x="393" y="365"/>
                  </a:cubicBezTo>
                  <a:cubicBezTo>
                    <a:pt x="129" y="394"/>
                    <a:pt x="91" y="295"/>
                    <a:pt x="91" y="295"/>
                  </a:cubicBezTo>
                  <a:cubicBezTo>
                    <a:pt x="42" y="162"/>
                    <a:pt x="42" y="162"/>
                    <a:pt x="42" y="162"/>
                  </a:cubicBezTo>
                  <a:cubicBezTo>
                    <a:pt x="10" y="73"/>
                    <a:pt x="73" y="59"/>
                    <a:pt x="73" y="59"/>
                  </a:cubicBezTo>
                  <a:cubicBezTo>
                    <a:pt x="285" y="9"/>
                    <a:pt x="592" y="22"/>
                    <a:pt x="592" y="22"/>
                  </a:cubicBezTo>
                  <a:cubicBezTo>
                    <a:pt x="716" y="21"/>
                    <a:pt x="705" y="70"/>
                    <a:pt x="705" y="70"/>
                  </a:cubicBezTo>
                  <a:cubicBezTo>
                    <a:pt x="715" y="141"/>
                    <a:pt x="701" y="244"/>
                    <a:pt x="701" y="244"/>
                  </a:cubicBezTo>
                  <a:close/>
                </a:path>
              </a:pathLst>
            </a:custGeom>
            <a:solidFill>
              <a:srgbClr val="292929"/>
            </a:solidFill>
            <a:ln>
              <a:noFill/>
            </a:ln>
          </p:spPr>
          <p:txBody>
            <a:bodyPr vert="horz" wrap="square" lIns="0" tIns="0" rIns="0" bIns="0" numCol="1" anchor="t" anchorCtr="0" compatLnSpc="1">
              <a:prstTxWarp prst="textNoShape">
                <a:avLst/>
              </a:prstTxWarp>
            </a:bodyPr>
            <a:lstStyle/>
            <a:p>
              <a:endParaRPr lang="en-US" dirty="0"/>
            </a:p>
          </p:txBody>
        </p:sp>
        <p:sp>
          <p:nvSpPr>
            <p:cNvPr id="336" name="Freeform 423"/>
            <p:cNvSpPr>
              <a:spLocks/>
            </p:cNvSpPr>
            <p:nvPr/>
          </p:nvSpPr>
          <p:spPr bwMode="gray">
            <a:xfrm>
              <a:off x="2008868" y="5398584"/>
              <a:ext cx="10455" cy="20018"/>
            </a:xfrm>
            <a:custGeom>
              <a:avLst/>
              <a:gdLst>
                <a:gd name="T0" fmla="*/ 1 w 169"/>
                <a:gd name="T1" fmla="*/ 0 h 322"/>
                <a:gd name="T2" fmla="*/ 0 w 169"/>
                <a:gd name="T3" fmla="*/ 117 h 322"/>
                <a:gd name="T4" fmla="*/ 90 w 169"/>
                <a:gd name="T5" fmla="*/ 183 h 322"/>
                <a:gd name="T6" fmla="*/ 169 w 169"/>
                <a:gd name="T7" fmla="*/ 267 h 322"/>
                <a:gd name="T8" fmla="*/ 119 w 169"/>
                <a:gd name="T9" fmla="*/ 42 h 322"/>
                <a:gd name="T10" fmla="*/ 153 w 169"/>
                <a:gd name="T11" fmla="*/ 22 h 322"/>
                <a:gd name="T12" fmla="*/ 149 w 169"/>
                <a:gd name="T13" fmla="*/ 0 h 322"/>
                <a:gd name="T14" fmla="*/ 1 w 169"/>
                <a:gd name="T15" fmla="*/ 0 h 3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9" h="322">
                  <a:moveTo>
                    <a:pt x="1" y="0"/>
                  </a:moveTo>
                  <a:cubicBezTo>
                    <a:pt x="0" y="117"/>
                    <a:pt x="0" y="117"/>
                    <a:pt x="0" y="117"/>
                  </a:cubicBezTo>
                  <a:cubicBezTo>
                    <a:pt x="0" y="117"/>
                    <a:pt x="47" y="105"/>
                    <a:pt x="90" y="183"/>
                  </a:cubicBezTo>
                  <a:cubicBezTo>
                    <a:pt x="90" y="183"/>
                    <a:pt x="137" y="322"/>
                    <a:pt x="169" y="267"/>
                  </a:cubicBezTo>
                  <a:cubicBezTo>
                    <a:pt x="169" y="267"/>
                    <a:pt x="86" y="102"/>
                    <a:pt x="119" y="42"/>
                  </a:cubicBezTo>
                  <a:cubicBezTo>
                    <a:pt x="119" y="42"/>
                    <a:pt x="130" y="37"/>
                    <a:pt x="153" y="22"/>
                  </a:cubicBezTo>
                  <a:cubicBezTo>
                    <a:pt x="149" y="0"/>
                    <a:pt x="149" y="0"/>
                    <a:pt x="149" y="0"/>
                  </a:cubicBezTo>
                  <a:cubicBezTo>
                    <a:pt x="149" y="0"/>
                    <a:pt x="30" y="13"/>
                    <a:pt x="1" y="0"/>
                  </a:cubicBezTo>
                  <a:close/>
                </a:path>
              </a:pathLst>
            </a:custGeom>
            <a:solidFill>
              <a:srgbClr val="292929"/>
            </a:solidFill>
            <a:ln>
              <a:noFill/>
            </a:ln>
          </p:spPr>
          <p:txBody>
            <a:bodyPr vert="horz" wrap="square" lIns="0" tIns="0" rIns="0" bIns="0" numCol="1" anchor="t" anchorCtr="0" compatLnSpc="1">
              <a:prstTxWarp prst="textNoShape">
                <a:avLst/>
              </a:prstTxWarp>
            </a:bodyPr>
            <a:lstStyle/>
            <a:p>
              <a:endParaRPr lang="en-US" dirty="0"/>
            </a:p>
          </p:txBody>
        </p:sp>
        <p:sp>
          <p:nvSpPr>
            <p:cNvPr id="337" name="Freeform 424"/>
            <p:cNvSpPr>
              <a:spLocks/>
            </p:cNvSpPr>
            <p:nvPr/>
          </p:nvSpPr>
          <p:spPr bwMode="gray">
            <a:xfrm>
              <a:off x="2018103" y="5393332"/>
              <a:ext cx="45013" cy="17625"/>
            </a:xfrm>
            <a:custGeom>
              <a:avLst/>
              <a:gdLst>
                <a:gd name="T0" fmla="*/ 696 w 727"/>
                <a:gd name="T1" fmla="*/ 89 h 284"/>
                <a:gd name="T2" fmla="*/ 675 w 727"/>
                <a:gd name="T3" fmla="*/ 55 h 284"/>
                <a:gd name="T4" fmla="*/ 1 w 727"/>
                <a:gd name="T5" fmla="*/ 91 h 284"/>
                <a:gd name="T6" fmla="*/ 0 w 727"/>
                <a:gd name="T7" fmla="*/ 115 h 284"/>
                <a:gd name="T8" fmla="*/ 643 w 727"/>
                <a:gd name="T9" fmla="*/ 125 h 284"/>
                <a:gd name="T10" fmla="*/ 649 w 727"/>
                <a:gd name="T11" fmla="*/ 284 h 284"/>
                <a:gd name="T12" fmla="*/ 695 w 727"/>
                <a:gd name="T13" fmla="*/ 221 h 284"/>
                <a:gd name="T14" fmla="*/ 727 w 727"/>
                <a:gd name="T15" fmla="*/ 195 h 284"/>
                <a:gd name="T16" fmla="*/ 723 w 727"/>
                <a:gd name="T17" fmla="*/ 111 h 284"/>
                <a:gd name="T18" fmla="*/ 696 w 727"/>
                <a:gd name="T19" fmla="*/ 89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7" h="284">
                  <a:moveTo>
                    <a:pt x="696" y="89"/>
                  </a:moveTo>
                  <a:cubicBezTo>
                    <a:pt x="696" y="89"/>
                    <a:pt x="694" y="67"/>
                    <a:pt x="675" y="55"/>
                  </a:cubicBezTo>
                  <a:cubicBezTo>
                    <a:pt x="675" y="55"/>
                    <a:pt x="577" y="0"/>
                    <a:pt x="1" y="91"/>
                  </a:cubicBezTo>
                  <a:cubicBezTo>
                    <a:pt x="0" y="115"/>
                    <a:pt x="0" y="115"/>
                    <a:pt x="0" y="115"/>
                  </a:cubicBezTo>
                  <a:cubicBezTo>
                    <a:pt x="0" y="115"/>
                    <a:pt x="639" y="17"/>
                    <a:pt x="643" y="125"/>
                  </a:cubicBezTo>
                  <a:cubicBezTo>
                    <a:pt x="649" y="284"/>
                    <a:pt x="649" y="284"/>
                    <a:pt x="649" y="284"/>
                  </a:cubicBezTo>
                  <a:cubicBezTo>
                    <a:pt x="649" y="284"/>
                    <a:pt x="683" y="276"/>
                    <a:pt x="695" y="221"/>
                  </a:cubicBezTo>
                  <a:cubicBezTo>
                    <a:pt x="695" y="221"/>
                    <a:pt x="725" y="204"/>
                    <a:pt x="727" y="195"/>
                  </a:cubicBezTo>
                  <a:cubicBezTo>
                    <a:pt x="723" y="111"/>
                    <a:pt x="723" y="111"/>
                    <a:pt x="723" y="111"/>
                  </a:cubicBezTo>
                  <a:cubicBezTo>
                    <a:pt x="723" y="111"/>
                    <a:pt x="706" y="120"/>
                    <a:pt x="696" y="89"/>
                  </a:cubicBezTo>
                  <a:close/>
                </a:path>
              </a:pathLst>
            </a:custGeom>
            <a:solidFill>
              <a:srgbClr val="292929"/>
            </a:solidFill>
            <a:ln>
              <a:noFill/>
            </a:ln>
          </p:spPr>
          <p:txBody>
            <a:bodyPr vert="horz" wrap="square" lIns="0" tIns="0" rIns="0" bIns="0" numCol="1" anchor="t" anchorCtr="0" compatLnSpc="1">
              <a:prstTxWarp prst="textNoShape">
                <a:avLst/>
              </a:prstTxWarp>
            </a:bodyPr>
            <a:lstStyle/>
            <a:p>
              <a:endParaRPr lang="en-US" dirty="0"/>
            </a:p>
          </p:txBody>
        </p:sp>
        <p:sp>
          <p:nvSpPr>
            <p:cNvPr id="338" name="Freeform 425"/>
            <p:cNvSpPr>
              <a:spLocks noEditPoints="1"/>
            </p:cNvSpPr>
            <p:nvPr/>
          </p:nvSpPr>
          <p:spPr bwMode="gray">
            <a:xfrm>
              <a:off x="1959150" y="5396775"/>
              <a:ext cx="45129" cy="25212"/>
            </a:xfrm>
            <a:custGeom>
              <a:avLst/>
              <a:gdLst>
                <a:gd name="T0" fmla="*/ 14 w 729"/>
                <a:gd name="T1" fmla="*/ 244 h 405"/>
                <a:gd name="T2" fmla="*/ 331 w 729"/>
                <a:gd name="T3" fmla="*/ 373 h 405"/>
                <a:gd name="T4" fmla="*/ 645 w 729"/>
                <a:gd name="T5" fmla="*/ 301 h 405"/>
                <a:gd name="T6" fmla="*/ 696 w 729"/>
                <a:gd name="T7" fmla="*/ 162 h 405"/>
                <a:gd name="T8" fmla="*/ 665 w 729"/>
                <a:gd name="T9" fmla="*/ 54 h 405"/>
                <a:gd name="T10" fmla="*/ 127 w 729"/>
                <a:gd name="T11" fmla="*/ 12 h 405"/>
                <a:gd name="T12" fmla="*/ 10 w 729"/>
                <a:gd name="T13" fmla="*/ 61 h 405"/>
                <a:gd name="T14" fmla="*/ 14 w 729"/>
                <a:gd name="T15" fmla="*/ 244 h 405"/>
                <a:gd name="T16" fmla="*/ 24 w 729"/>
                <a:gd name="T17" fmla="*/ 67 h 405"/>
                <a:gd name="T18" fmla="*/ 137 w 729"/>
                <a:gd name="T19" fmla="*/ 21 h 405"/>
                <a:gd name="T20" fmla="*/ 656 w 729"/>
                <a:gd name="T21" fmla="*/ 60 h 405"/>
                <a:gd name="T22" fmla="*/ 686 w 729"/>
                <a:gd name="T23" fmla="*/ 163 h 405"/>
                <a:gd name="T24" fmla="*/ 638 w 729"/>
                <a:gd name="T25" fmla="*/ 296 h 405"/>
                <a:gd name="T26" fmla="*/ 334 w 729"/>
                <a:gd name="T27" fmla="*/ 365 h 405"/>
                <a:gd name="T28" fmla="*/ 27 w 729"/>
                <a:gd name="T29" fmla="*/ 242 h 405"/>
                <a:gd name="T30" fmla="*/ 24 w 729"/>
                <a:gd name="T31" fmla="*/ 67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29" h="405">
                  <a:moveTo>
                    <a:pt x="14" y="244"/>
                  </a:moveTo>
                  <a:cubicBezTo>
                    <a:pt x="20" y="330"/>
                    <a:pt x="331" y="373"/>
                    <a:pt x="331" y="373"/>
                  </a:cubicBezTo>
                  <a:cubicBezTo>
                    <a:pt x="605" y="405"/>
                    <a:pt x="645" y="301"/>
                    <a:pt x="645" y="301"/>
                  </a:cubicBezTo>
                  <a:cubicBezTo>
                    <a:pt x="696" y="162"/>
                    <a:pt x="696" y="162"/>
                    <a:pt x="696" y="162"/>
                  </a:cubicBezTo>
                  <a:cubicBezTo>
                    <a:pt x="729" y="69"/>
                    <a:pt x="665" y="54"/>
                    <a:pt x="665" y="54"/>
                  </a:cubicBezTo>
                  <a:cubicBezTo>
                    <a:pt x="445" y="0"/>
                    <a:pt x="127" y="12"/>
                    <a:pt x="127" y="12"/>
                  </a:cubicBezTo>
                  <a:cubicBezTo>
                    <a:pt x="0" y="10"/>
                    <a:pt x="10" y="61"/>
                    <a:pt x="10" y="61"/>
                  </a:cubicBezTo>
                  <a:cubicBezTo>
                    <a:pt x="0" y="136"/>
                    <a:pt x="14" y="244"/>
                    <a:pt x="14" y="244"/>
                  </a:cubicBezTo>
                  <a:close/>
                  <a:moveTo>
                    <a:pt x="24" y="67"/>
                  </a:moveTo>
                  <a:cubicBezTo>
                    <a:pt x="24" y="67"/>
                    <a:pt x="14" y="18"/>
                    <a:pt x="137" y="21"/>
                  </a:cubicBezTo>
                  <a:cubicBezTo>
                    <a:pt x="137" y="21"/>
                    <a:pt x="444" y="9"/>
                    <a:pt x="656" y="60"/>
                  </a:cubicBezTo>
                  <a:cubicBezTo>
                    <a:pt x="656" y="60"/>
                    <a:pt x="719" y="75"/>
                    <a:pt x="686" y="163"/>
                  </a:cubicBezTo>
                  <a:cubicBezTo>
                    <a:pt x="638" y="296"/>
                    <a:pt x="638" y="296"/>
                    <a:pt x="638" y="296"/>
                  </a:cubicBezTo>
                  <a:cubicBezTo>
                    <a:pt x="638" y="296"/>
                    <a:pt x="599" y="395"/>
                    <a:pt x="334" y="365"/>
                  </a:cubicBezTo>
                  <a:cubicBezTo>
                    <a:pt x="334" y="365"/>
                    <a:pt x="33" y="324"/>
                    <a:pt x="27" y="242"/>
                  </a:cubicBezTo>
                  <a:cubicBezTo>
                    <a:pt x="27" y="242"/>
                    <a:pt x="14" y="139"/>
                    <a:pt x="24" y="67"/>
                  </a:cubicBezTo>
                  <a:close/>
                </a:path>
              </a:pathLst>
            </a:custGeom>
            <a:solidFill>
              <a:srgbClr val="292929"/>
            </a:solidFill>
            <a:ln>
              <a:noFill/>
            </a:ln>
          </p:spPr>
          <p:txBody>
            <a:bodyPr vert="horz" wrap="square" lIns="0" tIns="0" rIns="0" bIns="0" numCol="1" anchor="t" anchorCtr="0" compatLnSpc="1">
              <a:prstTxWarp prst="textNoShape">
                <a:avLst/>
              </a:prstTxWarp>
            </a:bodyPr>
            <a:lstStyle/>
            <a:p>
              <a:endParaRPr lang="en-US" dirty="0"/>
            </a:p>
          </p:txBody>
        </p:sp>
        <p:sp>
          <p:nvSpPr>
            <p:cNvPr id="339" name="Freeform 426"/>
            <p:cNvSpPr>
              <a:spLocks/>
            </p:cNvSpPr>
            <p:nvPr/>
          </p:nvSpPr>
          <p:spPr bwMode="gray">
            <a:xfrm>
              <a:off x="1954968" y="5393040"/>
              <a:ext cx="44955" cy="17625"/>
            </a:xfrm>
            <a:custGeom>
              <a:avLst/>
              <a:gdLst>
                <a:gd name="T0" fmla="*/ 32 w 726"/>
                <a:gd name="T1" fmla="*/ 88 h 283"/>
                <a:gd name="T2" fmla="*/ 53 w 726"/>
                <a:gd name="T3" fmla="*/ 55 h 283"/>
                <a:gd name="T4" fmla="*/ 726 w 726"/>
                <a:gd name="T5" fmla="*/ 94 h 283"/>
                <a:gd name="T6" fmla="*/ 722 w 726"/>
                <a:gd name="T7" fmla="*/ 116 h 283"/>
                <a:gd name="T8" fmla="*/ 85 w 726"/>
                <a:gd name="T9" fmla="*/ 124 h 283"/>
                <a:gd name="T10" fmla="*/ 78 w 726"/>
                <a:gd name="T11" fmla="*/ 283 h 283"/>
                <a:gd name="T12" fmla="*/ 32 w 726"/>
                <a:gd name="T13" fmla="*/ 220 h 283"/>
                <a:gd name="T14" fmla="*/ 0 w 726"/>
                <a:gd name="T15" fmla="*/ 194 h 283"/>
                <a:gd name="T16" fmla="*/ 5 w 726"/>
                <a:gd name="T17" fmla="*/ 110 h 283"/>
                <a:gd name="T18" fmla="*/ 32 w 726"/>
                <a:gd name="T19" fmla="*/ 88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6" h="283">
                  <a:moveTo>
                    <a:pt x="32" y="88"/>
                  </a:moveTo>
                  <a:cubicBezTo>
                    <a:pt x="32" y="88"/>
                    <a:pt x="34" y="66"/>
                    <a:pt x="53" y="55"/>
                  </a:cubicBezTo>
                  <a:cubicBezTo>
                    <a:pt x="53" y="55"/>
                    <a:pt x="151" y="0"/>
                    <a:pt x="726" y="94"/>
                  </a:cubicBezTo>
                  <a:cubicBezTo>
                    <a:pt x="722" y="116"/>
                    <a:pt x="722" y="116"/>
                    <a:pt x="722" y="116"/>
                  </a:cubicBezTo>
                  <a:cubicBezTo>
                    <a:pt x="722" y="116"/>
                    <a:pt x="89" y="16"/>
                    <a:pt x="85" y="124"/>
                  </a:cubicBezTo>
                  <a:cubicBezTo>
                    <a:pt x="78" y="283"/>
                    <a:pt x="78" y="283"/>
                    <a:pt x="78" y="283"/>
                  </a:cubicBezTo>
                  <a:cubicBezTo>
                    <a:pt x="78" y="283"/>
                    <a:pt x="44" y="276"/>
                    <a:pt x="32" y="220"/>
                  </a:cubicBezTo>
                  <a:cubicBezTo>
                    <a:pt x="32" y="220"/>
                    <a:pt x="2" y="203"/>
                    <a:pt x="0" y="194"/>
                  </a:cubicBezTo>
                  <a:cubicBezTo>
                    <a:pt x="5" y="110"/>
                    <a:pt x="5" y="110"/>
                    <a:pt x="5" y="110"/>
                  </a:cubicBezTo>
                  <a:cubicBezTo>
                    <a:pt x="5" y="110"/>
                    <a:pt x="21" y="119"/>
                    <a:pt x="32" y="88"/>
                  </a:cubicBezTo>
                  <a:close/>
                </a:path>
              </a:pathLst>
            </a:custGeom>
            <a:solidFill>
              <a:srgbClr val="292929"/>
            </a:solidFill>
            <a:ln>
              <a:noFill/>
            </a:ln>
          </p:spPr>
          <p:txBody>
            <a:bodyPr vert="horz" wrap="square" lIns="0" tIns="0" rIns="0" bIns="0" numCol="1" anchor="t" anchorCtr="0" compatLnSpc="1">
              <a:prstTxWarp prst="textNoShape">
                <a:avLst/>
              </a:prstTxWarp>
            </a:bodyPr>
            <a:lstStyle/>
            <a:p>
              <a:endParaRPr lang="en-US" dirty="0"/>
            </a:p>
          </p:txBody>
        </p:sp>
        <p:sp>
          <p:nvSpPr>
            <p:cNvPr id="340" name="Freeform 427"/>
            <p:cNvSpPr>
              <a:spLocks/>
            </p:cNvSpPr>
            <p:nvPr/>
          </p:nvSpPr>
          <p:spPr bwMode="gray">
            <a:xfrm>
              <a:off x="1998645" y="5398584"/>
              <a:ext cx="10803" cy="20018"/>
            </a:xfrm>
            <a:custGeom>
              <a:avLst/>
              <a:gdLst>
                <a:gd name="T0" fmla="*/ 169 w 174"/>
                <a:gd name="T1" fmla="*/ 1 h 322"/>
                <a:gd name="T2" fmla="*/ 174 w 174"/>
                <a:gd name="T3" fmla="*/ 117 h 322"/>
                <a:gd name="T4" fmla="*/ 78 w 174"/>
                <a:gd name="T5" fmla="*/ 184 h 322"/>
                <a:gd name="T6" fmla="*/ 0 w 174"/>
                <a:gd name="T7" fmla="*/ 267 h 322"/>
                <a:gd name="T8" fmla="*/ 50 w 174"/>
                <a:gd name="T9" fmla="*/ 42 h 322"/>
                <a:gd name="T10" fmla="*/ 16 w 174"/>
                <a:gd name="T11" fmla="*/ 22 h 322"/>
                <a:gd name="T12" fmla="*/ 20 w 174"/>
                <a:gd name="T13" fmla="*/ 0 h 322"/>
                <a:gd name="T14" fmla="*/ 169 w 174"/>
                <a:gd name="T15" fmla="*/ 1 h 3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4" h="322">
                  <a:moveTo>
                    <a:pt x="169" y="1"/>
                  </a:moveTo>
                  <a:cubicBezTo>
                    <a:pt x="174" y="117"/>
                    <a:pt x="174" y="117"/>
                    <a:pt x="174" y="117"/>
                  </a:cubicBezTo>
                  <a:cubicBezTo>
                    <a:pt x="174" y="117"/>
                    <a:pt x="125" y="107"/>
                    <a:pt x="78" y="184"/>
                  </a:cubicBezTo>
                  <a:cubicBezTo>
                    <a:pt x="78" y="184"/>
                    <a:pt x="31" y="322"/>
                    <a:pt x="0" y="267"/>
                  </a:cubicBezTo>
                  <a:cubicBezTo>
                    <a:pt x="0" y="267"/>
                    <a:pt x="83" y="103"/>
                    <a:pt x="50" y="42"/>
                  </a:cubicBezTo>
                  <a:cubicBezTo>
                    <a:pt x="50" y="42"/>
                    <a:pt x="39" y="37"/>
                    <a:pt x="16" y="22"/>
                  </a:cubicBezTo>
                  <a:cubicBezTo>
                    <a:pt x="20" y="0"/>
                    <a:pt x="20" y="0"/>
                    <a:pt x="20" y="0"/>
                  </a:cubicBezTo>
                  <a:cubicBezTo>
                    <a:pt x="20" y="0"/>
                    <a:pt x="140" y="14"/>
                    <a:pt x="169" y="1"/>
                  </a:cubicBezTo>
                  <a:close/>
                </a:path>
              </a:pathLst>
            </a:custGeom>
            <a:solidFill>
              <a:srgbClr val="292929"/>
            </a:solidFill>
            <a:ln>
              <a:noFill/>
            </a:ln>
          </p:spPr>
          <p:txBody>
            <a:bodyPr vert="horz" wrap="square" lIns="0" tIns="0" rIns="0" bIns="0" numCol="1" anchor="t" anchorCtr="0" compatLnSpc="1">
              <a:prstTxWarp prst="textNoShape">
                <a:avLst/>
              </a:prstTxWarp>
            </a:bodyPr>
            <a:lstStyle/>
            <a:p>
              <a:endParaRPr lang="en-US" dirty="0"/>
            </a:p>
          </p:txBody>
        </p:sp>
        <p:sp>
          <p:nvSpPr>
            <p:cNvPr id="341" name="Freeform 428"/>
            <p:cNvSpPr>
              <a:spLocks/>
            </p:cNvSpPr>
            <p:nvPr/>
          </p:nvSpPr>
          <p:spPr bwMode="gray">
            <a:xfrm>
              <a:off x="1999517" y="5399635"/>
              <a:ext cx="8190" cy="14182"/>
            </a:xfrm>
            <a:custGeom>
              <a:avLst/>
              <a:gdLst>
                <a:gd name="T0" fmla="*/ 19 w 132"/>
                <a:gd name="T1" fmla="*/ 10 h 228"/>
                <a:gd name="T2" fmla="*/ 40 w 132"/>
                <a:gd name="T3" fmla="*/ 114 h 228"/>
                <a:gd name="T4" fmla="*/ 0 w 132"/>
                <a:gd name="T5" fmla="*/ 228 h 228"/>
                <a:gd name="T6" fmla="*/ 19 w 132"/>
                <a:gd name="T7" fmla="*/ 10 h 228"/>
              </a:gdLst>
              <a:ahLst/>
              <a:cxnLst>
                <a:cxn ang="0">
                  <a:pos x="T0" y="T1"/>
                </a:cxn>
                <a:cxn ang="0">
                  <a:pos x="T2" y="T3"/>
                </a:cxn>
                <a:cxn ang="0">
                  <a:pos x="T4" y="T5"/>
                </a:cxn>
                <a:cxn ang="0">
                  <a:pos x="T6" y="T7"/>
                </a:cxn>
              </a:cxnLst>
              <a:rect l="0" t="0" r="r" b="b"/>
              <a:pathLst>
                <a:path w="132" h="228">
                  <a:moveTo>
                    <a:pt x="19" y="10"/>
                  </a:moveTo>
                  <a:cubicBezTo>
                    <a:pt x="19" y="10"/>
                    <a:pt x="73" y="31"/>
                    <a:pt x="40" y="114"/>
                  </a:cubicBezTo>
                  <a:cubicBezTo>
                    <a:pt x="0" y="228"/>
                    <a:pt x="0" y="228"/>
                    <a:pt x="0" y="228"/>
                  </a:cubicBezTo>
                  <a:cubicBezTo>
                    <a:pt x="0" y="228"/>
                    <a:pt x="132" y="0"/>
                    <a:pt x="19" y="10"/>
                  </a:cubicBezTo>
                  <a:close/>
                </a:path>
              </a:pathLst>
            </a:custGeom>
            <a:solidFill>
              <a:srgbClr val="000000"/>
            </a:solidFill>
            <a:ln>
              <a:noFill/>
            </a:ln>
          </p:spPr>
          <p:txBody>
            <a:bodyPr vert="horz" wrap="square" lIns="0" tIns="0" rIns="0" bIns="0" numCol="1" anchor="t" anchorCtr="0" compatLnSpc="1">
              <a:prstTxWarp prst="textNoShape">
                <a:avLst/>
              </a:prstTxWarp>
            </a:bodyPr>
            <a:lstStyle/>
            <a:p>
              <a:endParaRPr lang="en-US" dirty="0"/>
            </a:p>
          </p:txBody>
        </p:sp>
        <p:sp>
          <p:nvSpPr>
            <p:cNvPr id="342" name="Freeform 429"/>
            <p:cNvSpPr>
              <a:spLocks/>
            </p:cNvSpPr>
            <p:nvPr/>
          </p:nvSpPr>
          <p:spPr bwMode="gray">
            <a:xfrm>
              <a:off x="1956943" y="5395316"/>
              <a:ext cx="12662" cy="3969"/>
            </a:xfrm>
            <a:custGeom>
              <a:avLst/>
              <a:gdLst>
                <a:gd name="T0" fmla="*/ 1 w 205"/>
                <a:gd name="T1" fmla="*/ 64 h 64"/>
                <a:gd name="T2" fmla="*/ 54 w 205"/>
                <a:gd name="T3" fmla="*/ 13 h 64"/>
                <a:gd name="T4" fmla="*/ 205 w 205"/>
                <a:gd name="T5" fmla="*/ 6 h 64"/>
                <a:gd name="T6" fmla="*/ 1 w 205"/>
                <a:gd name="T7" fmla="*/ 64 h 64"/>
              </a:gdLst>
              <a:ahLst/>
              <a:cxnLst>
                <a:cxn ang="0">
                  <a:pos x="T0" y="T1"/>
                </a:cxn>
                <a:cxn ang="0">
                  <a:pos x="T2" y="T3"/>
                </a:cxn>
                <a:cxn ang="0">
                  <a:pos x="T4" y="T5"/>
                </a:cxn>
                <a:cxn ang="0">
                  <a:pos x="T6" y="T7"/>
                </a:cxn>
              </a:cxnLst>
              <a:rect l="0" t="0" r="r" b="b"/>
              <a:pathLst>
                <a:path w="205" h="64">
                  <a:moveTo>
                    <a:pt x="1" y="64"/>
                  </a:moveTo>
                  <a:cubicBezTo>
                    <a:pt x="1" y="64"/>
                    <a:pt x="0" y="22"/>
                    <a:pt x="54" y="13"/>
                  </a:cubicBezTo>
                  <a:cubicBezTo>
                    <a:pt x="54" y="13"/>
                    <a:pt x="141" y="2"/>
                    <a:pt x="205" y="6"/>
                  </a:cubicBezTo>
                  <a:cubicBezTo>
                    <a:pt x="205" y="6"/>
                    <a:pt x="12" y="0"/>
                    <a:pt x="1" y="64"/>
                  </a:cubicBezTo>
                  <a:close/>
                </a:path>
              </a:pathLst>
            </a:custGeom>
            <a:solidFill>
              <a:srgbClr val="000000"/>
            </a:solidFill>
            <a:ln>
              <a:noFill/>
            </a:ln>
          </p:spPr>
          <p:txBody>
            <a:bodyPr vert="horz" wrap="square" lIns="0" tIns="0" rIns="0" bIns="0" numCol="1" anchor="t" anchorCtr="0" compatLnSpc="1">
              <a:prstTxWarp prst="textNoShape">
                <a:avLst/>
              </a:prstTxWarp>
            </a:bodyPr>
            <a:lstStyle/>
            <a:p>
              <a:endParaRPr lang="en-US" dirty="0"/>
            </a:p>
          </p:txBody>
        </p:sp>
        <p:sp>
          <p:nvSpPr>
            <p:cNvPr id="333" name="Freeform 434"/>
            <p:cNvSpPr>
              <a:spLocks/>
            </p:cNvSpPr>
            <p:nvPr/>
          </p:nvSpPr>
          <p:spPr bwMode="gray">
            <a:xfrm>
              <a:off x="1990637" y="5509353"/>
              <a:ext cx="36809" cy="139338"/>
            </a:xfrm>
            <a:custGeom>
              <a:avLst/>
              <a:gdLst>
                <a:gd name="T0" fmla="*/ 0 w 588"/>
                <a:gd name="T1" fmla="*/ 2187 h 2214"/>
                <a:gd name="T2" fmla="*/ 277 w 588"/>
                <a:gd name="T3" fmla="*/ 2213 h 2214"/>
                <a:gd name="T4" fmla="*/ 577 w 588"/>
                <a:gd name="T5" fmla="*/ 2205 h 2214"/>
                <a:gd name="T6" fmla="*/ 373 w 588"/>
                <a:gd name="T7" fmla="*/ 456 h 2214"/>
                <a:gd name="T8" fmla="*/ 527 w 588"/>
                <a:gd name="T9" fmla="*/ 135 h 2214"/>
                <a:gd name="T10" fmla="*/ 283 w 588"/>
                <a:gd name="T11" fmla="*/ 0 h 2214"/>
                <a:gd name="T12" fmla="*/ 56 w 588"/>
                <a:gd name="T13" fmla="*/ 141 h 2214"/>
                <a:gd name="T14" fmla="*/ 220 w 588"/>
                <a:gd name="T15" fmla="*/ 466 h 2214"/>
                <a:gd name="T16" fmla="*/ 0 w 588"/>
                <a:gd name="T17" fmla="*/ 2187 h 2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8" h="2214">
                  <a:moveTo>
                    <a:pt x="0" y="2187"/>
                  </a:moveTo>
                  <a:cubicBezTo>
                    <a:pt x="0" y="2187"/>
                    <a:pt x="66" y="2214"/>
                    <a:pt x="277" y="2213"/>
                  </a:cubicBezTo>
                  <a:cubicBezTo>
                    <a:pt x="488" y="2212"/>
                    <a:pt x="577" y="2205"/>
                    <a:pt x="577" y="2205"/>
                  </a:cubicBezTo>
                  <a:cubicBezTo>
                    <a:pt x="577" y="2205"/>
                    <a:pt x="588" y="732"/>
                    <a:pt x="373" y="456"/>
                  </a:cubicBezTo>
                  <a:cubicBezTo>
                    <a:pt x="373" y="456"/>
                    <a:pt x="462" y="397"/>
                    <a:pt x="527" y="135"/>
                  </a:cubicBezTo>
                  <a:cubicBezTo>
                    <a:pt x="527" y="135"/>
                    <a:pt x="481" y="46"/>
                    <a:pt x="283" y="0"/>
                  </a:cubicBezTo>
                  <a:cubicBezTo>
                    <a:pt x="283" y="0"/>
                    <a:pt x="114" y="42"/>
                    <a:pt x="56" y="141"/>
                  </a:cubicBezTo>
                  <a:cubicBezTo>
                    <a:pt x="56" y="141"/>
                    <a:pt x="112" y="406"/>
                    <a:pt x="220" y="466"/>
                  </a:cubicBezTo>
                  <a:cubicBezTo>
                    <a:pt x="220" y="466"/>
                    <a:pt x="35" y="490"/>
                    <a:pt x="0" y="2187"/>
                  </a:cubicBezTo>
                  <a:close/>
                </a:path>
              </a:pathLst>
            </a:custGeom>
            <a:gradFill flip="none" rotWithShape="1">
              <a:gsLst>
                <a:gs pos="31000">
                  <a:schemeClr val="accent1"/>
                </a:gs>
                <a:gs pos="100000">
                  <a:schemeClr val="accent1">
                    <a:lumMod val="75000"/>
                  </a:schemeClr>
                </a:gs>
              </a:gsLst>
              <a:path path="circle">
                <a:fillToRect l="50000" t="50000" r="50000" b="50000"/>
              </a:path>
              <a:tileRect/>
            </a:gradFill>
            <a:ln w="6350" cap="flat">
              <a:noFill/>
              <a:prstDash val="solid"/>
              <a:miter lim="800000"/>
              <a:headEnd/>
              <a:tailEnd/>
            </a:ln>
          </p:spPr>
          <p:txBody>
            <a:bodyPr vert="horz" wrap="square" lIns="0" tIns="0" rIns="0" bIns="0" numCol="1" anchor="t" anchorCtr="0" compatLnSpc="1">
              <a:prstTxWarp prst="textNoShape">
                <a:avLst/>
              </a:prstTxWarp>
            </a:bodyPr>
            <a:lstStyle/>
            <a:p>
              <a:endParaRPr lang="en-US" dirty="0"/>
            </a:p>
          </p:txBody>
        </p:sp>
      </p:grpSp>
      <p:sp>
        <p:nvSpPr>
          <p:cNvPr id="392" name="Content 1"/>
          <p:cNvSpPr>
            <a:spLocks noGrp="1"/>
          </p:cNvSpPr>
          <p:nvPr>
            <p:ph sz="half" idx="4294967295"/>
          </p:nvPr>
        </p:nvSpPr>
        <p:spPr bwMode="gray">
          <a:xfrm>
            <a:off x="4797399" y="5161613"/>
            <a:ext cx="2596794" cy="320285"/>
          </a:xfrm>
          <a:prstGeom prst="rect">
            <a:avLst/>
          </a:prstGeom>
          <a:noFill/>
        </p:spPr>
        <p:txBody>
          <a:bodyPr lIns="0" tIns="0" rIns="0" bIns="0" anchor="ctr"/>
          <a:lstStyle/>
          <a:p>
            <a:pPr marL="0" indent="0">
              <a:buNone/>
            </a:pPr>
            <a:r>
              <a:rPr lang="en-US" sz="1200" dirty="0" smtClean="0"/>
              <a:t>Business-to-Consumer (B2C)</a:t>
            </a:r>
            <a:endParaRPr lang="en-US" sz="1200" dirty="0"/>
          </a:p>
        </p:txBody>
      </p:sp>
      <p:sp>
        <p:nvSpPr>
          <p:cNvPr id="393" name="Content 1"/>
          <p:cNvSpPr>
            <a:spLocks noGrp="1"/>
          </p:cNvSpPr>
          <p:nvPr>
            <p:ph sz="half" idx="4294967295"/>
          </p:nvPr>
        </p:nvSpPr>
        <p:spPr bwMode="gray">
          <a:xfrm>
            <a:off x="4795015" y="5505874"/>
            <a:ext cx="2596794" cy="320285"/>
          </a:xfrm>
          <a:prstGeom prst="rect">
            <a:avLst/>
          </a:prstGeom>
          <a:noFill/>
        </p:spPr>
        <p:txBody>
          <a:bodyPr lIns="0" tIns="0" rIns="0" bIns="0" anchor="ctr"/>
          <a:lstStyle/>
          <a:p>
            <a:pPr marL="0" indent="0">
              <a:buNone/>
            </a:pPr>
            <a:r>
              <a:rPr lang="en-US" sz="1200" dirty="0" smtClean="0"/>
              <a:t>Business-to-Business (B2B)</a:t>
            </a:r>
            <a:endParaRPr lang="en-US" sz="1200" dirty="0"/>
          </a:p>
        </p:txBody>
      </p:sp>
      <p:sp>
        <p:nvSpPr>
          <p:cNvPr id="394" name="Content 1"/>
          <p:cNvSpPr>
            <a:spLocks noGrp="1"/>
          </p:cNvSpPr>
          <p:nvPr>
            <p:ph sz="half" idx="4294967295"/>
          </p:nvPr>
        </p:nvSpPr>
        <p:spPr bwMode="gray">
          <a:xfrm>
            <a:off x="1106712" y="5348797"/>
            <a:ext cx="647699" cy="320285"/>
          </a:xfrm>
          <a:prstGeom prst="rect">
            <a:avLst/>
          </a:prstGeom>
          <a:noFill/>
        </p:spPr>
        <p:txBody>
          <a:bodyPr lIns="0" tIns="0" rIns="0" bIns="0" anchor="ctr"/>
          <a:lstStyle/>
          <a:p>
            <a:pPr marL="0" indent="0">
              <a:buNone/>
            </a:pPr>
            <a:r>
              <a:rPr lang="en-US" sz="1200" dirty="0" smtClean="0"/>
              <a:t>Suppliers</a:t>
            </a:r>
            <a:endParaRPr lang="en-US" sz="1200" dirty="0"/>
          </a:p>
        </p:txBody>
      </p:sp>
      <p:sp>
        <p:nvSpPr>
          <p:cNvPr id="395" name="Content 1"/>
          <p:cNvSpPr>
            <a:spLocks noGrp="1"/>
          </p:cNvSpPr>
          <p:nvPr>
            <p:ph sz="half" idx="4294967295"/>
          </p:nvPr>
        </p:nvSpPr>
        <p:spPr bwMode="gray">
          <a:xfrm>
            <a:off x="2279329" y="5344470"/>
            <a:ext cx="771526" cy="320285"/>
          </a:xfrm>
          <a:prstGeom prst="rect">
            <a:avLst/>
          </a:prstGeom>
          <a:noFill/>
        </p:spPr>
        <p:txBody>
          <a:bodyPr lIns="0" tIns="0" rIns="0" bIns="0" anchor="ctr"/>
          <a:lstStyle/>
          <a:p>
            <a:pPr marL="0" indent="0">
              <a:spcAft>
                <a:spcPts val="0"/>
              </a:spcAft>
              <a:buNone/>
            </a:pPr>
            <a:r>
              <a:rPr lang="en-US" sz="1200" dirty="0" smtClean="0"/>
              <a:t>Distributors</a:t>
            </a:r>
            <a:endParaRPr lang="en-US" sz="1200" dirty="0"/>
          </a:p>
        </p:txBody>
      </p:sp>
      <p:sp>
        <p:nvSpPr>
          <p:cNvPr id="396" name="Content 1"/>
          <p:cNvSpPr>
            <a:spLocks noGrp="1"/>
          </p:cNvSpPr>
          <p:nvPr>
            <p:ph sz="half" idx="4294967295"/>
          </p:nvPr>
        </p:nvSpPr>
        <p:spPr bwMode="gray">
          <a:xfrm>
            <a:off x="3531181" y="5362579"/>
            <a:ext cx="498533" cy="320285"/>
          </a:xfrm>
          <a:prstGeom prst="rect">
            <a:avLst/>
          </a:prstGeom>
          <a:noFill/>
        </p:spPr>
        <p:txBody>
          <a:bodyPr lIns="0" tIns="0" rIns="0" bIns="0" anchor="ctr"/>
          <a:lstStyle/>
          <a:p>
            <a:pPr marL="0" indent="0">
              <a:buNone/>
            </a:pPr>
            <a:r>
              <a:rPr lang="en-US" sz="1200" dirty="0" smtClean="0"/>
              <a:t>Kunde</a:t>
            </a:r>
            <a:endParaRPr lang="en-US" sz="1200" dirty="0"/>
          </a:p>
        </p:txBody>
      </p:sp>
      <p:sp>
        <p:nvSpPr>
          <p:cNvPr id="174" name="Ellipse 173"/>
          <p:cNvSpPr>
            <a:spLocks noChangeAspect="1"/>
          </p:cNvSpPr>
          <p:nvPr/>
        </p:nvSpPr>
        <p:spPr bwMode="gray">
          <a:xfrm>
            <a:off x="1081527" y="3007651"/>
            <a:ext cx="1363665" cy="1363665"/>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800"/>
              </a:spcAft>
            </a:pPr>
            <a:r>
              <a:rPr lang="en-US" sz="2000" dirty="0" smtClean="0">
                <a:solidFill>
                  <a:prstClr val="white"/>
                </a:solidFill>
                <a:latin typeface="Bebas Neue" panose="020B0506020202020201" pitchFamily="34" charset="0"/>
              </a:rPr>
              <a:t>Suppliers</a:t>
            </a:r>
            <a:endParaRPr lang="en-US" sz="2400" dirty="0">
              <a:solidFill>
                <a:prstClr val="white"/>
              </a:solidFill>
              <a:latin typeface="Bebas Neue" panose="020B0506020202020201" pitchFamily="34" charset="0"/>
            </a:endParaRPr>
          </a:p>
        </p:txBody>
      </p:sp>
      <p:sp>
        <p:nvSpPr>
          <p:cNvPr id="247" name="Rechteck 246"/>
          <p:cNvSpPr/>
          <p:nvPr/>
        </p:nvSpPr>
        <p:spPr bwMode="gray">
          <a:xfrm>
            <a:off x="5033372" y="3348011"/>
            <a:ext cx="2123668" cy="70505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ctr" anchorCtr="0"/>
          <a:lstStyle/>
          <a:p>
            <a:pPr algn="ctr">
              <a:lnSpc>
                <a:spcPct val="90000"/>
              </a:lnSpc>
              <a:spcAft>
                <a:spcPts val="800"/>
              </a:spcAft>
            </a:pPr>
            <a:r>
              <a:rPr lang="en-US" sz="2000" dirty="0" smtClean="0">
                <a:solidFill>
                  <a:prstClr val="white"/>
                </a:solidFill>
                <a:latin typeface="Bebas Neue" panose="020B0506020202020201" pitchFamily="34" charset="0"/>
              </a:rPr>
              <a:t>organization</a:t>
            </a:r>
            <a:endParaRPr lang="en-US" sz="2000" dirty="0">
              <a:solidFill>
                <a:prstClr val="white"/>
              </a:solidFill>
              <a:latin typeface="Bebas Neue" panose="020B0506020202020201" pitchFamily="34" charset="0"/>
            </a:endParaRPr>
          </a:p>
        </p:txBody>
      </p:sp>
      <p:sp>
        <p:nvSpPr>
          <p:cNvPr id="31" name="Pfeil nach links und rechts 30"/>
          <p:cNvSpPr/>
          <p:nvPr/>
        </p:nvSpPr>
        <p:spPr bwMode="gray">
          <a:xfrm rot="5400000">
            <a:off x="8099468" y="3523538"/>
            <a:ext cx="905872" cy="297712"/>
          </a:xfrm>
          <a:prstGeom prst="leftRightArrow">
            <a:avLst/>
          </a:prstGeom>
          <a:noFill/>
          <a:ln w="158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9" name="Pfeil nach links und rechts 248"/>
          <p:cNvSpPr/>
          <p:nvPr/>
        </p:nvSpPr>
        <p:spPr bwMode="gray">
          <a:xfrm>
            <a:off x="2621707" y="3538170"/>
            <a:ext cx="2235149" cy="297712"/>
          </a:xfrm>
          <a:prstGeom prst="leftRightArrow">
            <a:avLst/>
          </a:prstGeom>
          <a:noFill/>
          <a:ln w="158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5" name="Pfeil nach links und rechts 434"/>
          <p:cNvSpPr/>
          <p:nvPr/>
        </p:nvSpPr>
        <p:spPr bwMode="gray">
          <a:xfrm rot="18897969">
            <a:off x="2372798" y="2753469"/>
            <a:ext cx="801513" cy="297712"/>
          </a:xfrm>
          <a:prstGeom prst="leftRightArrow">
            <a:avLst/>
          </a:prstGeom>
          <a:noFill/>
          <a:ln w="158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6" name="Pfeil nach links und rechts 435"/>
          <p:cNvSpPr/>
          <p:nvPr/>
        </p:nvSpPr>
        <p:spPr bwMode="gray">
          <a:xfrm rot="13497969" flipH="1" flipV="1">
            <a:off x="4243876" y="2753678"/>
            <a:ext cx="801513" cy="297712"/>
          </a:xfrm>
          <a:prstGeom prst="leftRightArrow">
            <a:avLst/>
          </a:prstGeom>
          <a:noFill/>
          <a:ln w="158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7" name="Gruppieren 6"/>
          <p:cNvGrpSpPr/>
          <p:nvPr/>
        </p:nvGrpSpPr>
        <p:grpSpPr bwMode="gray">
          <a:xfrm>
            <a:off x="9928340" y="3048537"/>
            <a:ext cx="1065600" cy="1175549"/>
            <a:chOff x="9928340" y="3048537"/>
            <a:chExt cx="1065600" cy="1175549"/>
          </a:xfrm>
        </p:grpSpPr>
        <p:sp>
          <p:nvSpPr>
            <p:cNvPr id="3" name="Ellipse 2"/>
            <p:cNvSpPr>
              <a:spLocks noChangeAspect="1"/>
            </p:cNvSpPr>
            <p:nvPr/>
          </p:nvSpPr>
          <p:spPr bwMode="gray">
            <a:xfrm>
              <a:off x="9928340" y="3158486"/>
              <a:ext cx="1065600" cy="1065600"/>
            </a:xfrm>
            <a:prstGeom prst="ellipse">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a:p>
          </p:txBody>
        </p:sp>
        <p:sp>
          <p:nvSpPr>
            <p:cNvPr id="127" name="Freeform 367"/>
            <p:cNvSpPr>
              <a:spLocks/>
            </p:cNvSpPr>
            <p:nvPr/>
          </p:nvSpPr>
          <p:spPr bwMode="gray">
            <a:xfrm>
              <a:off x="10307697" y="3499850"/>
              <a:ext cx="301806" cy="188387"/>
            </a:xfrm>
            <a:custGeom>
              <a:avLst/>
              <a:gdLst>
                <a:gd name="T0" fmla="*/ 193 w 1671"/>
                <a:gd name="T1" fmla="*/ 0 h 1038"/>
                <a:gd name="T2" fmla="*/ 0 w 1671"/>
                <a:gd name="T3" fmla="*/ 409 h 1038"/>
                <a:gd name="T4" fmla="*/ 818 w 1671"/>
                <a:gd name="T5" fmla="*/ 969 h 1038"/>
                <a:gd name="T6" fmla="*/ 1671 w 1671"/>
                <a:gd name="T7" fmla="*/ 418 h 1038"/>
                <a:gd name="T8" fmla="*/ 1434 w 1671"/>
                <a:gd name="T9" fmla="*/ 21 h 1038"/>
                <a:gd name="T10" fmla="*/ 193 w 1671"/>
                <a:gd name="T11" fmla="*/ 0 h 1038"/>
              </a:gdLst>
              <a:ahLst/>
              <a:cxnLst>
                <a:cxn ang="0">
                  <a:pos x="T0" y="T1"/>
                </a:cxn>
                <a:cxn ang="0">
                  <a:pos x="T2" y="T3"/>
                </a:cxn>
                <a:cxn ang="0">
                  <a:pos x="T4" y="T5"/>
                </a:cxn>
                <a:cxn ang="0">
                  <a:pos x="T6" y="T7"/>
                </a:cxn>
                <a:cxn ang="0">
                  <a:pos x="T8" y="T9"/>
                </a:cxn>
                <a:cxn ang="0">
                  <a:pos x="T10" y="T11"/>
                </a:cxn>
              </a:cxnLst>
              <a:rect l="0" t="0" r="r" b="b"/>
              <a:pathLst>
                <a:path w="1671" h="1038">
                  <a:moveTo>
                    <a:pt x="193" y="0"/>
                  </a:moveTo>
                  <a:cubicBezTo>
                    <a:pt x="193" y="0"/>
                    <a:pt x="245" y="254"/>
                    <a:pt x="0" y="409"/>
                  </a:cubicBezTo>
                  <a:cubicBezTo>
                    <a:pt x="0" y="409"/>
                    <a:pt x="142" y="956"/>
                    <a:pt x="818" y="969"/>
                  </a:cubicBezTo>
                  <a:cubicBezTo>
                    <a:pt x="818" y="969"/>
                    <a:pt x="1352" y="1038"/>
                    <a:pt x="1671" y="418"/>
                  </a:cubicBezTo>
                  <a:cubicBezTo>
                    <a:pt x="1671" y="418"/>
                    <a:pt x="1417" y="345"/>
                    <a:pt x="1434" y="21"/>
                  </a:cubicBezTo>
                  <a:cubicBezTo>
                    <a:pt x="1434" y="21"/>
                    <a:pt x="844" y="676"/>
                    <a:pt x="193" y="0"/>
                  </a:cubicBezTo>
                  <a:close/>
                </a:path>
              </a:pathLst>
            </a:custGeom>
            <a:gradFill flip="none" rotWithShape="1">
              <a:gsLst>
                <a:gs pos="100000">
                  <a:srgbClr val="F1CA9F">
                    <a:lumMod val="79000"/>
                  </a:srgbClr>
                </a:gs>
                <a:gs pos="0">
                  <a:srgbClr val="F1CA9F">
                    <a:lumMod val="100000"/>
                  </a:srgbClr>
                </a:gs>
              </a:gsLst>
              <a:path path="circle">
                <a:fillToRect l="50000" t="50000" r="50000" b="50000"/>
              </a:path>
              <a:tileRect/>
            </a:gradFill>
            <a:ln>
              <a:noFill/>
            </a:ln>
            <a:effectLst>
              <a:innerShdw blurRad="101600" dist="50800" dir="16200000">
                <a:prstClr val="black">
                  <a:alpha val="24000"/>
                </a:prstClr>
              </a:innerShdw>
            </a:effectLst>
          </p:spPr>
          <p:txBody>
            <a:bodyPr vert="horz" wrap="square" lIns="91440" tIns="45720" rIns="91440" bIns="45720" numCol="1" anchor="t" anchorCtr="0" compatLnSpc="1">
              <a:prstTxWarp prst="textNoShape">
                <a:avLst/>
              </a:prstTxWarp>
            </a:bodyPr>
            <a:lstStyle/>
            <a:p>
              <a:endParaRPr lang="en-US" dirty="0"/>
            </a:p>
          </p:txBody>
        </p:sp>
        <p:sp>
          <p:nvSpPr>
            <p:cNvPr id="128" name="Freeform 368"/>
            <p:cNvSpPr>
              <a:spLocks/>
            </p:cNvSpPr>
            <p:nvPr/>
          </p:nvSpPr>
          <p:spPr bwMode="gray">
            <a:xfrm>
              <a:off x="10268066" y="3146389"/>
              <a:ext cx="386149" cy="425786"/>
            </a:xfrm>
            <a:custGeom>
              <a:avLst/>
              <a:gdLst>
                <a:gd name="T0" fmla="*/ 1919 w 2139"/>
                <a:gd name="T1" fmla="*/ 1268 h 2347"/>
                <a:gd name="T2" fmla="*/ 1021 w 2139"/>
                <a:gd name="T3" fmla="*/ 2347 h 2347"/>
                <a:gd name="T4" fmla="*/ 181 w 2139"/>
                <a:gd name="T5" fmla="*/ 1275 h 2347"/>
                <a:gd name="T6" fmla="*/ 1034 w 2139"/>
                <a:gd name="T7" fmla="*/ 21 h 2347"/>
                <a:gd name="T8" fmla="*/ 1919 w 2139"/>
                <a:gd name="T9" fmla="*/ 1268 h 2347"/>
              </a:gdLst>
              <a:ahLst/>
              <a:cxnLst>
                <a:cxn ang="0">
                  <a:pos x="T0" y="T1"/>
                </a:cxn>
                <a:cxn ang="0">
                  <a:pos x="T2" y="T3"/>
                </a:cxn>
                <a:cxn ang="0">
                  <a:pos x="T4" y="T5"/>
                </a:cxn>
                <a:cxn ang="0">
                  <a:pos x="T6" y="T7"/>
                </a:cxn>
                <a:cxn ang="0">
                  <a:pos x="T8" y="T9"/>
                </a:cxn>
              </a:cxnLst>
              <a:rect l="0" t="0" r="r" b="b"/>
              <a:pathLst>
                <a:path w="2139" h="2347">
                  <a:moveTo>
                    <a:pt x="1919" y="1268"/>
                  </a:moveTo>
                  <a:cubicBezTo>
                    <a:pt x="1919" y="1737"/>
                    <a:pt x="1482" y="2347"/>
                    <a:pt x="1021" y="2347"/>
                  </a:cubicBezTo>
                  <a:cubicBezTo>
                    <a:pt x="623" y="2347"/>
                    <a:pt x="181" y="1778"/>
                    <a:pt x="181" y="1275"/>
                  </a:cubicBezTo>
                  <a:cubicBezTo>
                    <a:pt x="181" y="654"/>
                    <a:pt x="0" y="40"/>
                    <a:pt x="1034" y="21"/>
                  </a:cubicBezTo>
                  <a:cubicBezTo>
                    <a:pt x="2139" y="0"/>
                    <a:pt x="1919" y="1203"/>
                    <a:pt x="1919" y="1268"/>
                  </a:cubicBezTo>
                  <a:close/>
                </a:path>
              </a:pathLst>
            </a:custGeom>
            <a:gradFill flip="none" rotWithShape="1">
              <a:gsLst>
                <a:gs pos="100000">
                  <a:srgbClr val="F1CA9F">
                    <a:lumMod val="88000"/>
                  </a:srgbClr>
                </a:gs>
                <a:gs pos="0">
                  <a:srgbClr val="F1CA9F">
                    <a:lumMod val="60000"/>
                    <a:lumOff val="40000"/>
                  </a:srgbClr>
                </a:gs>
              </a:gsLst>
              <a:path path="circle">
                <a:fillToRect l="50000" t="50000" r="50000" b="50000"/>
              </a:path>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29" name="Freeform 369"/>
            <p:cNvSpPr>
              <a:spLocks/>
            </p:cNvSpPr>
            <p:nvPr/>
          </p:nvSpPr>
          <p:spPr bwMode="gray">
            <a:xfrm>
              <a:off x="10602051" y="3331883"/>
              <a:ext cx="40478" cy="106362"/>
            </a:xfrm>
            <a:custGeom>
              <a:avLst/>
              <a:gdLst>
                <a:gd name="T0" fmla="*/ 95 w 224"/>
                <a:gd name="T1" fmla="*/ 0 h 586"/>
                <a:gd name="T2" fmla="*/ 127 w 224"/>
                <a:gd name="T3" fmla="*/ 303 h 586"/>
                <a:gd name="T4" fmla="*/ 0 w 224"/>
                <a:gd name="T5" fmla="*/ 586 h 586"/>
                <a:gd name="T6" fmla="*/ 95 w 224"/>
                <a:gd name="T7" fmla="*/ 0 h 586"/>
              </a:gdLst>
              <a:ahLst/>
              <a:cxnLst>
                <a:cxn ang="0">
                  <a:pos x="T0" y="T1"/>
                </a:cxn>
                <a:cxn ang="0">
                  <a:pos x="T2" y="T3"/>
                </a:cxn>
                <a:cxn ang="0">
                  <a:pos x="T4" y="T5"/>
                </a:cxn>
                <a:cxn ang="0">
                  <a:pos x="T6" y="T7"/>
                </a:cxn>
              </a:cxnLst>
              <a:rect l="0" t="0" r="r" b="b"/>
              <a:pathLst>
                <a:path w="224" h="586">
                  <a:moveTo>
                    <a:pt x="95" y="0"/>
                  </a:moveTo>
                  <a:cubicBezTo>
                    <a:pt x="95" y="0"/>
                    <a:pt x="224" y="32"/>
                    <a:pt x="127" y="303"/>
                  </a:cubicBezTo>
                  <a:cubicBezTo>
                    <a:pt x="127" y="303"/>
                    <a:pt x="84" y="508"/>
                    <a:pt x="0" y="586"/>
                  </a:cubicBezTo>
                  <a:lnTo>
                    <a:pt x="95" y="0"/>
                  </a:lnTo>
                  <a:close/>
                </a:path>
              </a:pathLst>
            </a:custGeom>
            <a:solidFill>
              <a:srgbClr val="E9BD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0" name="Freeform 370"/>
            <p:cNvSpPr>
              <a:spLocks/>
            </p:cNvSpPr>
            <p:nvPr/>
          </p:nvSpPr>
          <p:spPr bwMode="gray">
            <a:xfrm>
              <a:off x="10612043" y="3360814"/>
              <a:ext cx="16259" cy="52756"/>
            </a:xfrm>
            <a:custGeom>
              <a:avLst/>
              <a:gdLst>
                <a:gd name="T0" fmla="*/ 45 w 90"/>
                <a:gd name="T1" fmla="*/ 19 h 291"/>
                <a:gd name="T2" fmla="*/ 32 w 90"/>
                <a:gd name="T3" fmla="*/ 194 h 291"/>
                <a:gd name="T4" fmla="*/ 0 w 90"/>
                <a:gd name="T5" fmla="*/ 291 h 291"/>
                <a:gd name="T6" fmla="*/ 45 w 90"/>
                <a:gd name="T7" fmla="*/ 19 h 291"/>
              </a:gdLst>
              <a:ahLst/>
              <a:cxnLst>
                <a:cxn ang="0">
                  <a:pos x="T0" y="T1"/>
                </a:cxn>
                <a:cxn ang="0">
                  <a:pos x="T2" y="T3"/>
                </a:cxn>
                <a:cxn ang="0">
                  <a:pos x="T4" y="T5"/>
                </a:cxn>
                <a:cxn ang="0">
                  <a:pos x="T6" y="T7"/>
                </a:cxn>
              </a:cxnLst>
              <a:rect l="0" t="0" r="r" b="b"/>
              <a:pathLst>
                <a:path w="90" h="291">
                  <a:moveTo>
                    <a:pt x="45" y="19"/>
                  </a:moveTo>
                  <a:cubicBezTo>
                    <a:pt x="45" y="19"/>
                    <a:pt x="90" y="0"/>
                    <a:pt x="32" y="194"/>
                  </a:cubicBezTo>
                  <a:cubicBezTo>
                    <a:pt x="0" y="291"/>
                    <a:pt x="0" y="291"/>
                    <a:pt x="0" y="291"/>
                  </a:cubicBezTo>
                  <a:lnTo>
                    <a:pt x="45" y="19"/>
                  </a:lnTo>
                  <a:close/>
                </a:path>
              </a:pathLst>
            </a:custGeom>
            <a:solidFill>
              <a:srgbClr val="D3A4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1" name="Freeform 371"/>
            <p:cNvSpPr>
              <a:spLocks/>
            </p:cNvSpPr>
            <p:nvPr/>
          </p:nvSpPr>
          <p:spPr bwMode="gray">
            <a:xfrm>
              <a:off x="10272469" y="3330693"/>
              <a:ext cx="36074" cy="95810"/>
            </a:xfrm>
            <a:custGeom>
              <a:avLst/>
              <a:gdLst>
                <a:gd name="T0" fmla="*/ 156 w 199"/>
                <a:gd name="T1" fmla="*/ 86 h 528"/>
                <a:gd name="T2" fmla="*/ 196 w 199"/>
                <a:gd name="T3" fmla="*/ 190 h 528"/>
                <a:gd name="T4" fmla="*/ 183 w 199"/>
                <a:gd name="T5" fmla="*/ 391 h 528"/>
                <a:gd name="T6" fmla="*/ 199 w 199"/>
                <a:gd name="T7" fmla="*/ 528 h 528"/>
                <a:gd name="T8" fmla="*/ 102 w 199"/>
                <a:gd name="T9" fmla="*/ 365 h 528"/>
                <a:gd name="T10" fmla="*/ 156 w 199"/>
                <a:gd name="T11" fmla="*/ 86 h 528"/>
              </a:gdLst>
              <a:ahLst/>
              <a:cxnLst>
                <a:cxn ang="0">
                  <a:pos x="T0" y="T1"/>
                </a:cxn>
                <a:cxn ang="0">
                  <a:pos x="T2" y="T3"/>
                </a:cxn>
                <a:cxn ang="0">
                  <a:pos x="T4" y="T5"/>
                </a:cxn>
                <a:cxn ang="0">
                  <a:pos x="T6" y="T7"/>
                </a:cxn>
                <a:cxn ang="0">
                  <a:pos x="T8" y="T9"/>
                </a:cxn>
                <a:cxn ang="0">
                  <a:pos x="T10" y="T11"/>
                </a:cxn>
              </a:cxnLst>
              <a:rect l="0" t="0" r="r" b="b"/>
              <a:pathLst>
                <a:path w="199" h="528">
                  <a:moveTo>
                    <a:pt x="156" y="86"/>
                  </a:moveTo>
                  <a:cubicBezTo>
                    <a:pt x="156" y="86"/>
                    <a:pt x="183" y="137"/>
                    <a:pt x="196" y="190"/>
                  </a:cubicBezTo>
                  <a:cubicBezTo>
                    <a:pt x="196" y="190"/>
                    <a:pt x="151" y="315"/>
                    <a:pt x="183" y="391"/>
                  </a:cubicBezTo>
                  <a:cubicBezTo>
                    <a:pt x="199" y="528"/>
                    <a:pt x="199" y="528"/>
                    <a:pt x="199" y="528"/>
                  </a:cubicBezTo>
                  <a:cubicBezTo>
                    <a:pt x="199" y="528"/>
                    <a:pt x="124" y="503"/>
                    <a:pt x="102" y="365"/>
                  </a:cubicBezTo>
                  <a:cubicBezTo>
                    <a:pt x="102" y="365"/>
                    <a:pt x="0" y="0"/>
                    <a:pt x="156" y="86"/>
                  </a:cubicBezTo>
                  <a:close/>
                </a:path>
              </a:pathLst>
            </a:custGeom>
            <a:solidFill>
              <a:srgbClr val="E9BD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2" name="Freeform 372"/>
            <p:cNvSpPr>
              <a:spLocks/>
            </p:cNvSpPr>
            <p:nvPr/>
          </p:nvSpPr>
          <p:spPr bwMode="gray">
            <a:xfrm>
              <a:off x="10290930" y="3361495"/>
              <a:ext cx="16259" cy="52756"/>
            </a:xfrm>
            <a:custGeom>
              <a:avLst/>
              <a:gdLst>
                <a:gd name="T0" fmla="*/ 45 w 90"/>
                <a:gd name="T1" fmla="*/ 20 h 291"/>
                <a:gd name="T2" fmla="*/ 58 w 90"/>
                <a:gd name="T3" fmla="*/ 194 h 291"/>
                <a:gd name="T4" fmla="*/ 90 w 90"/>
                <a:gd name="T5" fmla="*/ 291 h 291"/>
                <a:gd name="T6" fmla="*/ 45 w 90"/>
                <a:gd name="T7" fmla="*/ 20 h 291"/>
              </a:gdLst>
              <a:ahLst/>
              <a:cxnLst>
                <a:cxn ang="0">
                  <a:pos x="T0" y="T1"/>
                </a:cxn>
                <a:cxn ang="0">
                  <a:pos x="T2" y="T3"/>
                </a:cxn>
                <a:cxn ang="0">
                  <a:pos x="T4" y="T5"/>
                </a:cxn>
                <a:cxn ang="0">
                  <a:pos x="T6" y="T7"/>
                </a:cxn>
              </a:cxnLst>
              <a:rect l="0" t="0" r="r" b="b"/>
              <a:pathLst>
                <a:path w="90" h="291">
                  <a:moveTo>
                    <a:pt x="45" y="20"/>
                  </a:moveTo>
                  <a:cubicBezTo>
                    <a:pt x="45" y="20"/>
                    <a:pt x="0" y="0"/>
                    <a:pt x="58" y="194"/>
                  </a:cubicBezTo>
                  <a:cubicBezTo>
                    <a:pt x="90" y="291"/>
                    <a:pt x="90" y="291"/>
                    <a:pt x="90" y="291"/>
                  </a:cubicBezTo>
                  <a:lnTo>
                    <a:pt x="45" y="20"/>
                  </a:lnTo>
                  <a:close/>
                </a:path>
              </a:pathLst>
            </a:custGeom>
            <a:solidFill>
              <a:srgbClr val="D3A4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3" name="Freeform 373"/>
            <p:cNvSpPr>
              <a:spLocks/>
            </p:cNvSpPr>
            <p:nvPr/>
          </p:nvSpPr>
          <p:spPr bwMode="gray">
            <a:xfrm>
              <a:off x="10302108" y="3355709"/>
              <a:ext cx="53857" cy="89684"/>
            </a:xfrm>
            <a:custGeom>
              <a:avLst/>
              <a:gdLst>
                <a:gd name="T0" fmla="*/ 18 w 298"/>
                <a:gd name="T1" fmla="*/ 116 h 495"/>
                <a:gd name="T2" fmla="*/ 298 w 298"/>
                <a:gd name="T3" fmla="*/ 495 h 495"/>
                <a:gd name="T4" fmla="*/ 26 w 298"/>
                <a:gd name="T5" fmla="*/ 0 h 495"/>
                <a:gd name="T6" fmla="*/ 18 w 298"/>
                <a:gd name="T7" fmla="*/ 116 h 495"/>
              </a:gdLst>
              <a:ahLst/>
              <a:cxnLst>
                <a:cxn ang="0">
                  <a:pos x="T0" y="T1"/>
                </a:cxn>
                <a:cxn ang="0">
                  <a:pos x="T2" y="T3"/>
                </a:cxn>
                <a:cxn ang="0">
                  <a:pos x="T4" y="T5"/>
                </a:cxn>
                <a:cxn ang="0">
                  <a:pos x="T6" y="T7"/>
                </a:cxn>
              </a:cxnLst>
              <a:rect l="0" t="0" r="r" b="b"/>
              <a:pathLst>
                <a:path w="298" h="495">
                  <a:moveTo>
                    <a:pt x="18" y="116"/>
                  </a:moveTo>
                  <a:cubicBezTo>
                    <a:pt x="18" y="116"/>
                    <a:pt x="0" y="392"/>
                    <a:pt x="298" y="495"/>
                  </a:cubicBezTo>
                  <a:cubicBezTo>
                    <a:pt x="298" y="495"/>
                    <a:pt x="35" y="396"/>
                    <a:pt x="26" y="0"/>
                  </a:cubicBezTo>
                  <a:lnTo>
                    <a:pt x="18" y="116"/>
                  </a:lnTo>
                  <a:close/>
                </a:path>
              </a:pathLst>
            </a:custGeom>
            <a:solidFill>
              <a:srgbClr val="E5AF8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4" name="Freeform 374"/>
            <p:cNvSpPr>
              <a:spLocks/>
            </p:cNvSpPr>
            <p:nvPr/>
          </p:nvSpPr>
          <p:spPr bwMode="gray">
            <a:xfrm>
              <a:off x="10558863" y="3355709"/>
              <a:ext cx="53688" cy="89684"/>
            </a:xfrm>
            <a:custGeom>
              <a:avLst/>
              <a:gdLst>
                <a:gd name="T0" fmla="*/ 280 w 297"/>
                <a:gd name="T1" fmla="*/ 116 h 495"/>
                <a:gd name="T2" fmla="*/ 0 w 297"/>
                <a:gd name="T3" fmla="*/ 495 h 495"/>
                <a:gd name="T4" fmla="*/ 271 w 297"/>
                <a:gd name="T5" fmla="*/ 0 h 495"/>
                <a:gd name="T6" fmla="*/ 280 w 297"/>
                <a:gd name="T7" fmla="*/ 116 h 495"/>
              </a:gdLst>
              <a:ahLst/>
              <a:cxnLst>
                <a:cxn ang="0">
                  <a:pos x="T0" y="T1"/>
                </a:cxn>
                <a:cxn ang="0">
                  <a:pos x="T2" y="T3"/>
                </a:cxn>
                <a:cxn ang="0">
                  <a:pos x="T4" y="T5"/>
                </a:cxn>
                <a:cxn ang="0">
                  <a:pos x="T6" y="T7"/>
                </a:cxn>
              </a:cxnLst>
              <a:rect l="0" t="0" r="r" b="b"/>
              <a:pathLst>
                <a:path w="297" h="495">
                  <a:moveTo>
                    <a:pt x="280" y="116"/>
                  </a:moveTo>
                  <a:cubicBezTo>
                    <a:pt x="280" y="116"/>
                    <a:pt x="297" y="392"/>
                    <a:pt x="0" y="495"/>
                  </a:cubicBezTo>
                  <a:cubicBezTo>
                    <a:pt x="0" y="495"/>
                    <a:pt x="263" y="396"/>
                    <a:pt x="271" y="0"/>
                  </a:cubicBezTo>
                  <a:lnTo>
                    <a:pt x="280" y="116"/>
                  </a:lnTo>
                  <a:close/>
                </a:path>
              </a:pathLst>
            </a:custGeom>
            <a:solidFill>
              <a:srgbClr val="E5AF8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4" name="Freeform 366"/>
            <p:cNvSpPr>
              <a:spLocks/>
            </p:cNvSpPr>
            <p:nvPr/>
          </p:nvSpPr>
          <p:spPr bwMode="gray">
            <a:xfrm>
              <a:off x="10267304" y="3055174"/>
              <a:ext cx="387673" cy="315680"/>
            </a:xfrm>
            <a:custGeom>
              <a:avLst/>
              <a:gdLst>
                <a:gd name="T0" fmla="*/ 305 w 2147"/>
                <a:gd name="T1" fmla="*/ 878 h 1740"/>
                <a:gd name="T2" fmla="*/ 1016 w 2147"/>
                <a:gd name="T3" fmla="*/ 659 h 1740"/>
                <a:gd name="T4" fmla="*/ 1701 w 2147"/>
                <a:gd name="T5" fmla="*/ 891 h 1740"/>
                <a:gd name="T6" fmla="*/ 1818 w 2147"/>
                <a:gd name="T7" fmla="*/ 1434 h 1740"/>
                <a:gd name="T8" fmla="*/ 1856 w 2147"/>
                <a:gd name="T9" fmla="*/ 1740 h 1740"/>
                <a:gd name="T10" fmla="*/ 1914 w 2147"/>
                <a:gd name="T11" fmla="*/ 1499 h 1740"/>
                <a:gd name="T12" fmla="*/ 1837 w 2147"/>
                <a:gd name="T13" fmla="*/ 555 h 1740"/>
                <a:gd name="T14" fmla="*/ 1294 w 2147"/>
                <a:gd name="T15" fmla="*/ 265 h 1740"/>
                <a:gd name="T16" fmla="*/ 1094 w 2147"/>
                <a:gd name="T17" fmla="*/ 0 h 1740"/>
                <a:gd name="T18" fmla="*/ 952 w 2147"/>
                <a:gd name="T19" fmla="*/ 181 h 1740"/>
                <a:gd name="T20" fmla="*/ 887 w 2147"/>
                <a:gd name="T21" fmla="*/ 155 h 1740"/>
                <a:gd name="T22" fmla="*/ 861 w 2147"/>
                <a:gd name="T23" fmla="*/ 206 h 1740"/>
                <a:gd name="T24" fmla="*/ 758 w 2147"/>
                <a:gd name="T25" fmla="*/ 155 h 1740"/>
                <a:gd name="T26" fmla="*/ 674 w 2147"/>
                <a:gd name="T27" fmla="*/ 168 h 1740"/>
                <a:gd name="T28" fmla="*/ 99 w 2147"/>
                <a:gd name="T29" fmla="*/ 762 h 1740"/>
                <a:gd name="T30" fmla="*/ 176 w 2147"/>
                <a:gd name="T31" fmla="*/ 1719 h 1740"/>
                <a:gd name="T32" fmla="*/ 305 w 2147"/>
                <a:gd name="T33" fmla="*/ 878 h 1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47" h="1740">
                  <a:moveTo>
                    <a:pt x="305" y="878"/>
                  </a:moveTo>
                  <a:cubicBezTo>
                    <a:pt x="305" y="878"/>
                    <a:pt x="448" y="555"/>
                    <a:pt x="1016" y="659"/>
                  </a:cubicBezTo>
                  <a:cubicBezTo>
                    <a:pt x="1016" y="659"/>
                    <a:pt x="1469" y="491"/>
                    <a:pt x="1701" y="891"/>
                  </a:cubicBezTo>
                  <a:cubicBezTo>
                    <a:pt x="1701" y="891"/>
                    <a:pt x="1792" y="1072"/>
                    <a:pt x="1818" y="1434"/>
                  </a:cubicBezTo>
                  <a:cubicBezTo>
                    <a:pt x="1856" y="1740"/>
                    <a:pt x="1856" y="1740"/>
                    <a:pt x="1856" y="1740"/>
                  </a:cubicBezTo>
                  <a:cubicBezTo>
                    <a:pt x="1914" y="1499"/>
                    <a:pt x="1914" y="1499"/>
                    <a:pt x="1914" y="1499"/>
                  </a:cubicBezTo>
                  <a:cubicBezTo>
                    <a:pt x="1914" y="1499"/>
                    <a:pt x="2147" y="904"/>
                    <a:pt x="1837" y="555"/>
                  </a:cubicBezTo>
                  <a:cubicBezTo>
                    <a:pt x="1837" y="555"/>
                    <a:pt x="1682" y="342"/>
                    <a:pt x="1294" y="265"/>
                  </a:cubicBezTo>
                  <a:cubicBezTo>
                    <a:pt x="1294" y="265"/>
                    <a:pt x="1094" y="142"/>
                    <a:pt x="1094" y="0"/>
                  </a:cubicBezTo>
                  <a:cubicBezTo>
                    <a:pt x="1094" y="0"/>
                    <a:pt x="952" y="64"/>
                    <a:pt x="952" y="181"/>
                  </a:cubicBezTo>
                  <a:cubicBezTo>
                    <a:pt x="887" y="155"/>
                    <a:pt x="887" y="155"/>
                    <a:pt x="887" y="155"/>
                  </a:cubicBezTo>
                  <a:cubicBezTo>
                    <a:pt x="861" y="206"/>
                    <a:pt x="861" y="206"/>
                    <a:pt x="861" y="206"/>
                  </a:cubicBezTo>
                  <a:cubicBezTo>
                    <a:pt x="758" y="155"/>
                    <a:pt x="758" y="155"/>
                    <a:pt x="758" y="155"/>
                  </a:cubicBezTo>
                  <a:cubicBezTo>
                    <a:pt x="758" y="155"/>
                    <a:pt x="816" y="13"/>
                    <a:pt x="674" y="168"/>
                  </a:cubicBezTo>
                  <a:cubicBezTo>
                    <a:pt x="674" y="168"/>
                    <a:pt x="228" y="361"/>
                    <a:pt x="99" y="762"/>
                  </a:cubicBezTo>
                  <a:cubicBezTo>
                    <a:pt x="99" y="762"/>
                    <a:pt x="0" y="997"/>
                    <a:pt x="176" y="1719"/>
                  </a:cubicBezTo>
                  <a:cubicBezTo>
                    <a:pt x="176" y="1719"/>
                    <a:pt x="150" y="1008"/>
                    <a:pt x="305" y="878"/>
                  </a:cubicBezTo>
                  <a:close/>
                </a:path>
              </a:pathLst>
            </a:custGeom>
            <a:solidFill>
              <a:srgbClr val="E6C38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5" name="Freeform 375"/>
            <p:cNvSpPr>
              <a:spLocks/>
            </p:cNvSpPr>
            <p:nvPr/>
          </p:nvSpPr>
          <p:spPr bwMode="gray">
            <a:xfrm>
              <a:off x="10404150" y="3059768"/>
              <a:ext cx="59447" cy="105680"/>
            </a:xfrm>
            <a:custGeom>
              <a:avLst/>
              <a:gdLst>
                <a:gd name="T0" fmla="*/ 329 w 329"/>
                <a:gd name="T1" fmla="*/ 0 h 582"/>
                <a:gd name="T2" fmla="*/ 291 w 329"/>
                <a:gd name="T3" fmla="*/ 582 h 582"/>
                <a:gd name="T4" fmla="*/ 329 w 329"/>
                <a:gd name="T5" fmla="*/ 0 h 582"/>
              </a:gdLst>
              <a:ahLst/>
              <a:cxnLst>
                <a:cxn ang="0">
                  <a:pos x="T0" y="T1"/>
                </a:cxn>
                <a:cxn ang="0">
                  <a:pos x="T2" y="T3"/>
                </a:cxn>
                <a:cxn ang="0">
                  <a:pos x="T4" y="T5"/>
                </a:cxn>
              </a:cxnLst>
              <a:rect l="0" t="0" r="r" b="b"/>
              <a:pathLst>
                <a:path w="329" h="582">
                  <a:moveTo>
                    <a:pt x="329" y="0"/>
                  </a:moveTo>
                  <a:cubicBezTo>
                    <a:pt x="329" y="0"/>
                    <a:pt x="0" y="168"/>
                    <a:pt x="291" y="582"/>
                  </a:cubicBezTo>
                  <a:cubicBezTo>
                    <a:pt x="291" y="582"/>
                    <a:pt x="110" y="188"/>
                    <a:pt x="329" y="0"/>
                  </a:cubicBezTo>
                  <a:close/>
                </a:path>
              </a:pathLst>
            </a:custGeom>
            <a:solidFill>
              <a:srgbClr val="E5CE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6" name="Freeform 376"/>
            <p:cNvSpPr>
              <a:spLocks/>
            </p:cNvSpPr>
            <p:nvPr/>
          </p:nvSpPr>
          <p:spPr bwMode="gray">
            <a:xfrm>
              <a:off x="10387722" y="3088018"/>
              <a:ext cx="54874" cy="77431"/>
            </a:xfrm>
            <a:custGeom>
              <a:avLst/>
              <a:gdLst>
                <a:gd name="T0" fmla="*/ 214 w 304"/>
                <a:gd name="T1" fmla="*/ 0 h 426"/>
                <a:gd name="T2" fmla="*/ 304 w 304"/>
                <a:gd name="T3" fmla="*/ 426 h 426"/>
                <a:gd name="T4" fmla="*/ 214 w 304"/>
                <a:gd name="T5" fmla="*/ 0 h 426"/>
              </a:gdLst>
              <a:ahLst/>
              <a:cxnLst>
                <a:cxn ang="0">
                  <a:pos x="T0" y="T1"/>
                </a:cxn>
                <a:cxn ang="0">
                  <a:pos x="T2" y="T3"/>
                </a:cxn>
                <a:cxn ang="0">
                  <a:pos x="T4" y="T5"/>
                </a:cxn>
              </a:cxnLst>
              <a:rect l="0" t="0" r="r" b="b"/>
              <a:pathLst>
                <a:path w="304" h="426">
                  <a:moveTo>
                    <a:pt x="214" y="0"/>
                  </a:moveTo>
                  <a:cubicBezTo>
                    <a:pt x="214" y="0"/>
                    <a:pt x="0" y="258"/>
                    <a:pt x="304" y="426"/>
                  </a:cubicBezTo>
                  <a:cubicBezTo>
                    <a:pt x="304" y="426"/>
                    <a:pt x="65" y="258"/>
                    <a:pt x="214" y="0"/>
                  </a:cubicBezTo>
                  <a:close/>
                </a:path>
              </a:pathLst>
            </a:custGeom>
            <a:solidFill>
              <a:srgbClr val="E5CE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7" name="Freeform 377"/>
            <p:cNvSpPr>
              <a:spLocks/>
            </p:cNvSpPr>
            <p:nvPr/>
          </p:nvSpPr>
          <p:spPr bwMode="gray">
            <a:xfrm>
              <a:off x="10398730" y="3090230"/>
              <a:ext cx="54705" cy="77431"/>
            </a:xfrm>
            <a:custGeom>
              <a:avLst/>
              <a:gdLst>
                <a:gd name="T0" fmla="*/ 213 w 303"/>
                <a:gd name="T1" fmla="*/ 0 h 427"/>
                <a:gd name="T2" fmla="*/ 303 w 303"/>
                <a:gd name="T3" fmla="*/ 427 h 427"/>
                <a:gd name="T4" fmla="*/ 213 w 303"/>
                <a:gd name="T5" fmla="*/ 0 h 427"/>
              </a:gdLst>
              <a:ahLst/>
              <a:cxnLst>
                <a:cxn ang="0">
                  <a:pos x="T0" y="T1"/>
                </a:cxn>
                <a:cxn ang="0">
                  <a:pos x="T2" y="T3"/>
                </a:cxn>
                <a:cxn ang="0">
                  <a:pos x="T4" y="T5"/>
                </a:cxn>
              </a:cxnLst>
              <a:rect l="0" t="0" r="r" b="b"/>
              <a:pathLst>
                <a:path w="303" h="427">
                  <a:moveTo>
                    <a:pt x="213" y="0"/>
                  </a:moveTo>
                  <a:cubicBezTo>
                    <a:pt x="213" y="0"/>
                    <a:pt x="0" y="259"/>
                    <a:pt x="303" y="427"/>
                  </a:cubicBezTo>
                  <a:cubicBezTo>
                    <a:pt x="303" y="427"/>
                    <a:pt x="64" y="259"/>
                    <a:pt x="213" y="0"/>
                  </a:cubicBezTo>
                  <a:close/>
                </a:path>
              </a:pathLst>
            </a:custGeom>
            <a:solidFill>
              <a:srgbClr val="E5CE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8" name="Freeform 378"/>
            <p:cNvSpPr>
              <a:spLocks/>
            </p:cNvSpPr>
            <p:nvPr/>
          </p:nvSpPr>
          <p:spPr bwMode="gray">
            <a:xfrm>
              <a:off x="10347413" y="3090230"/>
              <a:ext cx="54874" cy="77431"/>
            </a:xfrm>
            <a:custGeom>
              <a:avLst/>
              <a:gdLst>
                <a:gd name="T0" fmla="*/ 213 w 304"/>
                <a:gd name="T1" fmla="*/ 0 h 427"/>
                <a:gd name="T2" fmla="*/ 304 w 304"/>
                <a:gd name="T3" fmla="*/ 427 h 427"/>
                <a:gd name="T4" fmla="*/ 213 w 304"/>
                <a:gd name="T5" fmla="*/ 0 h 427"/>
              </a:gdLst>
              <a:ahLst/>
              <a:cxnLst>
                <a:cxn ang="0">
                  <a:pos x="T0" y="T1"/>
                </a:cxn>
                <a:cxn ang="0">
                  <a:pos x="T2" y="T3"/>
                </a:cxn>
                <a:cxn ang="0">
                  <a:pos x="T4" y="T5"/>
                </a:cxn>
              </a:cxnLst>
              <a:rect l="0" t="0" r="r" b="b"/>
              <a:pathLst>
                <a:path w="304" h="427">
                  <a:moveTo>
                    <a:pt x="213" y="0"/>
                  </a:moveTo>
                  <a:cubicBezTo>
                    <a:pt x="213" y="0"/>
                    <a:pt x="0" y="259"/>
                    <a:pt x="304" y="427"/>
                  </a:cubicBezTo>
                  <a:cubicBezTo>
                    <a:pt x="304" y="427"/>
                    <a:pt x="65" y="259"/>
                    <a:pt x="213" y="0"/>
                  </a:cubicBezTo>
                  <a:close/>
                </a:path>
              </a:pathLst>
            </a:custGeom>
            <a:solidFill>
              <a:srgbClr val="E5CE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9" name="Freeform 379"/>
            <p:cNvSpPr>
              <a:spLocks/>
            </p:cNvSpPr>
            <p:nvPr/>
          </p:nvSpPr>
          <p:spPr bwMode="gray">
            <a:xfrm>
              <a:off x="10358421" y="3077978"/>
              <a:ext cx="54705" cy="77260"/>
            </a:xfrm>
            <a:custGeom>
              <a:avLst/>
              <a:gdLst>
                <a:gd name="T0" fmla="*/ 213 w 303"/>
                <a:gd name="T1" fmla="*/ 0 h 426"/>
                <a:gd name="T2" fmla="*/ 303 w 303"/>
                <a:gd name="T3" fmla="*/ 426 h 426"/>
                <a:gd name="T4" fmla="*/ 213 w 303"/>
                <a:gd name="T5" fmla="*/ 0 h 426"/>
              </a:gdLst>
              <a:ahLst/>
              <a:cxnLst>
                <a:cxn ang="0">
                  <a:pos x="T0" y="T1"/>
                </a:cxn>
                <a:cxn ang="0">
                  <a:pos x="T2" y="T3"/>
                </a:cxn>
                <a:cxn ang="0">
                  <a:pos x="T4" y="T5"/>
                </a:cxn>
              </a:cxnLst>
              <a:rect l="0" t="0" r="r" b="b"/>
              <a:pathLst>
                <a:path w="303" h="426">
                  <a:moveTo>
                    <a:pt x="213" y="0"/>
                  </a:moveTo>
                  <a:cubicBezTo>
                    <a:pt x="213" y="0"/>
                    <a:pt x="0" y="258"/>
                    <a:pt x="303" y="426"/>
                  </a:cubicBezTo>
                  <a:cubicBezTo>
                    <a:pt x="303" y="426"/>
                    <a:pt x="64" y="258"/>
                    <a:pt x="213" y="0"/>
                  </a:cubicBezTo>
                  <a:close/>
                </a:path>
              </a:pathLst>
            </a:custGeom>
            <a:solidFill>
              <a:srgbClr val="E5CE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0" name="Freeform 380"/>
            <p:cNvSpPr>
              <a:spLocks/>
            </p:cNvSpPr>
            <p:nvPr/>
          </p:nvSpPr>
          <p:spPr bwMode="gray">
            <a:xfrm>
              <a:off x="10335219" y="3100951"/>
              <a:ext cx="43357" cy="72666"/>
            </a:xfrm>
            <a:custGeom>
              <a:avLst/>
              <a:gdLst>
                <a:gd name="T0" fmla="*/ 240 w 240"/>
                <a:gd name="T1" fmla="*/ 0 h 400"/>
                <a:gd name="T2" fmla="*/ 143 w 240"/>
                <a:gd name="T3" fmla="*/ 400 h 400"/>
                <a:gd name="T4" fmla="*/ 240 w 240"/>
                <a:gd name="T5" fmla="*/ 0 h 400"/>
              </a:gdLst>
              <a:ahLst/>
              <a:cxnLst>
                <a:cxn ang="0">
                  <a:pos x="T0" y="T1"/>
                </a:cxn>
                <a:cxn ang="0">
                  <a:pos x="T2" y="T3"/>
                </a:cxn>
                <a:cxn ang="0">
                  <a:pos x="T4" y="T5"/>
                </a:cxn>
              </a:cxnLst>
              <a:rect l="0" t="0" r="r" b="b"/>
              <a:pathLst>
                <a:path w="240" h="400">
                  <a:moveTo>
                    <a:pt x="240" y="0"/>
                  </a:moveTo>
                  <a:cubicBezTo>
                    <a:pt x="240" y="0"/>
                    <a:pt x="0" y="226"/>
                    <a:pt x="143" y="400"/>
                  </a:cubicBezTo>
                  <a:cubicBezTo>
                    <a:pt x="143" y="400"/>
                    <a:pt x="110" y="155"/>
                    <a:pt x="240" y="0"/>
                  </a:cubicBezTo>
                  <a:close/>
                </a:path>
              </a:pathLst>
            </a:custGeom>
            <a:solidFill>
              <a:srgbClr val="E5CE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1" name="Freeform 381"/>
            <p:cNvSpPr>
              <a:spLocks/>
            </p:cNvSpPr>
            <p:nvPr/>
          </p:nvSpPr>
          <p:spPr bwMode="gray">
            <a:xfrm>
              <a:off x="10460209" y="3089210"/>
              <a:ext cx="57245" cy="70283"/>
            </a:xfrm>
            <a:custGeom>
              <a:avLst/>
              <a:gdLst>
                <a:gd name="T0" fmla="*/ 0 w 317"/>
                <a:gd name="T1" fmla="*/ 0 h 388"/>
                <a:gd name="T2" fmla="*/ 84 w 317"/>
                <a:gd name="T3" fmla="*/ 388 h 388"/>
                <a:gd name="T4" fmla="*/ 0 w 317"/>
                <a:gd name="T5" fmla="*/ 0 h 388"/>
              </a:gdLst>
              <a:ahLst/>
              <a:cxnLst>
                <a:cxn ang="0">
                  <a:pos x="T0" y="T1"/>
                </a:cxn>
                <a:cxn ang="0">
                  <a:pos x="T2" y="T3"/>
                </a:cxn>
                <a:cxn ang="0">
                  <a:pos x="T4" y="T5"/>
                </a:cxn>
              </a:cxnLst>
              <a:rect l="0" t="0" r="r" b="b"/>
              <a:pathLst>
                <a:path w="317" h="388">
                  <a:moveTo>
                    <a:pt x="0" y="0"/>
                  </a:moveTo>
                  <a:cubicBezTo>
                    <a:pt x="0" y="0"/>
                    <a:pt x="168" y="187"/>
                    <a:pt x="84" y="388"/>
                  </a:cubicBezTo>
                  <a:cubicBezTo>
                    <a:pt x="84" y="388"/>
                    <a:pt x="317" y="317"/>
                    <a:pt x="0" y="0"/>
                  </a:cubicBezTo>
                  <a:close/>
                </a:path>
              </a:pathLst>
            </a:custGeom>
            <a:solidFill>
              <a:srgbClr val="E5CE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2" name="Freeform 382"/>
            <p:cNvSpPr>
              <a:spLocks/>
            </p:cNvSpPr>
            <p:nvPr/>
          </p:nvSpPr>
          <p:spPr bwMode="gray">
            <a:xfrm>
              <a:off x="10455806" y="3060960"/>
              <a:ext cx="43865" cy="71815"/>
            </a:xfrm>
            <a:custGeom>
              <a:avLst/>
              <a:gdLst>
                <a:gd name="T0" fmla="*/ 23 w 243"/>
                <a:gd name="T1" fmla="*/ 0 h 396"/>
                <a:gd name="T2" fmla="*/ 0 w 243"/>
                <a:gd name="T3" fmla="*/ 396 h 396"/>
                <a:gd name="T4" fmla="*/ 23 w 243"/>
                <a:gd name="T5" fmla="*/ 0 h 396"/>
              </a:gdLst>
              <a:ahLst/>
              <a:cxnLst>
                <a:cxn ang="0">
                  <a:pos x="T0" y="T1"/>
                </a:cxn>
                <a:cxn ang="0">
                  <a:pos x="T2" y="T3"/>
                </a:cxn>
                <a:cxn ang="0">
                  <a:pos x="T4" y="T5"/>
                </a:cxn>
              </a:cxnLst>
              <a:rect l="0" t="0" r="r" b="b"/>
              <a:pathLst>
                <a:path w="243" h="396">
                  <a:moveTo>
                    <a:pt x="23" y="0"/>
                  </a:moveTo>
                  <a:cubicBezTo>
                    <a:pt x="23" y="0"/>
                    <a:pt x="135" y="226"/>
                    <a:pt x="0" y="396"/>
                  </a:cubicBezTo>
                  <a:cubicBezTo>
                    <a:pt x="0" y="396"/>
                    <a:pt x="243" y="390"/>
                    <a:pt x="23" y="0"/>
                  </a:cubicBezTo>
                  <a:close/>
                </a:path>
              </a:pathLst>
            </a:custGeom>
            <a:solidFill>
              <a:srgbClr val="E5CE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3" name="Freeform 383"/>
            <p:cNvSpPr>
              <a:spLocks/>
            </p:cNvSpPr>
            <p:nvPr/>
          </p:nvSpPr>
          <p:spPr bwMode="gray">
            <a:xfrm>
              <a:off x="10491541" y="3106738"/>
              <a:ext cx="35058" cy="52756"/>
            </a:xfrm>
            <a:custGeom>
              <a:avLst/>
              <a:gdLst>
                <a:gd name="T0" fmla="*/ 0 w 194"/>
                <a:gd name="T1" fmla="*/ 0 h 291"/>
                <a:gd name="T2" fmla="*/ 65 w 194"/>
                <a:gd name="T3" fmla="*/ 291 h 291"/>
                <a:gd name="T4" fmla="*/ 0 w 194"/>
                <a:gd name="T5" fmla="*/ 0 h 291"/>
              </a:gdLst>
              <a:ahLst/>
              <a:cxnLst>
                <a:cxn ang="0">
                  <a:pos x="T0" y="T1"/>
                </a:cxn>
                <a:cxn ang="0">
                  <a:pos x="T2" y="T3"/>
                </a:cxn>
                <a:cxn ang="0">
                  <a:pos x="T4" y="T5"/>
                </a:cxn>
              </a:cxnLst>
              <a:rect l="0" t="0" r="r" b="b"/>
              <a:pathLst>
                <a:path w="194" h="291">
                  <a:moveTo>
                    <a:pt x="0" y="0"/>
                  </a:moveTo>
                  <a:cubicBezTo>
                    <a:pt x="0" y="0"/>
                    <a:pt x="130" y="187"/>
                    <a:pt x="65" y="291"/>
                  </a:cubicBezTo>
                  <a:cubicBezTo>
                    <a:pt x="65" y="291"/>
                    <a:pt x="194" y="155"/>
                    <a:pt x="0" y="0"/>
                  </a:cubicBezTo>
                  <a:close/>
                </a:path>
              </a:pathLst>
            </a:custGeom>
            <a:solidFill>
              <a:srgbClr val="E5CE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4" name="Freeform 384"/>
            <p:cNvSpPr>
              <a:spLocks/>
            </p:cNvSpPr>
            <p:nvPr/>
          </p:nvSpPr>
          <p:spPr bwMode="gray">
            <a:xfrm>
              <a:off x="10477653" y="3089550"/>
              <a:ext cx="35058" cy="52756"/>
            </a:xfrm>
            <a:custGeom>
              <a:avLst/>
              <a:gdLst>
                <a:gd name="T0" fmla="*/ 0 w 194"/>
                <a:gd name="T1" fmla="*/ 0 h 291"/>
                <a:gd name="T2" fmla="*/ 64 w 194"/>
                <a:gd name="T3" fmla="*/ 291 h 291"/>
                <a:gd name="T4" fmla="*/ 0 w 194"/>
                <a:gd name="T5" fmla="*/ 0 h 291"/>
              </a:gdLst>
              <a:ahLst/>
              <a:cxnLst>
                <a:cxn ang="0">
                  <a:pos x="T0" y="T1"/>
                </a:cxn>
                <a:cxn ang="0">
                  <a:pos x="T2" y="T3"/>
                </a:cxn>
                <a:cxn ang="0">
                  <a:pos x="T4" y="T5"/>
                </a:cxn>
              </a:cxnLst>
              <a:rect l="0" t="0" r="r" b="b"/>
              <a:pathLst>
                <a:path w="194" h="291">
                  <a:moveTo>
                    <a:pt x="0" y="0"/>
                  </a:moveTo>
                  <a:cubicBezTo>
                    <a:pt x="0" y="0"/>
                    <a:pt x="129" y="188"/>
                    <a:pt x="64" y="291"/>
                  </a:cubicBezTo>
                  <a:cubicBezTo>
                    <a:pt x="64" y="291"/>
                    <a:pt x="194" y="155"/>
                    <a:pt x="0" y="0"/>
                  </a:cubicBezTo>
                  <a:close/>
                </a:path>
              </a:pathLst>
            </a:custGeom>
            <a:solidFill>
              <a:srgbClr val="E5CE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5" name="Freeform 385"/>
            <p:cNvSpPr>
              <a:spLocks/>
            </p:cNvSpPr>
            <p:nvPr/>
          </p:nvSpPr>
          <p:spPr bwMode="gray">
            <a:xfrm>
              <a:off x="10276195" y="3116608"/>
              <a:ext cx="302145" cy="206256"/>
            </a:xfrm>
            <a:custGeom>
              <a:avLst/>
              <a:gdLst>
                <a:gd name="T0" fmla="*/ 943 w 1673"/>
                <a:gd name="T1" fmla="*/ 252 h 1137"/>
                <a:gd name="T2" fmla="*/ 110 w 1673"/>
                <a:gd name="T3" fmla="*/ 1137 h 1137"/>
                <a:gd name="T4" fmla="*/ 950 w 1673"/>
                <a:gd name="T5" fmla="*/ 426 h 1137"/>
                <a:gd name="T6" fmla="*/ 1673 w 1673"/>
                <a:gd name="T7" fmla="*/ 639 h 1137"/>
                <a:gd name="T8" fmla="*/ 943 w 1673"/>
                <a:gd name="T9" fmla="*/ 252 h 1137"/>
              </a:gdLst>
              <a:ahLst/>
              <a:cxnLst>
                <a:cxn ang="0">
                  <a:pos x="T0" y="T1"/>
                </a:cxn>
                <a:cxn ang="0">
                  <a:pos x="T2" y="T3"/>
                </a:cxn>
                <a:cxn ang="0">
                  <a:pos x="T4" y="T5"/>
                </a:cxn>
                <a:cxn ang="0">
                  <a:pos x="T6" y="T7"/>
                </a:cxn>
                <a:cxn ang="0">
                  <a:pos x="T8" y="T9"/>
                </a:cxn>
              </a:cxnLst>
              <a:rect l="0" t="0" r="r" b="b"/>
              <a:pathLst>
                <a:path w="1673" h="1137">
                  <a:moveTo>
                    <a:pt x="943" y="252"/>
                  </a:moveTo>
                  <a:cubicBezTo>
                    <a:pt x="943" y="252"/>
                    <a:pt x="0" y="0"/>
                    <a:pt x="110" y="1137"/>
                  </a:cubicBezTo>
                  <a:cubicBezTo>
                    <a:pt x="110" y="1137"/>
                    <a:pt x="362" y="504"/>
                    <a:pt x="950" y="426"/>
                  </a:cubicBezTo>
                  <a:cubicBezTo>
                    <a:pt x="950" y="426"/>
                    <a:pt x="1357" y="336"/>
                    <a:pt x="1673" y="639"/>
                  </a:cubicBezTo>
                  <a:cubicBezTo>
                    <a:pt x="1673" y="639"/>
                    <a:pt x="1609" y="77"/>
                    <a:pt x="943" y="252"/>
                  </a:cubicBezTo>
                  <a:close/>
                </a:path>
              </a:pathLst>
            </a:custGeom>
            <a:solidFill>
              <a:srgbClr val="E5AF79">
                <a:alpha val="45000"/>
              </a:srgb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06" name="Freeform 386"/>
            <p:cNvSpPr>
              <a:spLocks/>
            </p:cNvSpPr>
            <p:nvPr/>
          </p:nvSpPr>
          <p:spPr bwMode="gray">
            <a:xfrm>
              <a:off x="10390601" y="3057897"/>
              <a:ext cx="59616" cy="92067"/>
            </a:xfrm>
            <a:custGeom>
              <a:avLst/>
              <a:gdLst>
                <a:gd name="T0" fmla="*/ 330 w 330"/>
                <a:gd name="T1" fmla="*/ 0 h 507"/>
                <a:gd name="T2" fmla="*/ 291 w 330"/>
                <a:gd name="T3" fmla="*/ 507 h 507"/>
                <a:gd name="T4" fmla="*/ 330 w 330"/>
                <a:gd name="T5" fmla="*/ 0 h 507"/>
              </a:gdLst>
              <a:ahLst/>
              <a:cxnLst>
                <a:cxn ang="0">
                  <a:pos x="T0" y="T1"/>
                </a:cxn>
                <a:cxn ang="0">
                  <a:pos x="T2" y="T3"/>
                </a:cxn>
                <a:cxn ang="0">
                  <a:pos x="T4" y="T5"/>
                </a:cxn>
              </a:cxnLst>
              <a:rect l="0" t="0" r="r" b="b"/>
              <a:pathLst>
                <a:path w="330" h="507">
                  <a:moveTo>
                    <a:pt x="330" y="0"/>
                  </a:moveTo>
                  <a:cubicBezTo>
                    <a:pt x="330" y="0"/>
                    <a:pt x="0" y="147"/>
                    <a:pt x="291" y="507"/>
                  </a:cubicBezTo>
                  <a:cubicBezTo>
                    <a:pt x="291" y="507"/>
                    <a:pt x="110" y="164"/>
                    <a:pt x="330" y="0"/>
                  </a:cubicBezTo>
                  <a:close/>
                </a:path>
              </a:pathLst>
            </a:custGeom>
            <a:solidFill>
              <a:srgbClr val="E5CE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7" name="Freeform 387"/>
            <p:cNvSpPr>
              <a:spLocks/>
            </p:cNvSpPr>
            <p:nvPr/>
          </p:nvSpPr>
          <p:spPr bwMode="gray">
            <a:xfrm>
              <a:off x="10414312" y="3048537"/>
              <a:ext cx="59616" cy="105510"/>
            </a:xfrm>
            <a:custGeom>
              <a:avLst/>
              <a:gdLst>
                <a:gd name="T0" fmla="*/ 330 w 330"/>
                <a:gd name="T1" fmla="*/ 0 h 582"/>
                <a:gd name="T2" fmla="*/ 291 w 330"/>
                <a:gd name="T3" fmla="*/ 582 h 582"/>
                <a:gd name="T4" fmla="*/ 330 w 330"/>
                <a:gd name="T5" fmla="*/ 0 h 582"/>
              </a:gdLst>
              <a:ahLst/>
              <a:cxnLst>
                <a:cxn ang="0">
                  <a:pos x="T0" y="T1"/>
                </a:cxn>
                <a:cxn ang="0">
                  <a:pos x="T2" y="T3"/>
                </a:cxn>
                <a:cxn ang="0">
                  <a:pos x="T4" y="T5"/>
                </a:cxn>
              </a:cxnLst>
              <a:rect l="0" t="0" r="r" b="b"/>
              <a:pathLst>
                <a:path w="330" h="582">
                  <a:moveTo>
                    <a:pt x="330" y="0"/>
                  </a:moveTo>
                  <a:cubicBezTo>
                    <a:pt x="330" y="0"/>
                    <a:pt x="0" y="168"/>
                    <a:pt x="291" y="582"/>
                  </a:cubicBezTo>
                  <a:cubicBezTo>
                    <a:pt x="291" y="582"/>
                    <a:pt x="110" y="188"/>
                    <a:pt x="330" y="0"/>
                  </a:cubicBezTo>
                  <a:close/>
                </a:path>
              </a:pathLst>
            </a:custGeom>
            <a:solidFill>
              <a:srgbClr val="E5CE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8" name="Freeform 388"/>
            <p:cNvSpPr>
              <a:spLocks/>
            </p:cNvSpPr>
            <p:nvPr/>
          </p:nvSpPr>
          <p:spPr bwMode="gray">
            <a:xfrm>
              <a:off x="10390939" y="3085976"/>
              <a:ext cx="54874" cy="77260"/>
            </a:xfrm>
            <a:custGeom>
              <a:avLst/>
              <a:gdLst>
                <a:gd name="T0" fmla="*/ 213 w 303"/>
                <a:gd name="T1" fmla="*/ 0 h 426"/>
                <a:gd name="T2" fmla="*/ 303 w 303"/>
                <a:gd name="T3" fmla="*/ 426 h 426"/>
                <a:gd name="T4" fmla="*/ 213 w 303"/>
                <a:gd name="T5" fmla="*/ 0 h 426"/>
              </a:gdLst>
              <a:ahLst/>
              <a:cxnLst>
                <a:cxn ang="0">
                  <a:pos x="T0" y="T1"/>
                </a:cxn>
                <a:cxn ang="0">
                  <a:pos x="T2" y="T3"/>
                </a:cxn>
                <a:cxn ang="0">
                  <a:pos x="T4" y="T5"/>
                </a:cxn>
              </a:cxnLst>
              <a:rect l="0" t="0" r="r" b="b"/>
              <a:pathLst>
                <a:path w="303" h="426">
                  <a:moveTo>
                    <a:pt x="213" y="0"/>
                  </a:moveTo>
                  <a:cubicBezTo>
                    <a:pt x="213" y="0"/>
                    <a:pt x="0" y="258"/>
                    <a:pt x="303" y="426"/>
                  </a:cubicBezTo>
                  <a:cubicBezTo>
                    <a:pt x="303" y="426"/>
                    <a:pt x="64" y="258"/>
                    <a:pt x="213" y="0"/>
                  </a:cubicBezTo>
                  <a:close/>
                </a:path>
              </a:pathLst>
            </a:custGeom>
            <a:solidFill>
              <a:srgbClr val="E5CE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9" name="Freeform 389"/>
            <p:cNvSpPr>
              <a:spLocks/>
            </p:cNvSpPr>
            <p:nvPr/>
          </p:nvSpPr>
          <p:spPr bwMode="gray">
            <a:xfrm>
              <a:off x="10382471" y="3072021"/>
              <a:ext cx="49454" cy="78962"/>
            </a:xfrm>
            <a:custGeom>
              <a:avLst/>
              <a:gdLst>
                <a:gd name="T0" fmla="*/ 251 w 274"/>
                <a:gd name="T1" fmla="*/ 0 h 436"/>
                <a:gd name="T2" fmla="*/ 274 w 274"/>
                <a:gd name="T3" fmla="*/ 436 h 436"/>
                <a:gd name="T4" fmla="*/ 251 w 274"/>
                <a:gd name="T5" fmla="*/ 0 h 436"/>
              </a:gdLst>
              <a:ahLst/>
              <a:cxnLst>
                <a:cxn ang="0">
                  <a:pos x="T0" y="T1"/>
                </a:cxn>
                <a:cxn ang="0">
                  <a:pos x="T2" y="T3"/>
                </a:cxn>
                <a:cxn ang="0">
                  <a:pos x="T4" y="T5"/>
                </a:cxn>
              </a:cxnLst>
              <a:rect l="0" t="0" r="r" b="b"/>
              <a:pathLst>
                <a:path w="274" h="436">
                  <a:moveTo>
                    <a:pt x="251" y="0"/>
                  </a:moveTo>
                  <a:cubicBezTo>
                    <a:pt x="251" y="0"/>
                    <a:pt x="0" y="222"/>
                    <a:pt x="274" y="436"/>
                  </a:cubicBezTo>
                  <a:cubicBezTo>
                    <a:pt x="274" y="436"/>
                    <a:pt x="64" y="233"/>
                    <a:pt x="251" y="0"/>
                  </a:cubicBezTo>
                  <a:close/>
                </a:path>
              </a:pathLst>
            </a:custGeom>
            <a:solidFill>
              <a:srgbClr val="E5CE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0" name="Freeform 390"/>
            <p:cNvSpPr>
              <a:spLocks/>
            </p:cNvSpPr>
            <p:nvPr/>
          </p:nvSpPr>
          <p:spPr bwMode="gray">
            <a:xfrm>
              <a:off x="10401779" y="3088188"/>
              <a:ext cx="55213" cy="77431"/>
            </a:xfrm>
            <a:custGeom>
              <a:avLst/>
              <a:gdLst>
                <a:gd name="T0" fmla="*/ 212 w 305"/>
                <a:gd name="T1" fmla="*/ 0 h 426"/>
                <a:gd name="T2" fmla="*/ 305 w 305"/>
                <a:gd name="T3" fmla="*/ 426 h 426"/>
                <a:gd name="T4" fmla="*/ 212 w 305"/>
                <a:gd name="T5" fmla="*/ 0 h 426"/>
              </a:gdLst>
              <a:ahLst/>
              <a:cxnLst>
                <a:cxn ang="0">
                  <a:pos x="T0" y="T1"/>
                </a:cxn>
                <a:cxn ang="0">
                  <a:pos x="T2" y="T3"/>
                </a:cxn>
                <a:cxn ang="0">
                  <a:pos x="T4" y="T5"/>
                </a:cxn>
              </a:cxnLst>
              <a:rect l="0" t="0" r="r" b="b"/>
              <a:pathLst>
                <a:path w="305" h="426">
                  <a:moveTo>
                    <a:pt x="212" y="0"/>
                  </a:moveTo>
                  <a:cubicBezTo>
                    <a:pt x="212" y="0"/>
                    <a:pt x="0" y="259"/>
                    <a:pt x="305" y="426"/>
                  </a:cubicBezTo>
                  <a:cubicBezTo>
                    <a:pt x="305" y="426"/>
                    <a:pt x="65" y="259"/>
                    <a:pt x="212" y="0"/>
                  </a:cubicBezTo>
                  <a:close/>
                </a:path>
              </a:pathLst>
            </a:custGeom>
            <a:solidFill>
              <a:srgbClr val="E5CE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1" name="Freeform 391"/>
            <p:cNvSpPr>
              <a:spLocks/>
            </p:cNvSpPr>
            <p:nvPr/>
          </p:nvSpPr>
          <p:spPr bwMode="gray">
            <a:xfrm>
              <a:off x="10350631" y="3088188"/>
              <a:ext cx="54705" cy="77431"/>
            </a:xfrm>
            <a:custGeom>
              <a:avLst/>
              <a:gdLst>
                <a:gd name="T0" fmla="*/ 213 w 303"/>
                <a:gd name="T1" fmla="*/ 0 h 426"/>
                <a:gd name="T2" fmla="*/ 303 w 303"/>
                <a:gd name="T3" fmla="*/ 426 h 426"/>
                <a:gd name="T4" fmla="*/ 213 w 303"/>
                <a:gd name="T5" fmla="*/ 0 h 426"/>
              </a:gdLst>
              <a:ahLst/>
              <a:cxnLst>
                <a:cxn ang="0">
                  <a:pos x="T0" y="T1"/>
                </a:cxn>
                <a:cxn ang="0">
                  <a:pos x="T2" y="T3"/>
                </a:cxn>
                <a:cxn ang="0">
                  <a:pos x="T4" y="T5"/>
                </a:cxn>
              </a:cxnLst>
              <a:rect l="0" t="0" r="r" b="b"/>
              <a:pathLst>
                <a:path w="303" h="426">
                  <a:moveTo>
                    <a:pt x="213" y="0"/>
                  </a:moveTo>
                  <a:cubicBezTo>
                    <a:pt x="213" y="0"/>
                    <a:pt x="0" y="258"/>
                    <a:pt x="303" y="426"/>
                  </a:cubicBezTo>
                  <a:cubicBezTo>
                    <a:pt x="303" y="426"/>
                    <a:pt x="64" y="258"/>
                    <a:pt x="213" y="0"/>
                  </a:cubicBezTo>
                  <a:close/>
                </a:path>
              </a:pathLst>
            </a:custGeom>
            <a:solidFill>
              <a:srgbClr val="E5CE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2" name="Freeform 392"/>
            <p:cNvSpPr>
              <a:spLocks/>
            </p:cNvSpPr>
            <p:nvPr/>
          </p:nvSpPr>
          <p:spPr bwMode="gray">
            <a:xfrm>
              <a:off x="10361470" y="3075765"/>
              <a:ext cx="54874" cy="77260"/>
            </a:xfrm>
            <a:custGeom>
              <a:avLst/>
              <a:gdLst>
                <a:gd name="T0" fmla="*/ 213 w 304"/>
                <a:gd name="T1" fmla="*/ 0 h 426"/>
                <a:gd name="T2" fmla="*/ 304 w 304"/>
                <a:gd name="T3" fmla="*/ 426 h 426"/>
                <a:gd name="T4" fmla="*/ 213 w 304"/>
                <a:gd name="T5" fmla="*/ 0 h 426"/>
              </a:gdLst>
              <a:ahLst/>
              <a:cxnLst>
                <a:cxn ang="0">
                  <a:pos x="T0" y="T1"/>
                </a:cxn>
                <a:cxn ang="0">
                  <a:pos x="T2" y="T3"/>
                </a:cxn>
                <a:cxn ang="0">
                  <a:pos x="T4" y="T5"/>
                </a:cxn>
              </a:cxnLst>
              <a:rect l="0" t="0" r="r" b="b"/>
              <a:pathLst>
                <a:path w="304" h="426">
                  <a:moveTo>
                    <a:pt x="213" y="0"/>
                  </a:moveTo>
                  <a:cubicBezTo>
                    <a:pt x="213" y="0"/>
                    <a:pt x="0" y="258"/>
                    <a:pt x="304" y="426"/>
                  </a:cubicBezTo>
                  <a:cubicBezTo>
                    <a:pt x="304" y="426"/>
                    <a:pt x="65" y="258"/>
                    <a:pt x="213" y="0"/>
                  </a:cubicBezTo>
                  <a:close/>
                </a:path>
              </a:pathLst>
            </a:custGeom>
            <a:solidFill>
              <a:srgbClr val="E5CE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3" name="Freeform 393"/>
            <p:cNvSpPr>
              <a:spLocks/>
            </p:cNvSpPr>
            <p:nvPr/>
          </p:nvSpPr>
          <p:spPr bwMode="gray">
            <a:xfrm>
              <a:off x="10370446" y="3066236"/>
              <a:ext cx="48268" cy="79132"/>
            </a:xfrm>
            <a:custGeom>
              <a:avLst/>
              <a:gdLst>
                <a:gd name="T0" fmla="*/ 267 w 267"/>
                <a:gd name="T1" fmla="*/ 0 h 436"/>
                <a:gd name="T2" fmla="*/ 258 w 267"/>
                <a:gd name="T3" fmla="*/ 436 h 436"/>
                <a:gd name="T4" fmla="*/ 267 w 267"/>
                <a:gd name="T5" fmla="*/ 0 h 436"/>
              </a:gdLst>
              <a:ahLst/>
              <a:cxnLst>
                <a:cxn ang="0">
                  <a:pos x="T0" y="T1"/>
                </a:cxn>
                <a:cxn ang="0">
                  <a:pos x="T2" y="T3"/>
                </a:cxn>
                <a:cxn ang="0">
                  <a:pos x="T4" y="T5"/>
                </a:cxn>
              </a:cxnLst>
              <a:rect l="0" t="0" r="r" b="b"/>
              <a:pathLst>
                <a:path w="267" h="436">
                  <a:moveTo>
                    <a:pt x="267" y="0"/>
                  </a:moveTo>
                  <a:cubicBezTo>
                    <a:pt x="267" y="0"/>
                    <a:pt x="0" y="203"/>
                    <a:pt x="258" y="436"/>
                  </a:cubicBezTo>
                  <a:cubicBezTo>
                    <a:pt x="258" y="436"/>
                    <a:pt x="63" y="218"/>
                    <a:pt x="267" y="0"/>
                  </a:cubicBezTo>
                  <a:close/>
                </a:path>
              </a:pathLst>
            </a:custGeom>
            <a:solidFill>
              <a:srgbClr val="E5CE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4" name="Freeform 394"/>
            <p:cNvSpPr>
              <a:spLocks/>
            </p:cNvSpPr>
            <p:nvPr/>
          </p:nvSpPr>
          <p:spPr bwMode="gray">
            <a:xfrm>
              <a:off x="10338437" y="3098739"/>
              <a:ext cx="43188" cy="72666"/>
            </a:xfrm>
            <a:custGeom>
              <a:avLst/>
              <a:gdLst>
                <a:gd name="T0" fmla="*/ 239 w 239"/>
                <a:gd name="T1" fmla="*/ 0 h 400"/>
                <a:gd name="T2" fmla="*/ 142 w 239"/>
                <a:gd name="T3" fmla="*/ 400 h 400"/>
                <a:gd name="T4" fmla="*/ 239 w 239"/>
                <a:gd name="T5" fmla="*/ 0 h 400"/>
              </a:gdLst>
              <a:ahLst/>
              <a:cxnLst>
                <a:cxn ang="0">
                  <a:pos x="T0" y="T1"/>
                </a:cxn>
                <a:cxn ang="0">
                  <a:pos x="T2" y="T3"/>
                </a:cxn>
                <a:cxn ang="0">
                  <a:pos x="T4" y="T5"/>
                </a:cxn>
              </a:cxnLst>
              <a:rect l="0" t="0" r="r" b="b"/>
              <a:pathLst>
                <a:path w="239" h="400">
                  <a:moveTo>
                    <a:pt x="239" y="0"/>
                  </a:moveTo>
                  <a:cubicBezTo>
                    <a:pt x="239" y="0"/>
                    <a:pt x="0" y="226"/>
                    <a:pt x="142" y="400"/>
                  </a:cubicBezTo>
                  <a:cubicBezTo>
                    <a:pt x="142" y="400"/>
                    <a:pt x="110" y="155"/>
                    <a:pt x="239" y="0"/>
                  </a:cubicBezTo>
                  <a:close/>
                </a:path>
              </a:pathLst>
            </a:custGeom>
            <a:solidFill>
              <a:srgbClr val="E5CE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5" name="Freeform 395"/>
            <p:cNvSpPr>
              <a:spLocks/>
            </p:cNvSpPr>
            <p:nvPr/>
          </p:nvSpPr>
          <p:spPr bwMode="gray">
            <a:xfrm>
              <a:off x="10468508" y="3066576"/>
              <a:ext cx="57245" cy="89343"/>
            </a:xfrm>
            <a:custGeom>
              <a:avLst/>
              <a:gdLst>
                <a:gd name="T0" fmla="*/ 0 w 317"/>
                <a:gd name="T1" fmla="*/ 0 h 493"/>
                <a:gd name="T2" fmla="*/ 84 w 317"/>
                <a:gd name="T3" fmla="*/ 493 h 493"/>
                <a:gd name="T4" fmla="*/ 0 w 317"/>
                <a:gd name="T5" fmla="*/ 0 h 493"/>
              </a:gdLst>
              <a:ahLst/>
              <a:cxnLst>
                <a:cxn ang="0">
                  <a:pos x="T0" y="T1"/>
                </a:cxn>
                <a:cxn ang="0">
                  <a:pos x="T2" y="T3"/>
                </a:cxn>
                <a:cxn ang="0">
                  <a:pos x="T4" y="T5"/>
                </a:cxn>
              </a:cxnLst>
              <a:rect l="0" t="0" r="r" b="b"/>
              <a:pathLst>
                <a:path w="317" h="493">
                  <a:moveTo>
                    <a:pt x="0" y="0"/>
                  </a:moveTo>
                  <a:cubicBezTo>
                    <a:pt x="0" y="0"/>
                    <a:pt x="168" y="239"/>
                    <a:pt x="84" y="493"/>
                  </a:cubicBezTo>
                  <a:cubicBezTo>
                    <a:pt x="84" y="493"/>
                    <a:pt x="317" y="403"/>
                    <a:pt x="0" y="0"/>
                  </a:cubicBezTo>
                  <a:close/>
                </a:path>
              </a:pathLst>
            </a:custGeom>
            <a:solidFill>
              <a:srgbClr val="E5CE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6" name="Freeform 396"/>
            <p:cNvSpPr>
              <a:spLocks/>
            </p:cNvSpPr>
            <p:nvPr/>
          </p:nvSpPr>
          <p:spPr bwMode="gray">
            <a:xfrm>
              <a:off x="10501195" y="3092783"/>
              <a:ext cx="57245" cy="63306"/>
            </a:xfrm>
            <a:custGeom>
              <a:avLst/>
              <a:gdLst>
                <a:gd name="T0" fmla="*/ 0 w 317"/>
                <a:gd name="T1" fmla="*/ 0 h 349"/>
                <a:gd name="T2" fmla="*/ 84 w 317"/>
                <a:gd name="T3" fmla="*/ 349 h 349"/>
                <a:gd name="T4" fmla="*/ 0 w 317"/>
                <a:gd name="T5" fmla="*/ 0 h 349"/>
              </a:gdLst>
              <a:ahLst/>
              <a:cxnLst>
                <a:cxn ang="0">
                  <a:pos x="T0" y="T1"/>
                </a:cxn>
                <a:cxn ang="0">
                  <a:pos x="T2" y="T3"/>
                </a:cxn>
                <a:cxn ang="0">
                  <a:pos x="T4" y="T5"/>
                </a:cxn>
              </a:cxnLst>
              <a:rect l="0" t="0" r="r" b="b"/>
              <a:pathLst>
                <a:path w="317" h="349">
                  <a:moveTo>
                    <a:pt x="0" y="0"/>
                  </a:moveTo>
                  <a:cubicBezTo>
                    <a:pt x="0" y="0"/>
                    <a:pt x="168" y="169"/>
                    <a:pt x="84" y="349"/>
                  </a:cubicBezTo>
                  <a:cubicBezTo>
                    <a:pt x="84" y="349"/>
                    <a:pt x="317" y="285"/>
                    <a:pt x="0" y="0"/>
                  </a:cubicBezTo>
                  <a:close/>
                </a:path>
              </a:pathLst>
            </a:custGeom>
            <a:solidFill>
              <a:srgbClr val="E5CE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7" name="Freeform 397"/>
            <p:cNvSpPr>
              <a:spLocks/>
            </p:cNvSpPr>
            <p:nvPr/>
          </p:nvSpPr>
          <p:spPr bwMode="gray">
            <a:xfrm>
              <a:off x="10602983" y="3180765"/>
              <a:ext cx="43865" cy="71815"/>
            </a:xfrm>
            <a:custGeom>
              <a:avLst/>
              <a:gdLst>
                <a:gd name="T0" fmla="*/ 23 w 243"/>
                <a:gd name="T1" fmla="*/ 0 h 396"/>
                <a:gd name="T2" fmla="*/ 0 w 243"/>
                <a:gd name="T3" fmla="*/ 396 h 396"/>
                <a:gd name="T4" fmla="*/ 23 w 243"/>
                <a:gd name="T5" fmla="*/ 0 h 396"/>
              </a:gdLst>
              <a:ahLst/>
              <a:cxnLst>
                <a:cxn ang="0">
                  <a:pos x="T0" y="T1"/>
                </a:cxn>
                <a:cxn ang="0">
                  <a:pos x="T2" y="T3"/>
                </a:cxn>
                <a:cxn ang="0">
                  <a:pos x="T4" y="T5"/>
                </a:cxn>
              </a:cxnLst>
              <a:rect l="0" t="0" r="r" b="b"/>
              <a:pathLst>
                <a:path w="243" h="396">
                  <a:moveTo>
                    <a:pt x="23" y="0"/>
                  </a:moveTo>
                  <a:cubicBezTo>
                    <a:pt x="23" y="0"/>
                    <a:pt x="135" y="226"/>
                    <a:pt x="0" y="396"/>
                  </a:cubicBezTo>
                  <a:cubicBezTo>
                    <a:pt x="0" y="396"/>
                    <a:pt x="243" y="390"/>
                    <a:pt x="23" y="0"/>
                  </a:cubicBezTo>
                  <a:close/>
                </a:path>
              </a:pathLst>
            </a:custGeom>
            <a:solidFill>
              <a:srgbClr val="E5CE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8" name="Freeform 398"/>
            <p:cNvSpPr>
              <a:spLocks/>
            </p:cNvSpPr>
            <p:nvPr/>
          </p:nvSpPr>
          <p:spPr bwMode="gray">
            <a:xfrm>
              <a:off x="10441241" y="3056195"/>
              <a:ext cx="58769" cy="83898"/>
            </a:xfrm>
            <a:custGeom>
              <a:avLst/>
              <a:gdLst>
                <a:gd name="T0" fmla="*/ 0 w 326"/>
                <a:gd name="T1" fmla="*/ 0 h 463"/>
                <a:gd name="T2" fmla="*/ 95 w 326"/>
                <a:gd name="T3" fmla="*/ 463 h 463"/>
                <a:gd name="T4" fmla="*/ 0 w 326"/>
                <a:gd name="T5" fmla="*/ 0 h 463"/>
              </a:gdLst>
              <a:ahLst/>
              <a:cxnLst>
                <a:cxn ang="0">
                  <a:pos x="T0" y="T1"/>
                </a:cxn>
                <a:cxn ang="0">
                  <a:pos x="T2" y="T3"/>
                </a:cxn>
                <a:cxn ang="0">
                  <a:pos x="T4" y="T5"/>
                </a:cxn>
              </a:cxnLst>
              <a:rect l="0" t="0" r="r" b="b"/>
              <a:pathLst>
                <a:path w="326" h="463">
                  <a:moveTo>
                    <a:pt x="0" y="0"/>
                  </a:moveTo>
                  <a:cubicBezTo>
                    <a:pt x="0" y="0"/>
                    <a:pt x="173" y="221"/>
                    <a:pt x="95" y="463"/>
                  </a:cubicBezTo>
                  <a:cubicBezTo>
                    <a:pt x="95" y="463"/>
                    <a:pt x="326" y="372"/>
                    <a:pt x="0" y="0"/>
                  </a:cubicBezTo>
                  <a:close/>
                </a:path>
              </a:pathLst>
            </a:custGeom>
            <a:solidFill>
              <a:srgbClr val="E5CE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9" name="Freeform 399"/>
            <p:cNvSpPr>
              <a:spLocks/>
            </p:cNvSpPr>
            <p:nvPr/>
          </p:nvSpPr>
          <p:spPr bwMode="gray">
            <a:xfrm>
              <a:off x="10494760" y="3089380"/>
              <a:ext cx="35058" cy="68071"/>
            </a:xfrm>
            <a:custGeom>
              <a:avLst/>
              <a:gdLst>
                <a:gd name="T0" fmla="*/ 0 w 194"/>
                <a:gd name="T1" fmla="*/ 0 h 375"/>
                <a:gd name="T2" fmla="*/ 64 w 194"/>
                <a:gd name="T3" fmla="*/ 375 h 375"/>
                <a:gd name="T4" fmla="*/ 0 w 194"/>
                <a:gd name="T5" fmla="*/ 0 h 375"/>
              </a:gdLst>
              <a:ahLst/>
              <a:cxnLst>
                <a:cxn ang="0">
                  <a:pos x="T0" y="T1"/>
                </a:cxn>
                <a:cxn ang="0">
                  <a:pos x="T2" y="T3"/>
                </a:cxn>
                <a:cxn ang="0">
                  <a:pos x="T4" y="T5"/>
                </a:cxn>
              </a:cxnLst>
              <a:rect l="0" t="0" r="r" b="b"/>
              <a:pathLst>
                <a:path w="194" h="375">
                  <a:moveTo>
                    <a:pt x="0" y="0"/>
                  </a:moveTo>
                  <a:cubicBezTo>
                    <a:pt x="0" y="0"/>
                    <a:pt x="129" y="242"/>
                    <a:pt x="64" y="375"/>
                  </a:cubicBezTo>
                  <a:cubicBezTo>
                    <a:pt x="64" y="375"/>
                    <a:pt x="194" y="200"/>
                    <a:pt x="0" y="0"/>
                  </a:cubicBezTo>
                  <a:close/>
                </a:path>
              </a:pathLst>
            </a:custGeom>
            <a:solidFill>
              <a:srgbClr val="E5CE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0" name="Freeform 400"/>
            <p:cNvSpPr>
              <a:spLocks/>
            </p:cNvSpPr>
            <p:nvPr/>
          </p:nvSpPr>
          <p:spPr bwMode="gray">
            <a:xfrm>
              <a:off x="10480702" y="3087338"/>
              <a:ext cx="35058" cy="52756"/>
            </a:xfrm>
            <a:custGeom>
              <a:avLst/>
              <a:gdLst>
                <a:gd name="T0" fmla="*/ 0 w 194"/>
                <a:gd name="T1" fmla="*/ 0 h 291"/>
                <a:gd name="T2" fmla="*/ 65 w 194"/>
                <a:gd name="T3" fmla="*/ 291 h 291"/>
                <a:gd name="T4" fmla="*/ 0 w 194"/>
                <a:gd name="T5" fmla="*/ 0 h 291"/>
              </a:gdLst>
              <a:ahLst/>
              <a:cxnLst>
                <a:cxn ang="0">
                  <a:pos x="T0" y="T1"/>
                </a:cxn>
                <a:cxn ang="0">
                  <a:pos x="T2" y="T3"/>
                </a:cxn>
                <a:cxn ang="0">
                  <a:pos x="T4" y="T5"/>
                </a:cxn>
              </a:cxnLst>
              <a:rect l="0" t="0" r="r" b="b"/>
              <a:pathLst>
                <a:path w="194" h="291">
                  <a:moveTo>
                    <a:pt x="0" y="0"/>
                  </a:moveTo>
                  <a:cubicBezTo>
                    <a:pt x="0" y="0"/>
                    <a:pt x="129" y="188"/>
                    <a:pt x="65" y="291"/>
                  </a:cubicBezTo>
                  <a:cubicBezTo>
                    <a:pt x="65" y="291"/>
                    <a:pt x="194" y="155"/>
                    <a:pt x="0" y="0"/>
                  </a:cubicBezTo>
                  <a:close/>
                </a:path>
              </a:pathLst>
            </a:custGeom>
            <a:solidFill>
              <a:srgbClr val="E5CE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1" name="Freeform 401"/>
            <p:cNvSpPr>
              <a:spLocks/>
            </p:cNvSpPr>
            <p:nvPr/>
          </p:nvSpPr>
          <p:spPr bwMode="gray">
            <a:xfrm>
              <a:off x="10518132" y="3101293"/>
              <a:ext cx="39462" cy="65008"/>
            </a:xfrm>
            <a:custGeom>
              <a:avLst/>
              <a:gdLst>
                <a:gd name="T0" fmla="*/ 0 w 219"/>
                <a:gd name="T1" fmla="*/ 0 h 358"/>
                <a:gd name="T2" fmla="*/ 116 w 219"/>
                <a:gd name="T3" fmla="*/ 358 h 358"/>
                <a:gd name="T4" fmla="*/ 0 w 219"/>
                <a:gd name="T5" fmla="*/ 0 h 358"/>
              </a:gdLst>
              <a:ahLst/>
              <a:cxnLst>
                <a:cxn ang="0">
                  <a:pos x="T0" y="T1"/>
                </a:cxn>
                <a:cxn ang="0">
                  <a:pos x="T2" y="T3"/>
                </a:cxn>
                <a:cxn ang="0">
                  <a:pos x="T4" y="T5"/>
                </a:cxn>
              </a:cxnLst>
              <a:rect l="0" t="0" r="r" b="b"/>
              <a:pathLst>
                <a:path w="219" h="358">
                  <a:moveTo>
                    <a:pt x="0" y="0"/>
                  </a:moveTo>
                  <a:cubicBezTo>
                    <a:pt x="0" y="0"/>
                    <a:pt x="132" y="148"/>
                    <a:pt x="116" y="358"/>
                  </a:cubicBezTo>
                  <a:cubicBezTo>
                    <a:pt x="116" y="358"/>
                    <a:pt x="219" y="153"/>
                    <a:pt x="0" y="0"/>
                  </a:cubicBezTo>
                  <a:close/>
                </a:path>
              </a:pathLst>
            </a:custGeom>
            <a:solidFill>
              <a:srgbClr val="E5CE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2" name="Freeform 402"/>
            <p:cNvSpPr>
              <a:spLocks/>
            </p:cNvSpPr>
            <p:nvPr/>
          </p:nvSpPr>
          <p:spPr bwMode="gray">
            <a:xfrm>
              <a:off x="10314049" y="3108780"/>
              <a:ext cx="47930" cy="86110"/>
            </a:xfrm>
            <a:custGeom>
              <a:avLst/>
              <a:gdLst>
                <a:gd name="T0" fmla="*/ 265 w 265"/>
                <a:gd name="T1" fmla="*/ 0 h 475"/>
                <a:gd name="T2" fmla="*/ 119 w 265"/>
                <a:gd name="T3" fmla="*/ 475 h 475"/>
                <a:gd name="T4" fmla="*/ 142 w 265"/>
                <a:gd name="T5" fmla="*/ 452 h 475"/>
                <a:gd name="T6" fmla="*/ 265 w 265"/>
                <a:gd name="T7" fmla="*/ 0 h 475"/>
              </a:gdLst>
              <a:ahLst/>
              <a:cxnLst>
                <a:cxn ang="0">
                  <a:pos x="T0" y="T1"/>
                </a:cxn>
                <a:cxn ang="0">
                  <a:pos x="T2" y="T3"/>
                </a:cxn>
                <a:cxn ang="0">
                  <a:pos x="T4" y="T5"/>
                </a:cxn>
                <a:cxn ang="0">
                  <a:pos x="T6" y="T7"/>
                </a:cxn>
              </a:cxnLst>
              <a:rect l="0" t="0" r="r" b="b"/>
              <a:pathLst>
                <a:path w="265" h="475">
                  <a:moveTo>
                    <a:pt x="265" y="0"/>
                  </a:moveTo>
                  <a:cubicBezTo>
                    <a:pt x="265" y="0"/>
                    <a:pt x="0" y="245"/>
                    <a:pt x="119" y="475"/>
                  </a:cubicBezTo>
                  <a:cubicBezTo>
                    <a:pt x="142" y="452"/>
                    <a:pt x="142" y="452"/>
                    <a:pt x="142" y="452"/>
                  </a:cubicBezTo>
                  <a:cubicBezTo>
                    <a:pt x="142" y="452"/>
                    <a:pt x="55" y="265"/>
                    <a:pt x="265" y="0"/>
                  </a:cubicBezTo>
                  <a:close/>
                </a:path>
              </a:pathLst>
            </a:custGeom>
            <a:solidFill>
              <a:srgbClr val="E5CE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3" name="Freeform 403"/>
            <p:cNvSpPr>
              <a:spLocks/>
            </p:cNvSpPr>
            <p:nvPr/>
          </p:nvSpPr>
          <p:spPr bwMode="gray">
            <a:xfrm>
              <a:off x="10285595" y="3141454"/>
              <a:ext cx="47760" cy="86110"/>
            </a:xfrm>
            <a:custGeom>
              <a:avLst/>
              <a:gdLst>
                <a:gd name="T0" fmla="*/ 265 w 265"/>
                <a:gd name="T1" fmla="*/ 0 h 475"/>
                <a:gd name="T2" fmla="*/ 120 w 265"/>
                <a:gd name="T3" fmla="*/ 475 h 475"/>
                <a:gd name="T4" fmla="*/ 142 w 265"/>
                <a:gd name="T5" fmla="*/ 452 h 475"/>
                <a:gd name="T6" fmla="*/ 265 w 265"/>
                <a:gd name="T7" fmla="*/ 0 h 475"/>
              </a:gdLst>
              <a:ahLst/>
              <a:cxnLst>
                <a:cxn ang="0">
                  <a:pos x="T0" y="T1"/>
                </a:cxn>
                <a:cxn ang="0">
                  <a:pos x="T2" y="T3"/>
                </a:cxn>
                <a:cxn ang="0">
                  <a:pos x="T4" y="T5"/>
                </a:cxn>
                <a:cxn ang="0">
                  <a:pos x="T6" y="T7"/>
                </a:cxn>
              </a:cxnLst>
              <a:rect l="0" t="0" r="r" b="b"/>
              <a:pathLst>
                <a:path w="265" h="475">
                  <a:moveTo>
                    <a:pt x="265" y="0"/>
                  </a:moveTo>
                  <a:cubicBezTo>
                    <a:pt x="265" y="0"/>
                    <a:pt x="0" y="245"/>
                    <a:pt x="120" y="475"/>
                  </a:cubicBezTo>
                  <a:cubicBezTo>
                    <a:pt x="142" y="452"/>
                    <a:pt x="142" y="452"/>
                    <a:pt x="142" y="452"/>
                  </a:cubicBezTo>
                  <a:cubicBezTo>
                    <a:pt x="142" y="452"/>
                    <a:pt x="55" y="265"/>
                    <a:pt x="265" y="0"/>
                  </a:cubicBezTo>
                  <a:close/>
                </a:path>
              </a:pathLst>
            </a:custGeom>
            <a:solidFill>
              <a:srgbClr val="E5CE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4" name="Freeform 404"/>
            <p:cNvSpPr>
              <a:spLocks/>
            </p:cNvSpPr>
            <p:nvPr/>
          </p:nvSpPr>
          <p:spPr bwMode="gray">
            <a:xfrm>
              <a:off x="10543875" y="3125627"/>
              <a:ext cx="32687" cy="56499"/>
            </a:xfrm>
            <a:custGeom>
              <a:avLst/>
              <a:gdLst>
                <a:gd name="T0" fmla="*/ 0 w 181"/>
                <a:gd name="T1" fmla="*/ 0 h 311"/>
                <a:gd name="T2" fmla="*/ 68 w 181"/>
                <a:gd name="T3" fmla="*/ 285 h 311"/>
                <a:gd name="T4" fmla="*/ 81 w 181"/>
                <a:gd name="T5" fmla="*/ 311 h 311"/>
                <a:gd name="T6" fmla="*/ 0 w 181"/>
                <a:gd name="T7" fmla="*/ 0 h 311"/>
              </a:gdLst>
              <a:ahLst/>
              <a:cxnLst>
                <a:cxn ang="0">
                  <a:pos x="T0" y="T1"/>
                </a:cxn>
                <a:cxn ang="0">
                  <a:pos x="T2" y="T3"/>
                </a:cxn>
                <a:cxn ang="0">
                  <a:pos x="T4" y="T5"/>
                </a:cxn>
                <a:cxn ang="0">
                  <a:pos x="T6" y="T7"/>
                </a:cxn>
              </a:cxnLst>
              <a:rect l="0" t="0" r="r" b="b"/>
              <a:pathLst>
                <a:path w="181" h="311">
                  <a:moveTo>
                    <a:pt x="0" y="0"/>
                  </a:moveTo>
                  <a:cubicBezTo>
                    <a:pt x="0" y="0"/>
                    <a:pt x="126" y="120"/>
                    <a:pt x="68" y="285"/>
                  </a:cubicBezTo>
                  <a:cubicBezTo>
                    <a:pt x="81" y="311"/>
                    <a:pt x="81" y="311"/>
                    <a:pt x="81" y="311"/>
                  </a:cubicBezTo>
                  <a:cubicBezTo>
                    <a:pt x="81" y="311"/>
                    <a:pt x="181" y="123"/>
                    <a:pt x="0" y="0"/>
                  </a:cubicBezTo>
                  <a:close/>
                </a:path>
              </a:pathLst>
            </a:custGeom>
            <a:solidFill>
              <a:srgbClr val="E5CE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5" name="Freeform 405"/>
            <p:cNvSpPr>
              <a:spLocks/>
            </p:cNvSpPr>
            <p:nvPr/>
          </p:nvSpPr>
          <p:spPr bwMode="gray">
            <a:xfrm>
              <a:off x="10555730" y="3137370"/>
              <a:ext cx="32518" cy="56329"/>
            </a:xfrm>
            <a:custGeom>
              <a:avLst/>
              <a:gdLst>
                <a:gd name="T0" fmla="*/ 0 w 180"/>
                <a:gd name="T1" fmla="*/ 0 h 310"/>
                <a:gd name="T2" fmla="*/ 67 w 180"/>
                <a:gd name="T3" fmla="*/ 284 h 310"/>
                <a:gd name="T4" fmla="*/ 80 w 180"/>
                <a:gd name="T5" fmla="*/ 310 h 310"/>
                <a:gd name="T6" fmla="*/ 0 w 180"/>
                <a:gd name="T7" fmla="*/ 0 h 310"/>
              </a:gdLst>
              <a:ahLst/>
              <a:cxnLst>
                <a:cxn ang="0">
                  <a:pos x="T0" y="T1"/>
                </a:cxn>
                <a:cxn ang="0">
                  <a:pos x="T2" y="T3"/>
                </a:cxn>
                <a:cxn ang="0">
                  <a:pos x="T4" y="T5"/>
                </a:cxn>
                <a:cxn ang="0">
                  <a:pos x="T6" y="T7"/>
                </a:cxn>
              </a:cxnLst>
              <a:rect l="0" t="0" r="r" b="b"/>
              <a:pathLst>
                <a:path w="180" h="310">
                  <a:moveTo>
                    <a:pt x="0" y="0"/>
                  </a:moveTo>
                  <a:cubicBezTo>
                    <a:pt x="0" y="0"/>
                    <a:pt x="126" y="120"/>
                    <a:pt x="67" y="284"/>
                  </a:cubicBezTo>
                  <a:cubicBezTo>
                    <a:pt x="80" y="310"/>
                    <a:pt x="80" y="310"/>
                    <a:pt x="80" y="310"/>
                  </a:cubicBezTo>
                  <a:cubicBezTo>
                    <a:pt x="80" y="310"/>
                    <a:pt x="180" y="123"/>
                    <a:pt x="0" y="0"/>
                  </a:cubicBezTo>
                  <a:close/>
                </a:path>
              </a:pathLst>
            </a:custGeom>
            <a:solidFill>
              <a:srgbClr val="E5CE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6" name="Freeform 406"/>
            <p:cNvSpPr>
              <a:spLocks/>
            </p:cNvSpPr>
            <p:nvPr/>
          </p:nvSpPr>
          <p:spPr bwMode="gray">
            <a:xfrm>
              <a:off x="10571989" y="3145538"/>
              <a:ext cx="32687" cy="56329"/>
            </a:xfrm>
            <a:custGeom>
              <a:avLst/>
              <a:gdLst>
                <a:gd name="T0" fmla="*/ 0 w 181"/>
                <a:gd name="T1" fmla="*/ 0 h 310"/>
                <a:gd name="T2" fmla="*/ 68 w 181"/>
                <a:gd name="T3" fmla="*/ 285 h 310"/>
                <a:gd name="T4" fmla="*/ 81 w 181"/>
                <a:gd name="T5" fmla="*/ 310 h 310"/>
                <a:gd name="T6" fmla="*/ 0 w 181"/>
                <a:gd name="T7" fmla="*/ 0 h 310"/>
              </a:gdLst>
              <a:ahLst/>
              <a:cxnLst>
                <a:cxn ang="0">
                  <a:pos x="T0" y="T1"/>
                </a:cxn>
                <a:cxn ang="0">
                  <a:pos x="T2" y="T3"/>
                </a:cxn>
                <a:cxn ang="0">
                  <a:pos x="T4" y="T5"/>
                </a:cxn>
                <a:cxn ang="0">
                  <a:pos x="T6" y="T7"/>
                </a:cxn>
              </a:cxnLst>
              <a:rect l="0" t="0" r="r" b="b"/>
              <a:pathLst>
                <a:path w="181" h="310">
                  <a:moveTo>
                    <a:pt x="0" y="0"/>
                  </a:moveTo>
                  <a:cubicBezTo>
                    <a:pt x="0" y="0"/>
                    <a:pt x="126" y="120"/>
                    <a:pt x="68" y="285"/>
                  </a:cubicBezTo>
                  <a:cubicBezTo>
                    <a:pt x="81" y="310"/>
                    <a:pt x="81" y="310"/>
                    <a:pt x="81" y="310"/>
                  </a:cubicBezTo>
                  <a:cubicBezTo>
                    <a:pt x="81" y="310"/>
                    <a:pt x="181" y="123"/>
                    <a:pt x="0" y="0"/>
                  </a:cubicBezTo>
                  <a:close/>
                </a:path>
              </a:pathLst>
            </a:custGeom>
            <a:solidFill>
              <a:srgbClr val="E5CE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6" name="Ellipse 85"/>
            <p:cNvSpPr/>
            <p:nvPr/>
          </p:nvSpPr>
          <p:spPr bwMode="gray">
            <a:xfrm>
              <a:off x="9947770" y="3800374"/>
              <a:ext cx="1026741" cy="324956"/>
            </a:xfrm>
            <a:prstGeom prst="ellipse">
              <a:avLst/>
            </a:prstGeom>
            <a:gradFill flip="none" rotWithShape="1">
              <a:gsLst>
                <a:gs pos="100000">
                  <a:srgbClr val="ABABAB">
                    <a:lumMod val="49000"/>
                    <a:alpha val="0"/>
                  </a:srgbClr>
                </a:gs>
                <a:gs pos="0">
                  <a:srgbClr val="000000"/>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7" name="Freeform 407"/>
            <p:cNvSpPr>
              <a:spLocks/>
            </p:cNvSpPr>
            <p:nvPr/>
          </p:nvSpPr>
          <p:spPr bwMode="gray">
            <a:xfrm>
              <a:off x="10060765" y="3541204"/>
              <a:ext cx="800751" cy="523127"/>
            </a:xfrm>
            <a:custGeom>
              <a:avLst/>
              <a:gdLst>
                <a:gd name="T0" fmla="*/ 1514 w 4435"/>
                <a:gd name="T1" fmla="*/ 5 h 2883"/>
                <a:gd name="T2" fmla="*/ 2831 w 4435"/>
                <a:gd name="T3" fmla="*/ 0 h 2883"/>
                <a:gd name="T4" fmla="*/ 3215 w 4435"/>
                <a:gd name="T5" fmla="*/ 262 h 2883"/>
                <a:gd name="T6" fmla="*/ 4045 w 4435"/>
                <a:gd name="T7" fmla="*/ 736 h 2883"/>
                <a:gd name="T8" fmla="*/ 4344 w 4435"/>
                <a:gd name="T9" fmla="*/ 2372 h 2883"/>
                <a:gd name="T10" fmla="*/ 4210 w 4435"/>
                <a:gd name="T11" fmla="*/ 2515 h 2883"/>
                <a:gd name="T12" fmla="*/ 2198 w 4435"/>
                <a:gd name="T13" fmla="*/ 2858 h 2883"/>
                <a:gd name="T14" fmla="*/ 112 w 4435"/>
                <a:gd name="T15" fmla="*/ 2465 h 2883"/>
                <a:gd name="T16" fmla="*/ 0 w 4435"/>
                <a:gd name="T17" fmla="*/ 2194 h 2883"/>
                <a:gd name="T18" fmla="*/ 372 w 4435"/>
                <a:gd name="T19" fmla="*/ 639 h 2883"/>
                <a:gd name="T20" fmla="*/ 692 w 4435"/>
                <a:gd name="T21" fmla="*/ 427 h 2883"/>
                <a:gd name="T22" fmla="*/ 1514 w 4435"/>
                <a:gd name="T23" fmla="*/ 5 h 28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35" h="2883">
                  <a:moveTo>
                    <a:pt x="1514" y="5"/>
                  </a:moveTo>
                  <a:cubicBezTo>
                    <a:pt x="1514" y="5"/>
                    <a:pt x="2083" y="1442"/>
                    <a:pt x="2831" y="0"/>
                  </a:cubicBezTo>
                  <a:cubicBezTo>
                    <a:pt x="2831" y="0"/>
                    <a:pt x="2868" y="97"/>
                    <a:pt x="3215" y="262"/>
                  </a:cubicBezTo>
                  <a:cubicBezTo>
                    <a:pt x="3215" y="262"/>
                    <a:pt x="3929" y="482"/>
                    <a:pt x="4045" y="736"/>
                  </a:cubicBezTo>
                  <a:cubicBezTo>
                    <a:pt x="4045" y="736"/>
                    <a:pt x="4435" y="1602"/>
                    <a:pt x="4344" y="2372"/>
                  </a:cubicBezTo>
                  <a:cubicBezTo>
                    <a:pt x="4344" y="2372"/>
                    <a:pt x="4340" y="2435"/>
                    <a:pt x="4210" y="2515"/>
                  </a:cubicBezTo>
                  <a:cubicBezTo>
                    <a:pt x="4210" y="2515"/>
                    <a:pt x="3431" y="2883"/>
                    <a:pt x="2198" y="2858"/>
                  </a:cubicBezTo>
                  <a:cubicBezTo>
                    <a:pt x="2198" y="2858"/>
                    <a:pt x="878" y="2799"/>
                    <a:pt x="112" y="2465"/>
                  </a:cubicBezTo>
                  <a:cubicBezTo>
                    <a:pt x="112" y="2465"/>
                    <a:pt x="4" y="2439"/>
                    <a:pt x="0" y="2194"/>
                  </a:cubicBezTo>
                  <a:cubicBezTo>
                    <a:pt x="0" y="2194"/>
                    <a:pt x="38" y="1121"/>
                    <a:pt x="372" y="639"/>
                  </a:cubicBezTo>
                  <a:cubicBezTo>
                    <a:pt x="372" y="639"/>
                    <a:pt x="467" y="512"/>
                    <a:pt x="692" y="427"/>
                  </a:cubicBezTo>
                  <a:cubicBezTo>
                    <a:pt x="692" y="427"/>
                    <a:pt x="1462" y="199"/>
                    <a:pt x="1514" y="5"/>
                  </a:cubicBezTo>
                  <a:close/>
                </a:path>
              </a:pathLst>
            </a:custGeom>
            <a:gradFill>
              <a:gsLst>
                <a:gs pos="60000">
                  <a:srgbClr val="FFFFFF"/>
                </a:gs>
                <a:gs pos="100000">
                  <a:srgbClr val="DDDDDD">
                    <a:lumMod val="94000"/>
                  </a:srgbClr>
                </a:gs>
              </a:gsLst>
              <a:path path="circle">
                <a:fillToRect l="50000" t="50000" r="50000" b="50000"/>
              </a:path>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88" name="Freeform 408"/>
            <p:cNvSpPr>
              <a:spLocks/>
            </p:cNvSpPr>
            <p:nvPr/>
          </p:nvSpPr>
          <p:spPr bwMode="gray">
            <a:xfrm>
              <a:off x="10332933" y="3518740"/>
              <a:ext cx="121603" cy="218169"/>
            </a:xfrm>
            <a:custGeom>
              <a:avLst/>
              <a:gdLst>
                <a:gd name="T0" fmla="*/ 665 w 674"/>
                <a:gd name="T1" fmla="*/ 749 h 1202"/>
                <a:gd name="T2" fmla="*/ 669 w 674"/>
                <a:gd name="T3" fmla="*/ 755 h 1202"/>
                <a:gd name="T4" fmla="*/ 194 w 674"/>
                <a:gd name="T5" fmla="*/ 1196 h 1202"/>
                <a:gd name="T6" fmla="*/ 191 w 674"/>
                <a:gd name="T7" fmla="*/ 1202 h 1202"/>
                <a:gd name="T8" fmla="*/ 7 w 674"/>
                <a:gd name="T9" fmla="*/ 137 h 1202"/>
                <a:gd name="T10" fmla="*/ 45 w 674"/>
                <a:gd name="T11" fmla="*/ 0 h 1202"/>
                <a:gd name="T12" fmla="*/ 665 w 674"/>
                <a:gd name="T13" fmla="*/ 749 h 1202"/>
              </a:gdLst>
              <a:ahLst/>
              <a:cxnLst>
                <a:cxn ang="0">
                  <a:pos x="T0" y="T1"/>
                </a:cxn>
                <a:cxn ang="0">
                  <a:pos x="T2" y="T3"/>
                </a:cxn>
                <a:cxn ang="0">
                  <a:pos x="T4" y="T5"/>
                </a:cxn>
                <a:cxn ang="0">
                  <a:pos x="T6" y="T7"/>
                </a:cxn>
                <a:cxn ang="0">
                  <a:pos x="T8" y="T9"/>
                </a:cxn>
                <a:cxn ang="0">
                  <a:pos x="T10" y="T11"/>
                </a:cxn>
                <a:cxn ang="0">
                  <a:pos x="T12" y="T13"/>
                </a:cxn>
              </a:cxnLst>
              <a:rect l="0" t="0" r="r" b="b"/>
              <a:pathLst>
                <a:path w="674" h="1202">
                  <a:moveTo>
                    <a:pt x="665" y="749"/>
                  </a:moveTo>
                  <a:cubicBezTo>
                    <a:pt x="665" y="749"/>
                    <a:pt x="674" y="754"/>
                    <a:pt x="669" y="755"/>
                  </a:cubicBezTo>
                  <a:cubicBezTo>
                    <a:pt x="633" y="761"/>
                    <a:pt x="458" y="789"/>
                    <a:pt x="194" y="1196"/>
                  </a:cubicBezTo>
                  <a:cubicBezTo>
                    <a:pt x="193" y="1198"/>
                    <a:pt x="192" y="1200"/>
                    <a:pt x="191" y="1202"/>
                  </a:cubicBezTo>
                  <a:cubicBezTo>
                    <a:pt x="191" y="1202"/>
                    <a:pt x="0" y="366"/>
                    <a:pt x="7" y="137"/>
                  </a:cubicBezTo>
                  <a:cubicBezTo>
                    <a:pt x="29" y="74"/>
                    <a:pt x="45" y="99"/>
                    <a:pt x="45" y="0"/>
                  </a:cubicBezTo>
                  <a:cubicBezTo>
                    <a:pt x="45" y="0"/>
                    <a:pt x="143" y="618"/>
                    <a:pt x="665" y="749"/>
                  </a:cubicBezTo>
                  <a:close/>
                </a:path>
              </a:pathLst>
            </a:custGeom>
            <a:gradFill>
              <a:gsLst>
                <a:gs pos="0">
                  <a:srgbClr val="FFFFFF"/>
                </a:gs>
                <a:gs pos="100000">
                  <a:srgbClr val="DDDDDD">
                    <a:lumMod val="94000"/>
                  </a:srgbClr>
                </a:gs>
              </a:gsLst>
              <a:path path="circle">
                <a:fillToRect l="50000" t="50000" r="50000" b="50000"/>
              </a:path>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89" name="Freeform 409"/>
            <p:cNvSpPr>
              <a:spLocks/>
            </p:cNvSpPr>
            <p:nvPr/>
          </p:nvSpPr>
          <p:spPr bwMode="gray">
            <a:xfrm>
              <a:off x="10453689" y="3513464"/>
              <a:ext cx="129394" cy="226507"/>
            </a:xfrm>
            <a:custGeom>
              <a:avLst/>
              <a:gdLst>
                <a:gd name="T0" fmla="*/ 0 w 717"/>
                <a:gd name="T1" fmla="*/ 784 h 1248"/>
                <a:gd name="T2" fmla="*/ 503 w 717"/>
                <a:gd name="T3" fmla="*/ 1248 h 1248"/>
                <a:gd name="T4" fmla="*/ 711 w 717"/>
                <a:gd name="T5" fmla="*/ 192 h 1248"/>
                <a:gd name="T6" fmla="*/ 648 w 717"/>
                <a:gd name="T7" fmla="*/ 0 h 1248"/>
                <a:gd name="T8" fmla="*/ 0 w 717"/>
                <a:gd name="T9" fmla="*/ 784 h 1248"/>
              </a:gdLst>
              <a:ahLst/>
              <a:cxnLst>
                <a:cxn ang="0">
                  <a:pos x="T0" y="T1"/>
                </a:cxn>
                <a:cxn ang="0">
                  <a:pos x="T2" y="T3"/>
                </a:cxn>
                <a:cxn ang="0">
                  <a:pos x="T4" y="T5"/>
                </a:cxn>
                <a:cxn ang="0">
                  <a:pos x="T6" y="T7"/>
                </a:cxn>
                <a:cxn ang="0">
                  <a:pos x="T8" y="T9"/>
                </a:cxn>
              </a:cxnLst>
              <a:rect l="0" t="0" r="r" b="b"/>
              <a:pathLst>
                <a:path w="717" h="1248">
                  <a:moveTo>
                    <a:pt x="0" y="784"/>
                  </a:moveTo>
                  <a:cubicBezTo>
                    <a:pt x="0" y="784"/>
                    <a:pt x="198" y="757"/>
                    <a:pt x="503" y="1248"/>
                  </a:cubicBezTo>
                  <a:cubicBezTo>
                    <a:pt x="503" y="1248"/>
                    <a:pt x="717" y="420"/>
                    <a:pt x="711" y="192"/>
                  </a:cubicBezTo>
                  <a:cubicBezTo>
                    <a:pt x="711" y="192"/>
                    <a:pt x="648" y="28"/>
                    <a:pt x="648" y="0"/>
                  </a:cubicBezTo>
                  <a:cubicBezTo>
                    <a:pt x="648" y="0"/>
                    <a:pt x="522" y="641"/>
                    <a:pt x="0" y="784"/>
                  </a:cubicBezTo>
                  <a:close/>
                </a:path>
              </a:pathLst>
            </a:custGeom>
            <a:gradFill>
              <a:gsLst>
                <a:gs pos="0">
                  <a:srgbClr val="FFFFFF"/>
                </a:gs>
                <a:gs pos="100000">
                  <a:srgbClr val="DDDDDD">
                    <a:lumMod val="94000"/>
                  </a:srgbClr>
                </a:gs>
              </a:gsLst>
              <a:path path="circle">
                <a:fillToRect l="50000" t="50000" r="50000" b="50000"/>
              </a:path>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90" name="Freeform 410"/>
            <p:cNvSpPr>
              <a:spLocks/>
            </p:cNvSpPr>
            <p:nvPr/>
          </p:nvSpPr>
          <p:spPr bwMode="gray">
            <a:xfrm>
              <a:off x="10659466" y="3658797"/>
              <a:ext cx="110933" cy="371669"/>
            </a:xfrm>
            <a:custGeom>
              <a:avLst/>
              <a:gdLst>
                <a:gd name="T0" fmla="*/ 614 w 614"/>
                <a:gd name="T1" fmla="*/ 0 h 2049"/>
                <a:gd name="T2" fmla="*/ 361 w 614"/>
                <a:gd name="T3" fmla="*/ 2034 h 2049"/>
                <a:gd name="T4" fmla="*/ 334 w 614"/>
                <a:gd name="T5" fmla="*/ 2049 h 2049"/>
                <a:gd name="T6" fmla="*/ 614 w 614"/>
                <a:gd name="T7" fmla="*/ 0 h 2049"/>
              </a:gdLst>
              <a:ahLst/>
              <a:cxnLst>
                <a:cxn ang="0">
                  <a:pos x="T0" y="T1"/>
                </a:cxn>
                <a:cxn ang="0">
                  <a:pos x="T2" y="T3"/>
                </a:cxn>
                <a:cxn ang="0">
                  <a:pos x="T4" y="T5"/>
                </a:cxn>
                <a:cxn ang="0">
                  <a:pos x="T6" y="T7"/>
                </a:cxn>
              </a:cxnLst>
              <a:rect l="0" t="0" r="r" b="b"/>
              <a:pathLst>
                <a:path w="614" h="2049">
                  <a:moveTo>
                    <a:pt x="614" y="0"/>
                  </a:moveTo>
                  <a:cubicBezTo>
                    <a:pt x="614" y="0"/>
                    <a:pt x="58" y="1019"/>
                    <a:pt x="361" y="2034"/>
                  </a:cubicBezTo>
                  <a:cubicBezTo>
                    <a:pt x="334" y="2049"/>
                    <a:pt x="334" y="2049"/>
                    <a:pt x="334" y="2049"/>
                  </a:cubicBezTo>
                  <a:cubicBezTo>
                    <a:pt x="334" y="2049"/>
                    <a:pt x="0" y="1108"/>
                    <a:pt x="614" y="0"/>
                  </a:cubicBezTo>
                  <a:close/>
                </a:path>
              </a:pathLst>
            </a:custGeom>
            <a:solidFill>
              <a:srgbClr val="DDDDDD"/>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91" name="Freeform 411"/>
            <p:cNvSpPr>
              <a:spLocks/>
            </p:cNvSpPr>
            <p:nvPr/>
          </p:nvSpPr>
          <p:spPr bwMode="gray">
            <a:xfrm>
              <a:off x="10136810" y="3653691"/>
              <a:ext cx="110933" cy="368095"/>
            </a:xfrm>
            <a:custGeom>
              <a:avLst/>
              <a:gdLst>
                <a:gd name="T0" fmla="*/ 0 w 615"/>
                <a:gd name="T1" fmla="*/ 0 h 2029"/>
                <a:gd name="T2" fmla="*/ 247 w 615"/>
                <a:gd name="T3" fmla="*/ 2018 h 2029"/>
                <a:gd name="T4" fmla="*/ 281 w 615"/>
                <a:gd name="T5" fmla="*/ 2029 h 2029"/>
                <a:gd name="T6" fmla="*/ 0 w 615"/>
                <a:gd name="T7" fmla="*/ 0 h 2029"/>
              </a:gdLst>
              <a:ahLst/>
              <a:cxnLst>
                <a:cxn ang="0">
                  <a:pos x="T0" y="T1"/>
                </a:cxn>
                <a:cxn ang="0">
                  <a:pos x="T2" y="T3"/>
                </a:cxn>
                <a:cxn ang="0">
                  <a:pos x="T4" y="T5"/>
                </a:cxn>
                <a:cxn ang="0">
                  <a:pos x="T6" y="T7"/>
                </a:cxn>
              </a:cxnLst>
              <a:rect l="0" t="0" r="r" b="b"/>
              <a:pathLst>
                <a:path w="615" h="2029">
                  <a:moveTo>
                    <a:pt x="0" y="0"/>
                  </a:moveTo>
                  <a:cubicBezTo>
                    <a:pt x="0" y="0"/>
                    <a:pt x="550" y="1003"/>
                    <a:pt x="247" y="2018"/>
                  </a:cubicBezTo>
                  <a:cubicBezTo>
                    <a:pt x="281" y="2029"/>
                    <a:pt x="281" y="2029"/>
                    <a:pt x="281" y="2029"/>
                  </a:cubicBezTo>
                  <a:cubicBezTo>
                    <a:pt x="281" y="2029"/>
                    <a:pt x="615" y="1108"/>
                    <a:pt x="0" y="0"/>
                  </a:cubicBezTo>
                  <a:close/>
                </a:path>
              </a:pathLst>
            </a:custGeom>
            <a:solidFill>
              <a:srgbClr val="DDDDDD"/>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92" name="Freeform 412"/>
            <p:cNvSpPr>
              <a:spLocks/>
            </p:cNvSpPr>
            <p:nvPr/>
          </p:nvSpPr>
          <p:spPr bwMode="gray">
            <a:xfrm>
              <a:off x="10367821" y="3654882"/>
              <a:ext cx="88916" cy="85940"/>
            </a:xfrm>
            <a:custGeom>
              <a:avLst/>
              <a:gdLst>
                <a:gd name="T0" fmla="*/ 492 w 492"/>
                <a:gd name="T1" fmla="*/ 0 h 474"/>
                <a:gd name="T2" fmla="*/ 169 w 492"/>
                <a:gd name="T3" fmla="*/ 241 h 474"/>
                <a:gd name="T4" fmla="*/ 0 w 492"/>
                <a:gd name="T5" fmla="*/ 474 h 474"/>
                <a:gd name="T6" fmla="*/ 492 w 492"/>
                <a:gd name="T7" fmla="*/ 0 h 474"/>
              </a:gdLst>
              <a:ahLst/>
              <a:cxnLst>
                <a:cxn ang="0">
                  <a:pos x="T0" y="T1"/>
                </a:cxn>
                <a:cxn ang="0">
                  <a:pos x="T2" y="T3"/>
                </a:cxn>
                <a:cxn ang="0">
                  <a:pos x="T4" y="T5"/>
                </a:cxn>
                <a:cxn ang="0">
                  <a:pos x="T6" y="T7"/>
                </a:cxn>
              </a:cxnLst>
              <a:rect l="0" t="0" r="r" b="b"/>
              <a:pathLst>
                <a:path w="492" h="474">
                  <a:moveTo>
                    <a:pt x="492" y="0"/>
                  </a:moveTo>
                  <a:cubicBezTo>
                    <a:pt x="492" y="0"/>
                    <a:pt x="320" y="59"/>
                    <a:pt x="169" y="241"/>
                  </a:cubicBezTo>
                  <a:cubicBezTo>
                    <a:pt x="169" y="241"/>
                    <a:pt x="43" y="388"/>
                    <a:pt x="0" y="474"/>
                  </a:cubicBezTo>
                  <a:cubicBezTo>
                    <a:pt x="0" y="474"/>
                    <a:pt x="165" y="84"/>
                    <a:pt x="492" y="0"/>
                  </a:cubicBezTo>
                  <a:close/>
                </a:path>
              </a:pathLst>
            </a:custGeom>
            <a:solidFill>
              <a:srgbClr val="4D4D4D"/>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93" name="Freeform 413"/>
            <p:cNvSpPr>
              <a:spLocks/>
            </p:cNvSpPr>
            <p:nvPr/>
          </p:nvSpPr>
          <p:spPr bwMode="gray">
            <a:xfrm>
              <a:off x="10456737" y="3654882"/>
              <a:ext cx="88746" cy="85940"/>
            </a:xfrm>
            <a:custGeom>
              <a:avLst/>
              <a:gdLst>
                <a:gd name="T0" fmla="*/ 0 w 492"/>
                <a:gd name="T1" fmla="*/ 0 h 474"/>
                <a:gd name="T2" fmla="*/ 322 w 492"/>
                <a:gd name="T3" fmla="*/ 241 h 474"/>
                <a:gd name="T4" fmla="*/ 492 w 492"/>
                <a:gd name="T5" fmla="*/ 474 h 474"/>
                <a:gd name="T6" fmla="*/ 0 w 492"/>
                <a:gd name="T7" fmla="*/ 0 h 474"/>
              </a:gdLst>
              <a:ahLst/>
              <a:cxnLst>
                <a:cxn ang="0">
                  <a:pos x="T0" y="T1"/>
                </a:cxn>
                <a:cxn ang="0">
                  <a:pos x="T2" y="T3"/>
                </a:cxn>
                <a:cxn ang="0">
                  <a:pos x="T4" y="T5"/>
                </a:cxn>
                <a:cxn ang="0">
                  <a:pos x="T6" y="T7"/>
                </a:cxn>
              </a:cxnLst>
              <a:rect l="0" t="0" r="r" b="b"/>
              <a:pathLst>
                <a:path w="492" h="474">
                  <a:moveTo>
                    <a:pt x="0" y="0"/>
                  </a:moveTo>
                  <a:cubicBezTo>
                    <a:pt x="0" y="0"/>
                    <a:pt x="172" y="59"/>
                    <a:pt x="322" y="241"/>
                  </a:cubicBezTo>
                  <a:cubicBezTo>
                    <a:pt x="322" y="241"/>
                    <a:pt x="448" y="388"/>
                    <a:pt x="492" y="474"/>
                  </a:cubicBezTo>
                  <a:cubicBezTo>
                    <a:pt x="492" y="474"/>
                    <a:pt x="327" y="84"/>
                    <a:pt x="0" y="0"/>
                  </a:cubicBezTo>
                  <a:close/>
                </a:path>
              </a:pathLst>
            </a:custGeom>
            <a:solidFill>
              <a:srgbClr val="4D4D4D"/>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7" name="Freeform 421"/>
            <p:cNvSpPr>
              <a:spLocks/>
            </p:cNvSpPr>
            <p:nvPr/>
          </p:nvSpPr>
          <p:spPr bwMode="gray">
            <a:xfrm>
              <a:off x="10434550" y="3329841"/>
              <a:ext cx="53180" cy="8679"/>
            </a:xfrm>
            <a:custGeom>
              <a:avLst/>
              <a:gdLst>
                <a:gd name="T0" fmla="*/ 2 w 295"/>
                <a:gd name="T1" fmla="*/ 0 h 47"/>
                <a:gd name="T2" fmla="*/ 294 w 295"/>
                <a:gd name="T3" fmla="*/ 1 h 47"/>
                <a:gd name="T4" fmla="*/ 295 w 295"/>
                <a:gd name="T5" fmla="*/ 14 h 47"/>
                <a:gd name="T6" fmla="*/ 0 w 295"/>
                <a:gd name="T7" fmla="*/ 14 h 47"/>
                <a:gd name="T8" fmla="*/ 2 w 295"/>
                <a:gd name="T9" fmla="*/ 0 h 47"/>
              </a:gdLst>
              <a:ahLst/>
              <a:cxnLst>
                <a:cxn ang="0">
                  <a:pos x="T0" y="T1"/>
                </a:cxn>
                <a:cxn ang="0">
                  <a:pos x="T2" y="T3"/>
                </a:cxn>
                <a:cxn ang="0">
                  <a:pos x="T4" y="T5"/>
                </a:cxn>
                <a:cxn ang="0">
                  <a:pos x="T6" y="T7"/>
                </a:cxn>
                <a:cxn ang="0">
                  <a:pos x="T8" y="T9"/>
                </a:cxn>
              </a:cxnLst>
              <a:rect l="0" t="0" r="r" b="b"/>
              <a:pathLst>
                <a:path w="295" h="47">
                  <a:moveTo>
                    <a:pt x="2" y="0"/>
                  </a:moveTo>
                  <a:cubicBezTo>
                    <a:pt x="2" y="0"/>
                    <a:pt x="121" y="20"/>
                    <a:pt x="294" y="1"/>
                  </a:cubicBezTo>
                  <a:cubicBezTo>
                    <a:pt x="295" y="14"/>
                    <a:pt x="295" y="14"/>
                    <a:pt x="295" y="14"/>
                  </a:cubicBezTo>
                  <a:cubicBezTo>
                    <a:pt x="295" y="14"/>
                    <a:pt x="183" y="47"/>
                    <a:pt x="0" y="14"/>
                  </a:cubicBezTo>
                  <a:lnTo>
                    <a:pt x="2" y="0"/>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8" name="Freeform 422"/>
            <p:cNvSpPr>
              <a:spLocks noEditPoints="1"/>
            </p:cNvSpPr>
            <p:nvPr/>
          </p:nvSpPr>
          <p:spPr bwMode="gray">
            <a:xfrm>
              <a:off x="10475028" y="3326948"/>
              <a:ext cx="131765" cy="73347"/>
            </a:xfrm>
            <a:custGeom>
              <a:avLst/>
              <a:gdLst>
                <a:gd name="T0" fmla="*/ 719 w 730"/>
                <a:gd name="T1" fmla="*/ 64 h 404"/>
                <a:gd name="T2" fmla="*/ 603 w 730"/>
                <a:gd name="T3" fmla="*/ 14 h 404"/>
                <a:gd name="T4" fmla="*/ 65 w 730"/>
                <a:gd name="T5" fmla="*/ 52 h 404"/>
                <a:gd name="T6" fmla="*/ 33 w 730"/>
                <a:gd name="T7" fmla="*/ 161 h 404"/>
                <a:gd name="T8" fmla="*/ 83 w 730"/>
                <a:gd name="T9" fmla="*/ 300 h 404"/>
                <a:gd name="T10" fmla="*/ 397 w 730"/>
                <a:gd name="T11" fmla="*/ 374 h 404"/>
                <a:gd name="T12" fmla="*/ 715 w 730"/>
                <a:gd name="T13" fmla="*/ 246 h 404"/>
                <a:gd name="T14" fmla="*/ 719 w 730"/>
                <a:gd name="T15" fmla="*/ 64 h 404"/>
                <a:gd name="T16" fmla="*/ 701 w 730"/>
                <a:gd name="T17" fmla="*/ 244 h 404"/>
                <a:gd name="T18" fmla="*/ 393 w 730"/>
                <a:gd name="T19" fmla="*/ 365 h 404"/>
                <a:gd name="T20" fmla="*/ 91 w 730"/>
                <a:gd name="T21" fmla="*/ 295 h 404"/>
                <a:gd name="T22" fmla="*/ 42 w 730"/>
                <a:gd name="T23" fmla="*/ 162 h 404"/>
                <a:gd name="T24" fmla="*/ 73 w 730"/>
                <a:gd name="T25" fmla="*/ 59 h 404"/>
                <a:gd name="T26" fmla="*/ 592 w 730"/>
                <a:gd name="T27" fmla="*/ 22 h 404"/>
                <a:gd name="T28" fmla="*/ 705 w 730"/>
                <a:gd name="T29" fmla="*/ 70 h 404"/>
                <a:gd name="T30" fmla="*/ 701 w 730"/>
                <a:gd name="T31" fmla="*/ 244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30" h="404">
                  <a:moveTo>
                    <a:pt x="719" y="64"/>
                  </a:moveTo>
                  <a:cubicBezTo>
                    <a:pt x="719" y="64"/>
                    <a:pt x="730" y="12"/>
                    <a:pt x="603" y="14"/>
                  </a:cubicBezTo>
                  <a:cubicBezTo>
                    <a:pt x="603" y="14"/>
                    <a:pt x="285" y="0"/>
                    <a:pt x="65" y="52"/>
                  </a:cubicBezTo>
                  <a:cubicBezTo>
                    <a:pt x="65" y="52"/>
                    <a:pt x="0" y="68"/>
                    <a:pt x="33" y="161"/>
                  </a:cubicBezTo>
                  <a:cubicBezTo>
                    <a:pt x="83" y="300"/>
                    <a:pt x="83" y="300"/>
                    <a:pt x="83" y="300"/>
                  </a:cubicBezTo>
                  <a:cubicBezTo>
                    <a:pt x="83" y="300"/>
                    <a:pt x="122" y="404"/>
                    <a:pt x="397" y="374"/>
                  </a:cubicBezTo>
                  <a:cubicBezTo>
                    <a:pt x="397" y="374"/>
                    <a:pt x="708" y="332"/>
                    <a:pt x="715" y="246"/>
                  </a:cubicBezTo>
                  <a:cubicBezTo>
                    <a:pt x="715" y="246"/>
                    <a:pt x="729" y="139"/>
                    <a:pt x="719" y="64"/>
                  </a:cubicBezTo>
                  <a:close/>
                  <a:moveTo>
                    <a:pt x="701" y="244"/>
                  </a:moveTo>
                  <a:cubicBezTo>
                    <a:pt x="695" y="326"/>
                    <a:pt x="393" y="365"/>
                    <a:pt x="393" y="365"/>
                  </a:cubicBezTo>
                  <a:cubicBezTo>
                    <a:pt x="129" y="394"/>
                    <a:pt x="91" y="295"/>
                    <a:pt x="91" y="295"/>
                  </a:cubicBezTo>
                  <a:cubicBezTo>
                    <a:pt x="42" y="162"/>
                    <a:pt x="42" y="162"/>
                    <a:pt x="42" y="162"/>
                  </a:cubicBezTo>
                  <a:cubicBezTo>
                    <a:pt x="10" y="73"/>
                    <a:pt x="73" y="59"/>
                    <a:pt x="73" y="59"/>
                  </a:cubicBezTo>
                  <a:cubicBezTo>
                    <a:pt x="285" y="9"/>
                    <a:pt x="592" y="22"/>
                    <a:pt x="592" y="22"/>
                  </a:cubicBezTo>
                  <a:cubicBezTo>
                    <a:pt x="716" y="21"/>
                    <a:pt x="705" y="70"/>
                    <a:pt x="705" y="70"/>
                  </a:cubicBezTo>
                  <a:cubicBezTo>
                    <a:pt x="715" y="141"/>
                    <a:pt x="701" y="244"/>
                    <a:pt x="701" y="244"/>
                  </a:cubicBezTo>
                  <a:close/>
                </a:path>
              </a:pathLst>
            </a:custGeom>
            <a:solidFill>
              <a:srgbClr val="292929"/>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9" name="Freeform 423"/>
            <p:cNvSpPr>
              <a:spLocks/>
            </p:cNvSpPr>
            <p:nvPr/>
          </p:nvSpPr>
          <p:spPr bwMode="gray">
            <a:xfrm>
              <a:off x="10460632" y="3331883"/>
              <a:ext cx="30486" cy="58371"/>
            </a:xfrm>
            <a:custGeom>
              <a:avLst/>
              <a:gdLst>
                <a:gd name="T0" fmla="*/ 1 w 169"/>
                <a:gd name="T1" fmla="*/ 0 h 322"/>
                <a:gd name="T2" fmla="*/ 0 w 169"/>
                <a:gd name="T3" fmla="*/ 117 h 322"/>
                <a:gd name="T4" fmla="*/ 90 w 169"/>
                <a:gd name="T5" fmla="*/ 183 h 322"/>
                <a:gd name="T6" fmla="*/ 169 w 169"/>
                <a:gd name="T7" fmla="*/ 267 h 322"/>
                <a:gd name="T8" fmla="*/ 119 w 169"/>
                <a:gd name="T9" fmla="*/ 42 h 322"/>
                <a:gd name="T10" fmla="*/ 153 w 169"/>
                <a:gd name="T11" fmla="*/ 22 h 322"/>
                <a:gd name="T12" fmla="*/ 149 w 169"/>
                <a:gd name="T13" fmla="*/ 0 h 322"/>
                <a:gd name="T14" fmla="*/ 1 w 169"/>
                <a:gd name="T15" fmla="*/ 0 h 3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9" h="322">
                  <a:moveTo>
                    <a:pt x="1" y="0"/>
                  </a:moveTo>
                  <a:cubicBezTo>
                    <a:pt x="0" y="117"/>
                    <a:pt x="0" y="117"/>
                    <a:pt x="0" y="117"/>
                  </a:cubicBezTo>
                  <a:cubicBezTo>
                    <a:pt x="0" y="117"/>
                    <a:pt x="47" y="105"/>
                    <a:pt x="90" y="183"/>
                  </a:cubicBezTo>
                  <a:cubicBezTo>
                    <a:pt x="90" y="183"/>
                    <a:pt x="137" y="322"/>
                    <a:pt x="169" y="267"/>
                  </a:cubicBezTo>
                  <a:cubicBezTo>
                    <a:pt x="169" y="267"/>
                    <a:pt x="86" y="102"/>
                    <a:pt x="119" y="42"/>
                  </a:cubicBezTo>
                  <a:cubicBezTo>
                    <a:pt x="119" y="42"/>
                    <a:pt x="130" y="37"/>
                    <a:pt x="153" y="22"/>
                  </a:cubicBezTo>
                  <a:cubicBezTo>
                    <a:pt x="149" y="0"/>
                    <a:pt x="149" y="0"/>
                    <a:pt x="149" y="0"/>
                  </a:cubicBezTo>
                  <a:cubicBezTo>
                    <a:pt x="149" y="0"/>
                    <a:pt x="30" y="13"/>
                    <a:pt x="1" y="0"/>
                  </a:cubicBezTo>
                  <a:close/>
                </a:path>
              </a:pathLst>
            </a:custGeom>
            <a:solidFill>
              <a:srgbClr val="292929"/>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0" name="Freeform 424"/>
            <p:cNvSpPr>
              <a:spLocks/>
            </p:cNvSpPr>
            <p:nvPr/>
          </p:nvSpPr>
          <p:spPr bwMode="gray">
            <a:xfrm>
              <a:off x="10487561" y="3316567"/>
              <a:ext cx="131257" cy="51394"/>
            </a:xfrm>
            <a:custGeom>
              <a:avLst/>
              <a:gdLst>
                <a:gd name="T0" fmla="*/ 696 w 727"/>
                <a:gd name="T1" fmla="*/ 89 h 284"/>
                <a:gd name="T2" fmla="*/ 675 w 727"/>
                <a:gd name="T3" fmla="*/ 55 h 284"/>
                <a:gd name="T4" fmla="*/ 1 w 727"/>
                <a:gd name="T5" fmla="*/ 91 h 284"/>
                <a:gd name="T6" fmla="*/ 0 w 727"/>
                <a:gd name="T7" fmla="*/ 115 h 284"/>
                <a:gd name="T8" fmla="*/ 643 w 727"/>
                <a:gd name="T9" fmla="*/ 125 h 284"/>
                <a:gd name="T10" fmla="*/ 649 w 727"/>
                <a:gd name="T11" fmla="*/ 284 h 284"/>
                <a:gd name="T12" fmla="*/ 695 w 727"/>
                <a:gd name="T13" fmla="*/ 221 h 284"/>
                <a:gd name="T14" fmla="*/ 727 w 727"/>
                <a:gd name="T15" fmla="*/ 195 h 284"/>
                <a:gd name="T16" fmla="*/ 723 w 727"/>
                <a:gd name="T17" fmla="*/ 111 h 284"/>
                <a:gd name="T18" fmla="*/ 696 w 727"/>
                <a:gd name="T19" fmla="*/ 89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7" h="284">
                  <a:moveTo>
                    <a:pt x="696" y="89"/>
                  </a:moveTo>
                  <a:cubicBezTo>
                    <a:pt x="696" y="89"/>
                    <a:pt x="694" y="67"/>
                    <a:pt x="675" y="55"/>
                  </a:cubicBezTo>
                  <a:cubicBezTo>
                    <a:pt x="675" y="55"/>
                    <a:pt x="577" y="0"/>
                    <a:pt x="1" y="91"/>
                  </a:cubicBezTo>
                  <a:cubicBezTo>
                    <a:pt x="0" y="115"/>
                    <a:pt x="0" y="115"/>
                    <a:pt x="0" y="115"/>
                  </a:cubicBezTo>
                  <a:cubicBezTo>
                    <a:pt x="0" y="115"/>
                    <a:pt x="639" y="17"/>
                    <a:pt x="643" y="125"/>
                  </a:cubicBezTo>
                  <a:cubicBezTo>
                    <a:pt x="649" y="284"/>
                    <a:pt x="649" y="284"/>
                    <a:pt x="649" y="284"/>
                  </a:cubicBezTo>
                  <a:cubicBezTo>
                    <a:pt x="649" y="284"/>
                    <a:pt x="683" y="276"/>
                    <a:pt x="695" y="221"/>
                  </a:cubicBezTo>
                  <a:cubicBezTo>
                    <a:pt x="695" y="221"/>
                    <a:pt x="725" y="204"/>
                    <a:pt x="727" y="195"/>
                  </a:cubicBezTo>
                  <a:cubicBezTo>
                    <a:pt x="723" y="111"/>
                    <a:pt x="723" y="111"/>
                    <a:pt x="723" y="111"/>
                  </a:cubicBezTo>
                  <a:cubicBezTo>
                    <a:pt x="723" y="111"/>
                    <a:pt x="706" y="120"/>
                    <a:pt x="696" y="89"/>
                  </a:cubicBezTo>
                  <a:close/>
                </a:path>
              </a:pathLst>
            </a:custGeom>
            <a:solidFill>
              <a:srgbClr val="292929"/>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1" name="Freeform 425"/>
            <p:cNvSpPr>
              <a:spLocks noEditPoints="1"/>
            </p:cNvSpPr>
            <p:nvPr/>
          </p:nvSpPr>
          <p:spPr bwMode="gray">
            <a:xfrm>
              <a:off x="10315656" y="3326608"/>
              <a:ext cx="131596" cy="73517"/>
            </a:xfrm>
            <a:custGeom>
              <a:avLst/>
              <a:gdLst>
                <a:gd name="T0" fmla="*/ 14 w 729"/>
                <a:gd name="T1" fmla="*/ 244 h 405"/>
                <a:gd name="T2" fmla="*/ 331 w 729"/>
                <a:gd name="T3" fmla="*/ 373 h 405"/>
                <a:gd name="T4" fmla="*/ 645 w 729"/>
                <a:gd name="T5" fmla="*/ 301 h 405"/>
                <a:gd name="T6" fmla="*/ 696 w 729"/>
                <a:gd name="T7" fmla="*/ 162 h 405"/>
                <a:gd name="T8" fmla="*/ 665 w 729"/>
                <a:gd name="T9" fmla="*/ 54 h 405"/>
                <a:gd name="T10" fmla="*/ 127 w 729"/>
                <a:gd name="T11" fmla="*/ 12 h 405"/>
                <a:gd name="T12" fmla="*/ 10 w 729"/>
                <a:gd name="T13" fmla="*/ 61 h 405"/>
                <a:gd name="T14" fmla="*/ 14 w 729"/>
                <a:gd name="T15" fmla="*/ 244 h 405"/>
                <a:gd name="T16" fmla="*/ 24 w 729"/>
                <a:gd name="T17" fmla="*/ 67 h 405"/>
                <a:gd name="T18" fmla="*/ 137 w 729"/>
                <a:gd name="T19" fmla="*/ 21 h 405"/>
                <a:gd name="T20" fmla="*/ 656 w 729"/>
                <a:gd name="T21" fmla="*/ 60 h 405"/>
                <a:gd name="T22" fmla="*/ 686 w 729"/>
                <a:gd name="T23" fmla="*/ 163 h 405"/>
                <a:gd name="T24" fmla="*/ 638 w 729"/>
                <a:gd name="T25" fmla="*/ 296 h 405"/>
                <a:gd name="T26" fmla="*/ 334 w 729"/>
                <a:gd name="T27" fmla="*/ 365 h 405"/>
                <a:gd name="T28" fmla="*/ 27 w 729"/>
                <a:gd name="T29" fmla="*/ 242 h 405"/>
                <a:gd name="T30" fmla="*/ 24 w 729"/>
                <a:gd name="T31" fmla="*/ 67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29" h="405">
                  <a:moveTo>
                    <a:pt x="14" y="244"/>
                  </a:moveTo>
                  <a:cubicBezTo>
                    <a:pt x="20" y="330"/>
                    <a:pt x="331" y="373"/>
                    <a:pt x="331" y="373"/>
                  </a:cubicBezTo>
                  <a:cubicBezTo>
                    <a:pt x="605" y="405"/>
                    <a:pt x="645" y="301"/>
                    <a:pt x="645" y="301"/>
                  </a:cubicBezTo>
                  <a:cubicBezTo>
                    <a:pt x="696" y="162"/>
                    <a:pt x="696" y="162"/>
                    <a:pt x="696" y="162"/>
                  </a:cubicBezTo>
                  <a:cubicBezTo>
                    <a:pt x="729" y="69"/>
                    <a:pt x="665" y="54"/>
                    <a:pt x="665" y="54"/>
                  </a:cubicBezTo>
                  <a:cubicBezTo>
                    <a:pt x="445" y="0"/>
                    <a:pt x="127" y="12"/>
                    <a:pt x="127" y="12"/>
                  </a:cubicBezTo>
                  <a:cubicBezTo>
                    <a:pt x="0" y="10"/>
                    <a:pt x="10" y="61"/>
                    <a:pt x="10" y="61"/>
                  </a:cubicBezTo>
                  <a:cubicBezTo>
                    <a:pt x="0" y="136"/>
                    <a:pt x="14" y="244"/>
                    <a:pt x="14" y="244"/>
                  </a:cubicBezTo>
                  <a:close/>
                  <a:moveTo>
                    <a:pt x="24" y="67"/>
                  </a:moveTo>
                  <a:cubicBezTo>
                    <a:pt x="24" y="67"/>
                    <a:pt x="14" y="18"/>
                    <a:pt x="137" y="21"/>
                  </a:cubicBezTo>
                  <a:cubicBezTo>
                    <a:pt x="137" y="21"/>
                    <a:pt x="444" y="9"/>
                    <a:pt x="656" y="60"/>
                  </a:cubicBezTo>
                  <a:cubicBezTo>
                    <a:pt x="656" y="60"/>
                    <a:pt x="719" y="75"/>
                    <a:pt x="686" y="163"/>
                  </a:cubicBezTo>
                  <a:cubicBezTo>
                    <a:pt x="638" y="296"/>
                    <a:pt x="638" y="296"/>
                    <a:pt x="638" y="296"/>
                  </a:cubicBezTo>
                  <a:cubicBezTo>
                    <a:pt x="638" y="296"/>
                    <a:pt x="599" y="395"/>
                    <a:pt x="334" y="365"/>
                  </a:cubicBezTo>
                  <a:cubicBezTo>
                    <a:pt x="334" y="365"/>
                    <a:pt x="33" y="324"/>
                    <a:pt x="27" y="242"/>
                  </a:cubicBezTo>
                  <a:cubicBezTo>
                    <a:pt x="27" y="242"/>
                    <a:pt x="14" y="139"/>
                    <a:pt x="24" y="67"/>
                  </a:cubicBezTo>
                  <a:close/>
                </a:path>
              </a:pathLst>
            </a:custGeom>
            <a:solidFill>
              <a:srgbClr val="292929"/>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2" name="Freeform 426"/>
            <p:cNvSpPr>
              <a:spLocks/>
            </p:cNvSpPr>
            <p:nvPr/>
          </p:nvSpPr>
          <p:spPr bwMode="gray">
            <a:xfrm>
              <a:off x="10303463" y="3315716"/>
              <a:ext cx="131088" cy="51394"/>
            </a:xfrm>
            <a:custGeom>
              <a:avLst/>
              <a:gdLst>
                <a:gd name="T0" fmla="*/ 32 w 726"/>
                <a:gd name="T1" fmla="*/ 88 h 283"/>
                <a:gd name="T2" fmla="*/ 53 w 726"/>
                <a:gd name="T3" fmla="*/ 55 h 283"/>
                <a:gd name="T4" fmla="*/ 726 w 726"/>
                <a:gd name="T5" fmla="*/ 94 h 283"/>
                <a:gd name="T6" fmla="*/ 722 w 726"/>
                <a:gd name="T7" fmla="*/ 116 h 283"/>
                <a:gd name="T8" fmla="*/ 85 w 726"/>
                <a:gd name="T9" fmla="*/ 124 h 283"/>
                <a:gd name="T10" fmla="*/ 78 w 726"/>
                <a:gd name="T11" fmla="*/ 283 h 283"/>
                <a:gd name="T12" fmla="*/ 32 w 726"/>
                <a:gd name="T13" fmla="*/ 220 h 283"/>
                <a:gd name="T14" fmla="*/ 0 w 726"/>
                <a:gd name="T15" fmla="*/ 194 h 283"/>
                <a:gd name="T16" fmla="*/ 5 w 726"/>
                <a:gd name="T17" fmla="*/ 110 h 283"/>
                <a:gd name="T18" fmla="*/ 32 w 726"/>
                <a:gd name="T19" fmla="*/ 88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6" h="283">
                  <a:moveTo>
                    <a:pt x="32" y="88"/>
                  </a:moveTo>
                  <a:cubicBezTo>
                    <a:pt x="32" y="88"/>
                    <a:pt x="34" y="66"/>
                    <a:pt x="53" y="55"/>
                  </a:cubicBezTo>
                  <a:cubicBezTo>
                    <a:pt x="53" y="55"/>
                    <a:pt x="151" y="0"/>
                    <a:pt x="726" y="94"/>
                  </a:cubicBezTo>
                  <a:cubicBezTo>
                    <a:pt x="722" y="116"/>
                    <a:pt x="722" y="116"/>
                    <a:pt x="722" y="116"/>
                  </a:cubicBezTo>
                  <a:cubicBezTo>
                    <a:pt x="722" y="116"/>
                    <a:pt x="89" y="16"/>
                    <a:pt x="85" y="124"/>
                  </a:cubicBezTo>
                  <a:cubicBezTo>
                    <a:pt x="78" y="283"/>
                    <a:pt x="78" y="283"/>
                    <a:pt x="78" y="283"/>
                  </a:cubicBezTo>
                  <a:cubicBezTo>
                    <a:pt x="78" y="283"/>
                    <a:pt x="44" y="276"/>
                    <a:pt x="32" y="220"/>
                  </a:cubicBezTo>
                  <a:cubicBezTo>
                    <a:pt x="32" y="220"/>
                    <a:pt x="2" y="203"/>
                    <a:pt x="0" y="194"/>
                  </a:cubicBezTo>
                  <a:cubicBezTo>
                    <a:pt x="5" y="110"/>
                    <a:pt x="5" y="110"/>
                    <a:pt x="5" y="110"/>
                  </a:cubicBezTo>
                  <a:cubicBezTo>
                    <a:pt x="5" y="110"/>
                    <a:pt x="21" y="119"/>
                    <a:pt x="32" y="88"/>
                  </a:cubicBezTo>
                  <a:close/>
                </a:path>
              </a:pathLst>
            </a:custGeom>
            <a:solidFill>
              <a:srgbClr val="292929"/>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3" name="Freeform 427"/>
            <p:cNvSpPr>
              <a:spLocks/>
            </p:cNvSpPr>
            <p:nvPr/>
          </p:nvSpPr>
          <p:spPr bwMode="gray">
            <a:xfrm>
              <a:off x="10430824" y="3331883"/>
              <a:ext cx="31501" cy="58371"/>
            </a:xfrm>
            <a:custGeom>
              <a:avLst/>
              <a:gdLst>
                <a:gd name="T0" fmla="*/ 169 w 174"/>
                <a:gd name="T1" fmla="*/ 1 h 322"/>
                <a:gd name="T2" fmla="*/ 174 w 174"/>
                <a:gd name="T3" fmla="*/ 117 h 322"/>
                <a:gd name="T4" fmla="*/ 78 w 174"/>
                <a:gd name="T5" fmla="*/ 184 h 322"/>
                <a:gd name="T6" fmla="*/ 0 w 174"/>
                <a:gd name="T7" fmla="*/ 267 h 322"/>
                <a:gd name="T8" fmla="*/ 50 w 174"/>
                <a:gd name="T9" fmla="*/ 42 h 322"/>
                <a:gd name="T10" fmla="*/ 16 w 174"/>
                <a:gd name="T11" fmla="*/ 22 h 322"/>
                <a:gd name="T12" fmla="*/ 20 w 174"/>
                <a:gd name="T13" fmla="*/ 0 h 322"/>
                <a:gd name="T14" fmla="*/ 169 w 174"/>
                <a:gd name="T15" fmla="*/ 1 h 3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4" h="322">
                  <a:moveTo>
                    <a:pt x="169" y="1"/>
                  </a:moveTo>
                  <a:cubicBezTo>
                    <a:pt x="174" y="117"/>
                    <a:pt x="174" y="117"/>
                    <a:pt x="174" y="117"/>
                  </a:cubicBezTo>
                  <a:cubicBezTo>
                    <a:pt x="174" y="117"/>
                    <a:pt x="125" y="107"/>
                    <a:pt x="78" y="184"/>
                  </a:cubicBezTo>
                  <a:cubicBezTo>
                    <a:pt x="78" y="184"/>
                    <a:pt x="31" y="322"/>
                    <a:pt x="0" y="267"/>
                  </a:cubicBezTo>
                  <a:cubicBezTo>
                    <a:pt x="0" y="267"/>
                    <a:pt x="83" y="103"/>
                    <a:pt x="50" y="42"/>
                  </a:cubicBezTo>
                  <a:cubicBezTo>
                    <a:pt x="50" y="42"/>
                    <a:pt x="39" y="37"/>
                    <a:pt x="16" y="22"/>
                  </a:cubicBezTo>
                  <a:cubicBezTo>
                    <a:pt x="20" y="0"/>
                    <a:pt x="20" y="0"/>
                    <a:pt x="20" y="0"/>
                  </a:cubicBezTo>
                  <a:cubicBezTo>
                    <a:pt x="20" y="0"/>
                    <a:pt x="140" y="14"/>
                    <a:pt x="169" y="1"/>
                  </a:cubicBezTo>
                  <a:close/>
                </a:path>
              </a:pathLst>
            </a:custGeom>
            <a:solidFill>
              <a:srgbClr val="292929"/>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4" name="Freeform 428"/>
            <p:cNvSpPr>
              <a:spLocks/>
            </p:cNvSpPr>
            <p:nvPr/>
          </p:nvSpPr>
          <p:spPr bwMode="gray">
            <a:xfrm>
              <a:off x="10433365" y="3334947"/>
              <a:ext cx="23881" cy="41353"/>
            </a:xfrm>
            <a:custGeom>
              <a:avLst/>
              <a:gdLst>
                <a:gd name="T0" fmla="*/ 19 w 132"/>
                <a:gd name="T1" fmla="*/ 10 h 228"/>
                <a:gd name="T2" fmla="*/ 40 w 132"/>
                <a:gd name="T3" fmla="*/ 114 h 228"/>
                <a:gd name="T4" fmla="*/ 0 w 132"/>
                <a:gd name="T5" fmla="*/ 228 h 228"/>
                <a:gd name="T6" fmla="*/ 19 w 132"/>
                <a:gd name="T7" fmla="*/ 10 h 228"/>
              </a:gdLst>
              <a:ahLst/>
              <a:cxnLst>
                <a:cxn ang="0">
                  <a:pos x="T0" y="T1"/>
                </a:cxn>
                <a:cxn ang="0">
                  <a:pos x="T2" y="T3"/>
                </a:cxn>
                <a:cxn ang="0">
                  <a:pos x="T4" y="T5"/>
                </a:cxn>
                <a:cxn ang="0">
                  <a:pos x="T6" y="T7"/>
                </a:cxn>
              </a:cxnLst>
              <a:rect l="0" t="0" r="r" b="b"/>
              <a:pathLst>
                <a:path w="132" h="228">
                  <a:moveTo>
                    <a:pt x="19" y="10"/>
                  </a:moveTo>
                  <a:cubicBezTo>
                    <a:pt x="19" y="10"/>
                    <a:pt x="73" y="31"/>
                    <a:pt x="40" y="114"/>
                  </a:cubicBezTo>
                  <a:cubicBezTo>
                    <a:pt x="0" y="228"/>
                    <a:pt x="0" y="228"/>
                    <a:pt x="0" y="228"/>
                  </a:cubicBezTo>
                  <a:cubicBezTo>
                    <a:pt x="0" y="228"/>
                    <a:pt x="132" y="0"/>
                    <a:pt x="19" y="10"/>
                  </a:cubicBez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5" name="Freeform 429"/>
            <p:cNvSpPr>
              <a:spLocks/>
            </p:cNvSpPr>
            <p:nvPr/>
          </p:nvSpPr>
          <p:spPr bwMode="gray">
            <a:xfrm>
              <a:off x="10309221" y="3322354"/>
              <a:ext cx="36921" cy="11572"/>
            </a:xfrm>
            <a:custGeom>
              <a:avLst/>
              <a:gdLst>
                <a:gd name="T0" fmla="*/ 1 w 205"/>
                <a:gd name="T1" fmla="*/ 64 h 64"/>
                <a:gd name="T2" fmla="*/ 54 w 205"/>
                <a:gd name="T3" fmla="*/ 13 h 64"/>
                <a:gd name="T4" fmla="*/ 205 w 205"/>
                <a:gd name="T5" fmla="*/ 6 h 64"/>
                <a:gd name="T6" fmla="*/ 1 w 205"/>
                <a:gd name="T7" fmla="*/ 64 h 64"/>
              </a:gdLst>
              <a:ahLst/>
              <a:cxnLst>
                <a:cxn ang="0">
                  <a:pos x="T0" y="T1"/>
                </a:cxn>
                <a:cxn ang="0">
                  <a:pos x="T2" y="T3"/>
                </a:cxn>
                <a:cxn ang="0">
                  <a:pos x="T4" y="T5"/>
                </a:cxn>
                <a:cxn ang="0">
                  <a:pos x="T6" y="T7"/>
                </a:cxn>
              </a:cxnLst>
              <a:rect l="0" t="0" r="r" b="b"/>
              <a:pathLst>
                <a:path w="205" h="64">
                  <a:moveTo>
                    <a:pt x="1" y="64"/>
                  </a:moveTo>
                  <a:cubicBezTo>
                    <a:pt x="1" y="64"/>
                    <a:pt x="0" y="22"/>
                    <a:pt x="54" y="13"/>
                  </a:cubicBezTo>
                  <a:cubicBezTo>
                    <a:pt x="54" y="13"/>
                    <a:pt x="141" y="2"/>
                    <a:pt x="205" y="6"/>
                  </a:cubicBezTo>
                  <a:cubicBezTo>
                    <a:pt x="205" y="6"/>
                    <a:pt x="12" y="0"/>
                    <a:pt x="1" y="64"/>
                  </a:cubicBez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6" name="Freeform 434"/>
            <p:cNvSpPr>
              <a:spLocks/>
            </p:cNvSpPr>
            <p:nvPr/>
          </p:nvSpPr>
          <p:spPr bwMode="gray">
            <a:xfrm>
              <a:off x="10407475" y="3654882"/>
              <a:ext cx="107332" cy="406303"/>
            </a:xfrm>
            <a:custGeom>
              <a:avLst/>
              <a:gdLst>
                <a:gd name="T0" fmla="*/ 0 w 588"/>
                <a:gd name="T1" fmla="*/ 2187 h 2214"/>
                <a:gd name="T2" fmla="*/ 277 w 588"/>
                <a:gd name="T3" fmla="*/ 2213 h 2214"/>
                <a:gd name="T4" fmla="*/ 577 w 588"/>
                <a:gd name="T5" fmla="*/ 2205 h 2214"/>
                <a:gd name="T6" fmla="*/ 373 w 588"/>
                <a:gd name="T7" fmla="*/ 456 h 2214"/>
                <a:gd name="T8" fmla="*/ 527 w 588"/>
                <a:gd name="T9" fmla="*/ 135 h 2214"/>
                <a:gd name="T10" fmla="*/ 283 w 588"/>
                <a:gd name="T11" fmla="*/ 0 h 2214"/>
                <a:gd name="T12" fmla="*/ 56 w 588"/>
                <a:gd name="T13" fmla="*/ 141 h 2214"/>
                <a:gd name="T14" fmla="*/ 220 w 588"/>
                <a:gd name="T15" fmla="*/ 466 h 2214"/>
                <a:gd name="T16" fmla="*/ 0 w 588"/>
                <a:gd name="T17" fmla="*/ 2187 h 2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8" h="2214">
                  <a:moveTo>
                    <a:pt x="0" y="2187"/>
                  </a:moveTo>
                  <a:cubicBezTo>
                    <a:pt x="0" y="2187"/>
                    <a:pt x="66" y="2214"/>
                    <a:pt x="277" y="2213"/>
                  </a:cubicBezTo>
                  <a:cubicBezTo>
                    <a:pt x="488" y="2212"/>
                    <a:pt x="577" y="2205"/>
                    <a:pt x="577" y="2205"/>
                  </a:cubicBezTo>
                  <a:cubicBezTo>
                    <a:pt x="577" y="2205"/>
                    <a:pt x="588" y="732"/>
                    <a:pt x="373" y="456"/>
                  </a:cubicBezTo>
                  <a:cubicBezTo>
                    <a:pt x="373" y="456"/>
                    <a:pt x="462" y="397"/>
                    <a:pt x="527" y="135"/>
                  </a:cubicBezTo>
                  <a:cubicBezTo>
                    <a:pt x="527" y="135"/>
                    <a:pt x="481" y="46"/>
                    <a:pt x="283" y="0"/>
                  </a:cubicBezTo>
                  <a:cubicBezTo>
                    <a:pt x="283" y="0"/>
                    <a:pt x="114" y="42"/>
                    <a:pt x="56" y="141"/>
                  </a:cubicBezTo>
                  <a:cubicBezTo>
                    <a:pt x="56" y="141"/>
                    <a:pt x="112" y="406"/>
                    <a:pt x="220" y="466"/>
                  </a:cubicBezTo>
                  <a:cubicBezTo>
                    <a:pt x="220" y="466"/>
                    <a:pt x="35" y="490"/>
                    <a:pt x="0" y="2187"/>
                  </a:cubicBezTo>
                  <a:close/>
                </a:path>
              </a:pathLst>
            </a:custGeom>
            <a:gradFill flip="none" rotWithShape="1">
              <a:gsLst>
                <a:gs pos="31000">
                  <a:schemeClr val="accent1"/>
                </a:gs>
                <a:gs pos="100000">
                  <a:schemeClr val="accent1">
                    <a:lumMod val="75000"/>
                  </a:schemeClr>
                </a:gs>
              </a:gsLst>
              <a:path path="circle">
                <a:fillToRect l="50000" t="50000" r="50000" b="50000"/>
              </a:path>
              <a:tileRect/>
            </a:gradFill>
            <a:ln w="635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8" name="Gruppieren 7"/>
          <p:cNvGrpSpPr/>
          <p:nvPr/>
        </p:nvGrpSpPr>
        <p:grpSpPr bwMode="gray">
          <a:xfrm>
            <a:off x="8019605" y="4201219"/>
            <a:ext cx="1065599" cy="1188469"/>
            <a:chOff x="8019605" y="4201219"/>
            <a:chExt cx="1065599" cy="1188469"/>
          </a:xfrm>
        </p:grpSpPr>
        <p:sp>
          <p:nvSpPr>
            <p:cNvPr id="180" name="Ellipse 179"/>
            <p:cNvSpPr>
              <a:spLocks noChangeAspect="1"/>
            </p:cNvSpPr>
            <p:nvPr/>
          </p:nvSpPr>
          <p:spPr bwMode="gray">
            <a:xfrm>
              <a:off x="8019605" y="4324087"/>
              <a:ext cx="1065599" cy="1065601"/>
            </a:xfrm>
            <a:prstGeom prst="ellipse">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a:p>
          </p:txBody>
        </p:sp>
        <p:sp>
          <p:nvSpPr>
            <p:cNvPr id="164" name="Freihandform 163"/>
            <p:cNvSpPr/>
            <p:nvPr/>
          </p:nvSpPr>
          <p:spPr bwMode="gray">
            <a:xfrm>
              <a:off x="8434848" y="4482682"/>
              <a:ext cx="104029" cy="202651"/>
            </a:xfrm>
            <a:custGeom>
              <a:avLst/>
              <a:gdLst>
                <a:gd name="connsiteX0" fmla="*/ 59312 w 202651"/>
                <a:gd name="connsiteY0" fmla="*/ 69198 h 390473"/>
                <a:gd name="connsiteX1" fmla="*/ 93911 w 202651"/>
                <a:gd name="connsiteY1" fmla="*/ 0 h 390473"/>
                <a:gd name="connsiteX2" fmla="*/ 128510 w 202651"/>
                <a:gd name="connsiteY2" fmla="*/ 4943 h 390473"/>
                <a:gd name="connsiteX3" fmla="*/ 172994 w 202651"/>
                <a:gd name="connsiteY3" fmla="*/ 79083 h 390473"/>
                <a:gd name="connsiteX4" fmla="*/ 202651 w 202651"/>
                <a:gd name="connsiteY4" fmla="*/ 390473 h 390473"/>
                <a:gd name="connsiteX5" fmla="*/ 123567 w 202651"/>
                <a:gd name="connsiteY5" fmla="*/ 390473 h 390473"/>
                <a:gd name="connsiteX6" fmla="*/ 0 w 202651"/>
                <a:gd name="connsiteY6" fmla="*/ 385531 h 390473"/>
                <a:gd name="connsiteX7" fmla="*/ 29656 w 202651"/>
                <a:gd name="connsiteY7" fmla="*/ 207593 h 390473"/>
                <a:gd name="connsiteX8" fmla="*/ 59312 w 202651"/>
                <a:gd name="connsiteY8" fmla="*/ 69198 h 390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2651" h="390473">
                  <a:moveTo>
                    <a:pt x="59312" y="69198"/>
                  </a:moveTo>
                  <a:lnTo>
                    <a:pt x="93911" y="0"/>
                  </a:lnTo>
                  <a:lnTo>
                    <a:pt x="128510" y="4943"/>
                  </a:lnTo>
                  <a:lnTo>
                    <a:pt x="172994" y="79083"/>
                  </a:lnTo>
                  <a:lnTo>
                    <a:pt x="202651" y="390473"/>
                  </a:lnTo>
                  <a:lnTo>
                    <a:pt x="123567" y="390473"/>
                  </a:lnTo>
                  <a:lnTo>
                    <a:pt x="0" y="385531"/>
                  </a:lnTo>
                  <a:lnTo>
                    <a:pt x="29656" y="207593"/>
                  </a:lnTo>
                  <a:lnTo>
                    <a:pt x="59312" y="6919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5" name="Freeform 367"/>
            <p:cNvSpPr>
              <a:spLocks/>
            </p:cNvSpPr>
            <p:nvPr/>
          </p:nvSpPr>
          <p:spPr bwMode="gray">
            <a:xfrm>
              <a:off x="8401646" y="4647369"/>
              <a:ext cx="296526" cy="186233"/>
            </a:xfrm>
            <a:custGeom>
              <a:avLst/>
              <a:gdLst>
                <a:gd name="T0" fmla="*/ 193 w 1671"/>
                <a:gd name="T1" fmla="*/ 0 h 1038"/>
                <a:gd name="T2" fmla="*/ 0 w 1671"/>
                <a:gd name="T3" fmla="*/ 409 h 1038"/>
                <a:gd name="T4" fmla="*/ 818 w 1671"/>
                <a:gd name="T5" fmla="*/ 969 h 1038"/>
                <a:gd name="T6" fmla="*/ 1671 w 1671"/>
                <a:gd name="T7" fmla="*/ 418 h 1038"/>
                <a:gd name="T8" fmla="*/ 1434 w 1671"/>
                <a:gd name="T9" fmla="*/ 21 h 1038"/>
                <a:gd name="T10" fmla="*/ 193 w 1671"/>
                <a:gd name="T11" fmla="*/ 0 h 1038"/>
              </a:gdLst>
              <a:ahLst/>
              <a:cxnLst>
                <a:cxn ang="0">
                  <a:pos x="T0" y="T1"/>
                </a:cxn>
                <a:cxn ang="0">
                  <a:pos x="T2" y="T3"/>
                </a:cxn>
                <a:cxn ang="0">
                  <a:pos x="T4" y="T5"/>
                </a:cxn>
                <a:cxn ang="0">
                  <a:pos x="T6" y="T7"/>
                </a:cxn>
                <a:cxn ang="0">
                  <a:pos x="T8" y="T9"/>
                </a:cxn>
                <a:cxn ang="0">
                  <a:pos x="T10" y="T11"/>
                </a:cxn>
              </a:cxnLst>
              <a:rect l="0" t="0" r="r" b="b"/>
              <a:pathLst>
                <a:path w="1671" h="1038">
                  <a:moveTo>
                    <a:pt x="193" y="0"/>
                  </a:moveTo>
                  <a:cubicBezTo>
                    <a:pt x="193" y="0"/>
                    <a:pt x="245" y="254"/>
                    <a:pt x="0" y="409"/>
                  </a:cubicBezTo>
                  <a:cubicBezTo>
                    <a:pt x="0" y="409"/>
                    <a:pt x="142" y="956"/>
                    <a:pt x="818" y="969"/>
                  </a:cubicBezTo>
                  <a:cubicBezTo>
                    <a:pt x="818" y="969"/>
                    <a:pt x="1352" y="1038"/>
                    <a:pt x="1671" y="418"/>
                  </a:cubicBezTo>
                  <a:cubicBezTo>
                    <a:pt x="1671" y="418"/>
                    <a:pt x="1417" y="345"/>
                    <a:pt x="1434" y="21"/>
                  </a:cubicBezTo>
                  <a:cubicBezTo>
                    <a:pt x="1434" y="21"/>
                    <a:pt x="844" y="676"/>
                    <a:pt x="193" y="0"/>
                  </a:cubicBezTo>
                  <a:close/>
                </a:path>
              </a:pathLst>
            </a:custGeom>
            <a:gradFill flip="none" rotWithShape="1">
              <a:gsLst>
                <a:gs pos="100000">
                  <a:srgbClr val="F1CA9F">
                    <a:lumMod val="79000"/>
                  </a:srgbClr>
                </a:gs>
                <a:gs pos="0">
                  <a:srgbClr val="F1CA9F">
                    <a:lumMod val="100000"/>
                  </a:srgbClr>
                </a:gs>
              </a:gsLst>
              <a:path path="circle">
                <a:fillToRect l="50000" t="50000" r="50000" b="50000"/>
              </a:path>
              <a:tileRect/>
            </a:gradFill>
            <a:ln>
              <a:noFill/>
            </a:ln>
            <a:effectLst>
              <a:innerShdw blurRad="101600" dist="50800" dir="16200000">
                <a:prstClr val="black">
                  <a:alpha val="24000"/>
                </a:prstClr>
              </a:innerShdw>
            </a:effectLst>
          </p:spPr>
          <p:txBody>
            <a:bodyPr vert="horz" wrap="square" lIns="91440" tIns="45720" rIns="91440" bIns="45720" numCol="1" anchor="t" anchorCtr="0" compatLnSpc="1">
              <a:prstTxWarp prst="textNoShape">
                <a:avLst/>
              </a:prstTxWarp>
            </a:bodyPr>
            <a:lstStyle/>
            <a:p>
              <a:endParaRPr lang="en-US" dirty="0"/>
            </a:p>
          </p:txBody>
        </p:sp>
        <p:sp>
          <p:nvSpPr>
            <p:cNvPr id="166" name="Freeform 368"/>
            <p:cNvSpPr>
              <a:spLocks/>
            </p:cNvSpPr>
            <p:nvPr/>
          </p:nvSpPr>
          <p:spPr bwMode="gray">
            <a:xfrm>
              <a:off x="8362708" y="4297952"/>
              <a:ext cx="379394" cy="420915"/>
            </a:xfrm>
            <a:custGeom>
              <a:avLst/>
              <a:gdLst>
                <a:gd name="T0" fmla="*/ 1919 w 2139"/>
                <a:gd name="T1" fmla="*/ 1268 h 2347"/>
                <a:gd name="T2" fmla="*/ 1021 w 2139"/>
                <a:gd name="T3" fmla="*/ 2347 h 2347"/>
                <a:gd name="T4" fmla="*/ 181 w 2139"/>
                <a:gd name="T5" fmla="*/ 1275 h 2347"/>
                <a:gd name="T6" fmla="*/ 1034 w 2139"/>
                <a:gd name="T7" fmla="*/ 21 h 2347"/>
                <a:gd name="T8" fmla="*/ 1919 w 2139"/>
                <a:gd name="T9" fmla="*/ 1268 h 2347"/>
              </a:gdLst>
              <a:ahLst/>
              <a:cxnLst>
                <a:cxn ang="0">
                  <a:pos x="T0" y="T1"/>
                </a:cxn>
                <a:cxn ang="0">
                  <a:pos x="T2" y="T3"/>
                </a:cxn>
                <a:cxn ang="0">
                  <a:pos x="T4" y="T5"/>
                </a:cxn>
                <a:cxn ang="0">
                  <a:pos x="T6" y="T7"/>
                </a:cxn>
                <a:cxn ang="0">
                  <a:pos x="T8" y="T9"/>
                </a:cxn>
              </a:cxnLst>
              <a:rect l="0" t="0" r="r" b="b"/>
              <a:pathLst>
                <a:path w="2139" h="2347">
                  <a:moveTo>
                    <a:pt x="1919" y="1268"/>
                  </a:moveTo>
                  <a:cubicBezTo>
                    <a:pt x="1919" y="1737"/>
                    <a:pt x="1482" y="2347"/>
                    <a:pt x="1021" y="2347"/>
                  </a:cubicBezTo>
                  <a:cubicBezTo>
                    <a:pt x="623" y="2347"/>
                    <a:pt x="181" y="1778"/>
                    <a:pt x="181" y="1275"/>
                  </a:cubicBezTo>
                  <a:cubicBezTo>
                    <a:pt x="181" y="654"/>
                    <a:pt x="0" y="40"/>
                    <a:pt x="1034" y="21"/>
                  </a:cubicBezTo>
                  <a:cubicBezTo>
                    <a:pt x="2139" y="0"/>
                    <a:pt x="1919" y="1203"/>
                    <a:pt x="1919" y="1268"/>
                  </a:cubicBezTo>
                  <a:close/>
                </a:path>
              </a:pathLst>
            </a:custGeom>
            <a:gradFill flip="none" rotWithShape="1">
              <a:gsLst>
                <a:gs pos="100000">
                  <a:srgbClr val="F1CA9F">
                    <a:lumMod val="88000"/>
                  </a:srgbClr>
                </a:gs>
                <a:gs pos="0">
                  <a:srgbClr val="F1CA9F">
                    <a:lumMod val="60000"/>
                    <a:lumOff val="40000"/>
                  </a:srgbClr>
                </a:gs>
              </a:gsLst>
              <a:path path="circle">
                <a:fillToRect l="50000" t="50000" r="50000" b="50000"/>
              </a:path>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67" name="Freeform 369"/>
            <p:cNvSpPr>
              <a:spLocks/>
            </p:cNvSpPr>
            <p:nvPr/>
          </p:nvSpPr>
          <p:spPr bwMode="gray">
            <a:xfrm>
              <a:off x="8690851" y="4481325"/>
              <a:ext cx="39770" cy="105145"/>
            </a:xfrm>
            <a:custGeom>
              <a:avLst/>
              <a:gdLst>
                <a:gd name="T0" fmla="*/ 95 w 224"/>
                <a:gd name="T1" fmla="*/ 0 h 586"/>
                <a:gd name="T2" fmla="*/ 127 w 224"/>
                <a:gd name="T3" fmla="*/ 303 h 586"/>
                <a:gd name="T4" fmla="*/ 0 w 224"/>
                <a:gd name="T5" fmla="*/ 586 h 586"/>
                <a:gd name="T6" fmla="*/ 95 w 224"/>
                <a:gd name="T7" fmla="*/ 0 h 586"/>
              </a:gdLst>
              <a:ahLst/>
              <a:cxnLst>
                <a:cxn ang="0">
                  <a:pos x="T0" y="T1"/>
                </a:cxn>
                <a:cxn ang="0">
                  <a:pos x="T2" y="T3"/>
                </a:cxn>
                <a:cxn ang="0">
                  <a:pos x="T4" y="T5"/>
                </a:cxn>
                <a:cxn ang="0">
                  <a:pos x="T6" y="T7"/>
                </a:cxn>
              </a:cxnLst>
              <a:rect l="0" t="0" r="r" b="b"/>
              <a:pathLst>
                <a:path w="224" h="586">
                  <a:moveTo>
                    <a:pt x="95" y="0"/>
                  </a:moveTo>
                  <a:cubicBezTo>
                    <a:pt x="95" y="0"/>
                    <a:pt x="224" y="32"/>
                    <a:pt x="127" y="303"/>
                  </a:cubicBezTo>
                  <a:cubicBezTo>
                    <a:pt x="127" y="303"/>
                    <a:pt x="84" y="508"/>
                    <a:pt x="0" y="586"/>
                  </a:cubicBezTo>
                  <a:lnTo>
                    <a:pt x="95" y="0"/>
                  </a:lnTo>
                  <a:close/>
                </a:path>
              </a:pathLst>
            </a:custGeom>
            <a:solidFill>
              <a:srgbClr val="E9BD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8" name="Freeform 370"/>
            <p:cNvSpPr>
              <a:spLocks/>
            </p:cNvSpPr>
            <p:nvPr/>
          </p:nvSpPr>
          <p:spPr bwMode="gray">
            <a:xfrm>
              <a:off x="8700668" y="4509925"/>
              <a:ext cx="15975" cy="52152"/>
            </a:xfrm>
            <a:custGeom>
              <a:avLst/>
              <a:gdLst>
                <a:gd name="T0" fmla="*/ 45 w 90"/>
                <a:gd name="T1" fmla="*/ 19 h 291"/>
                <a:gd name="T2" fmla="*/ 32 w 90"/>
                <a:gd name="T3" fmla="*/ 194 h 291"/>
                <a:gd name="T4" fmla="*/ 0 w 90"/>
                <a:gd name="T5" fmla="*/ 291 h 291"/>
                <a:gd name="T6" fmla="*/ 45 w 90"/>
                <a:gd name="T7" fmla="*/ 19 h 291"/>
              </a:gdLst>
              <a:ahLst/>
              <a:cxnLst>
                <a:cxn ang="0">
                  <a:pos x="T0" y="T1"/>
                </a:cxn>
                <a:cxn ang="0">
                  <a:pos x="T2" y="T3"/>
                </a:cxn>
                <a:cxn ang="0">
                  <a:pos x="T4" y="T5"/>
                </a:cxn>
                <a:cxn ang="0">
                  <a:pos x="T6" y="T7"/>
                </a:cxn>
              </a:cxnLst>
              <a:rect l="0" t="0" r="r" b="b"/>
              <a:pathLst>
                <a:path w="90" h="291">
                  <a:moveTo>
                    <a:pt x="45" y="19"/>
                  </a:moveTo>
                  <a:cubicBezTo>
                    <a:pt x="45" y="19"/>
                    <a:pt x="90" y="0"/>
                    <a:pt x="32" y="194"/>
                  </a:cubicBezTo>
                  <a:cubicBezTo>
                    <a:pt x="0" y="291"/>
                    <a:pt x="0" y="291"/>
                    <a:pt x="0" y="291"/>
                  </a:cubicBezTo>
                  <a:lnTo>
                    <a:pt x="45" y="19"/>
                  </a:lnTo>
                  <a:close/>
                </a:path>
              </a:pathLst>
            </a:custGeom>
            <a:solidFill>
              <a:srgbClr val="D3A4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9" name="Freeform 371"/>
            <p:cNvSpPr>
              <a:spLocks/>
            </p:cNvSpPr>
            <p:nvPr/>
          </p:nvSpPr>
          <p:spPr bwMode="gray">
            <a:xfrm>
              <a:off x="8367035" y="4480147"/>
              <a:ext cx="35443" cy="94715"/>
            </a:xfrm>
            <a:custGeom>
              <a:avLst/>
              <a:gdLst>
                <a:gd name="T0" fmla="*/ 156 w 199"/>
                <a:gd name="T1" fmla="*/ 86 h 528"/>
                <a:gd name="T2" fmla="*/ 196 w 199"/>
                <a:gd name="T3" fmla="*/ 190 h 528"/>
                <a:gd name="T4" fmla="*/ 183 w 199"/>
                <a:gd name="T5" fmla="*/ 391 h 528"/>
                <a:gd name="T6" fmla="*/ 199 w 199"/>
                <a:gd name="T7" fmla="*/ 528 h 528"/>
                <a:gd name="T8" fmla="*/ 102 w 199"/>
                <a:gd name="T9" fmla="*/ 365 h 528"/>
                <a:gd name="T10" fmla="*/ 156 w 199"/>
                <a:gd name="T11" fmla="*/ 86 h 528"/>
              </a:gdLst>
              <a:ahLst/>
              <a:cxnLst>
                <a:cxn ang="0">
                  <a:pos x="T0" y="T1"/>
                </a:cxn>
                <a:cxn ang="0">
                  <a:pos x="T2" y="T3"/>
                </a:cxn>
                <a:cxn ang="0">
                  <a:pos x="T4" y="T5"/>
                </a:cxn>
                <a:cxn ang="0">
                  <a:pos x="T6" y="T7"/>
                </a:cxn>
                <a:cxn ang="0">
                  <a:pos x="T8" y="T9"/>
                </a:cxn>
                <a:cxn ang="0">
                  <a:pos x="T10" y="T11"/>
                </a:cxn>
              </a:cxnLst>
              <a:rect l="0" t="0" r="r" b="b"/>
              <a:pathLst>
                <a:path w="199" h="528">
                  <a:moveTo>
                    <a:pt x="156" y="86"/>
                  </a:moveTo>
                  <a:cubicBezTo>
                    <a:pt x="156" y="86"/>
                    <a:pt x="183" y="137"/>
                    <a:pt x="196" y="190"/>
                  </a:cubicBezTo>
                  <a:cubicBezTo>
                    <a:pt x="196" y="190"/>
                    <a:pt x="151" y="315"/>
                    <a:pt x="183" y="391"/>
                  </a:cubicBezTo>
                  <a:cubicBezTo>
                    <a:pt x="199" y="528"/>
                    <a:pt x="199" y="528"/>
                    <a:pt x="199" y="528"/>
                  </a:cubicBezTo>
                  <a:cubicBezTo>
                    <a:pt x="199" y="528"/>
                    <a:pt x="124" y="503"/>
                    <a:pt x="102" y="365"/>
                  </a:cubicBezTo>
                  <a:cubicBezTo>
                    <a:pt x="102" y="365"/>
                    <a:pt x="0" y="0"/>
                    <a:pt x="156" y="86"/>
                  </a:cubicBezTo>
                  <a:close/>
                </a:path>
              </a:pathLst>
            </a:custGeom>
            <a:solidFill>
              <a:srgbClr val="E9BD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0" name="Freeform 372"/>
            <p:cNvSpPr>
              <a:spLocks/>
            </p:cNvSpPr>
            <p:nvPr/>
          </p:nvSpPr>
          <p:spPr bwMode="gray">
            <a:xfrm>
              <a:off x="8385172" y="4510597"/>
              <a:ext cx="15975" cy="52152"/>
            </a:xfrm>
            <a:custGeom>
              <a:avLst/>
              <a:gdLst>
                <a:gd name="T0" fmla="*/ 45 w 90"/>
                <a:gd name="T1" fmla="*/ 20 h 291"/>
                <a:gd name="T2" fmla="*/ 58 w 90"/>
                <a:gd name="T3" fmla="*/ 194 h 291"/>
                <a:gd name="T4" fmla="*/ 90 w 90"/>
                <a:gd name="T5" fmla="*/ 291 h 291"/>
                <a:gd name="T6" fmla="*/ 45 w 90"/>
                <a:gd name="T7" fmla="*/ 20 h 291"/>
              </a:gdLst>
              <a:ahLst/>
              <a:cxnLst>
                <a:cxn ang="0">
                  <a:pos x="T0" y="T1"/>
                </a:cxn>
                <a:cxn ang="0">
                  <a:pos x="T2" y="T3"/>
                </a:cxn>
                <a:cxn ang="0">
                  <a:pos x="T4" y="T5"/>
                </a:cxn>
                <a:cxn ang="0">
                  <a:pos x="T6" y="T7"/>
                </a:cxn>
              </a:cxnLst>
              <a:rect l="0" t="0" r="r" b="b"/>
              <a:pathLst>
                <a:path w="90" h="291">
                  <a:moveTo>
                    <a:pt x="45" y="20"/>
                  </a:moveTo>
                  <a:cubicBezTo>
                    <a:pt x="45" y="20"/>
                    <a:pt x="0" y="0"/>
                    <a:pt x="58" y="194"/>
                  </a:cubicBezTo>
                  <a:cubicBezTo>
                    <a:pt x="90" y="291"/>
                    <a:pt x="90" y="291"/>
                    <a:pt x="90" y="291"/>
                  </a:cubicBezTo>
                  <a:lnTo>
                    <a:pt x="45" y="20"/>
                  </a:lnTo>
                  <a:close/>
                </a:path>
              </a:pathLst>
            </a:custGeom>
            <a:solidFill>
              <a:srgbClr val="D3A4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1" name="Freeform 373"/>
            <p:cNvSpPr>
              <a:spLocks/>
            </p:cNvSpPr>
            <p:nvPr/>
          </p:nvSpPr>
          <p:spPr bwMode="gray">
            <a:xfrm>
              <a:off x="8396155" y="4504877"/>
              <a:ext cx="52916" cy="88658"/>
            </a:xfrm>
            <a:custGeom>
              <a:avLst/>
              <a:gdLst>
                <a:gd name="T0" fmla="*/ 18 w 298"/>
                <a:gd name="T1" fmla="*/ 116 h 495"/>
                <a:gd name="T2" fmla="*/ 298 w 298"/>
                <a:gd name="T3" fmla="*/ 495 h 495"/>
                <a:gd name="T4" fmla="*/ 26 w 298"/>
                <a:gd name="T5" fmla="*/ 0 h 495"/>
                <a:gd name="T6" fmla="*/ 18 w 298"/>
                <a:gd name="T7" fmla="*/ 116 h 495"/>
              </a:gdLst>
              <a:ahLst/>
              <a:cxnLst>
                <a:cxn ang="0">
                  <a:pos x="T0" y="T1"/>
                </a:cxn>
                <a:cxn ang="0">
                  <a:pos x="T2" y="T3"/>
                </a:cxn>
                <a:cxn ang="0">
                  <a:pos x="T4" y="T5"/>
                </a:cxn>
                <a:cxn ang="0">
                  <a:pos x="T6" y="T7"/>
                </a:cxn>
              </a:cxnLst>
              <a:rect l="0" t="0" r="r" b="b"/>
              <a:pathLst>
                <a:path w="298" h="495">
                  <a:moveTo>
                    <a:pt x="18" y="116"/>
                  </a:moveTo>
                  <a:cubicBezTo>
                    <a:pt x="18" y="116"/>
                    <a:pt x="0" y="392"/>
                    <a:pt x="298" y="495"/>
                  </a:cubicBezTo>
                  <a:cubicBezTo>
                    <a:pt x="298" y="495"/>
                    <a:pt x="35" y="396"/>
                    <a:pt x="26" y="0"/>
                  </a:cubicBezTo>
                  <a:lnTo>
                    <a:pt x="18" y="116"/>
                  </a:lnTo>
                  <a:close/>
                </a:path>
              </a:pathLst>
            </a:custGeom>
            <a:solidFill>
              <a:srgbClr val="E5AF8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2" name="Freeform 374"/>
            <p:cNvSpPr>
              <a:spLocks/>
            </p:cNvSpPr>
            <p:nvPr/>
          </p:nvSpPr>
          <p:spPr bwMode="gray">
            <a:xfrm>
              <a:off x="8648418" y="4504877"/>
              <a:ext cx="52749" cy="88658"/>
            </a:xfrm>
            <a:custGeom>
              <a:avLst/>
              <a:gdLst>
                <a:gd name="T0" fmla="*/ 280 w 297"/>
                <a:gd name="T1" fmla="*/ 116 h 495"/>
                <a:gd name="T2" fmla="*/ 0 w 297"/>
                <a:gd name="T3" fmla="*/ 495 h 495"/>
                <a:gd name="T4" fmla="*/ 271 w 297"/>
                <a:gd name="T5" fmla="*/ 0 h 495"/>
                <a:gd name="T6" fmla="*/ 280 w 297"/>
                <a:gd name="T7" fmla="*/ 116 h 495"/>
              </a:gdLst>
              <a:ahLst/>
              <a:cxnLst>
                <a:cxn ang="0">
                  <a:pos x="T0" y="T1"/>
                </a:cxn>
                <a:cxn ang="0">
                  <a:pos x="T2" y="T3"/>
                </a:cxn>
                <a:cxn ang="0">
                  <a:pos x="T4" y="T5"/>
                </a:cxn>
                <a:cxn ang="0">
                  <a:pos x="T6" y="T7"/>
                </a:cxn>
              </a:cxnLst>
              <a:rect l="0" t="0" r="r" b="b"/>
              <a:pathLst>
                <a:path w="297" h="495">
                  <a:moveTo>
                    <a:pt x="280" y="116"/>
                  </a:moveTo>
                  <a:cubicBezTo>
                    <a:pt x="280" y="116"/>
                    <a:pt x="297" y="392"/>
                    <a:pt x="0" y="495"/>
                  </a:cubicBezTo>
                  <a:cubicBezTo>
                    <a:pt x="0" y="495"/>
                    <a:pt x="263" y="396"/>
                    <a:pt x="271" y="0"/>
                  </a:cubicBezTo>
                  <a:lnTo>
                    <a:pt x="280" y="116"/>
                  </a:lnTo>
                  <a:close/>
                </a:path>
              </a:pathLst>
            </a:custGeom>
            <a:solidFill>
              <a:srgbClr val="E5AF8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6" name="Ellipse 155"/>
            <p:cNvSpPr/>
            <p:nvPr/>
          </p:nvSpPr>
          <p:spPr bwMode="gray">
            <a:xfrm>
              <a:off x="8038397" y="4944815"/>
              <a:ext cx="1028015" cy="327364"/>
            </a:xfrm>
            <a:prstGeom prst="ellipse">
              <a:avLst/>
            </a:prstGeom>
            <a:gradFill flip="none" rotWithShape="1">
              <a:gsLst>
                <a:gs pos="100000">
                  <a:srgbClr val="ABABAB">
                    <a:lumMod val="49000"/>
                    <a:alpha val="0"/>
                  </a:srgbClr>
                </a:gs>
                <a:gs pos="0">
                  <a:srgbClr val="000000"/>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7" name="Freeform 407"/>
            <p:cNvSpPr>
              <a:spLocks/>
            </p:cNvSpPr>
            <p:nvPr/>
          </p:nvSpPr>
          <p:spPr bwMode="gray">
            <a:xfrm>
              <a:off x="8159034" y="4688249"/>
              <a:ext cx="786742" cy="517144"/>
            </a:xfrm>
            <a:custGeom>
              <a:avLst/>
              <a:gdLst>
                <a:gd name="T0" fmla="*/ 1514 w 4435"/>
                <a:gd name="T1" fmla="*/ 5 h 2883"/>
                <a:gd name="T2" fmla="*/ 2831 w 4435"/>
                <a:gd name="T3" fmla="*/ 0 h 2883"/>
                <a:gd name="T4" fmla="*/ 3215 w 4435"/>
                <a:gd name="T5" fmla="*/ 262 h 2883"/>
                <a:gd name="T6" fmla="*/ 4045 w 4435"/>
                <a:gd name="T7" fmla="*/ 736 h 2883"/>
                <a:gd name="T8" fmla="*/ 4344 w 4435"/>
                <a:gd name="T9" fmla="*/ 2372 h 2883"/>
                <a:gd name="T10" fmla="*/ 4210 w 4435"/>
                <a:gd name="T11" fmla="*/ 2515 h 2883"/>
                <a:gd name="T12" fmla="*/ 2198 w 4435"/>
                <a:gd name="T13" fmla="*/ 2858 h 2883"/>
                <a:gd name="T14" fmla="*/ 112 w 4435"/>
                <a:gd name="T15" fmla="*/ 2465 h 2883"/>
                <a:gd name="T16" fmla="*/ 0 w 4435"/>
                <a:gd name="T17" fmla="*/ 2194 h 2883"/>
                <a:gd name="T18" fmla="*/ 372 w 4435"/>
                <a:gd name="T19" fmla="*/ 639 h 2883"/>
                <a:gd name="T20" fmla="*/ 692 w 4435"/>
                <a:gd name="T21" fmla="*/ 427 h 2883"/>
                <a:gd name="T22" fmla="*/ 1514 w 4435"/>
                <a:gd name="T23" fmla="*/ 5 h 28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35" h="2883">
                  <a:moveTo>
                    <a:pt x="1514" y="5"/>
                  </a:moveTo>
                  <a:cubicBezTo>
                    <a:pt x="1514" y="5"/>
                    <a:pt x="2083" y="1442"/>
                    <a:pt x="2831" y="0"/>
                  </a:cubicBezTo>
                  <a:cubicBezTo>
                    <a:pt x="2831" y="0"/>
                    <a:pt x="2868" y="97"/>
                    <a:pt x="3215" y="262"/>
                  </a:cubicBezTo>
                  <a:cubicBezTo>
                    <a:pt x="3215" y="262"/>
                    <a:pt x="3929" y="482"/>
                    <a:pt x="4045" y="736"/>
                  </a:cubicBezTo>
                  <a:cubicBezTo>
                    <a:pt x="4045" y="736"/>
                    <a:pt x="4435" y="1602"/>
                    <a:pt x="4344" y="2372"/>
                  </a:cubicBezTo>
                  <a:cubicBezTo>
                    <a:pt x="4344" y="2372"/>
                    <a:pt x="4340" y="2435"/>
                    <a:pt x="4210" y="2515"/>
                  </a:cubicBezTo>
                  <a:cubicBezTo>
                    <a:pt x="4210" y="2515"/>
                    <a:pt x="3431" y="2883"/>
                    <a:pt x="2198" y="2858"/>
                  </a:cubicBezTo>
                  <a:cubicBezTo>
                    <a:pt x="2198" y="2858"/>
                    <a:pt x="878" y="2799"/>
                    <a:pt x="112" y="2465"/>
                  </a:cubicBezTo>
                  <a:cubicBezTo>
                    <a:pt x="112" y="2465"/>
                    <a:pt x="4" y="2439"/>
                    <a:pt x="0" y="2194"/>
                  </a:cubicBezTo>
                  <a:cubicBezTo>
                    <a:pt x="0" y="2194"/>
                    <a:pt x="38" y="1121"/>
                    <a:pt x="372" y="639"/>
                  </a:cubicBezTo>
                  <a:cubicBezTo>
                    <a:pt x="372" y="639"/>
                    <a:pt x="467" y="512"/>
                    <a:pt x="692" y="427"/>
                  </a:cubicBezTo>
                  <a:cubicBezTo>
                    <a:pt x="692" y="427"/>
                    <a:pt x="1462" y="199"/>
                    <a:pt x="1514" y="5"/>
                  </a:cubicBezTo>
                  <a:close/>
                </a:path>
              </a:pathLst>
            </a:custGeom>
            <a:gradFill>
              <a:gsLst>
                <a:gs pos="60000">
                  <a:srgbClr val="FFFFFF"/>
                </a:gs>
                <a:gs pos="100000">
                  <a:srgbClr val="DDDDDD">
                    <a:lumMod val="94000"/>
                  </a:srgbClr>
                </a:gs>
              </a:gsLst>
              <a:path path="circle">
                <a:fillToRect l="50000" t="50000" r="50000" b="50000"/>
              </a:path>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58" name="Freeform 408"/>
            <p:cNvSpPr>
              <a:spLocks/>
            </p:cNvSpPr>
            <p:nvPr/>
          </p:nvSpPr>
          <p:spPr bwMode="gray">
            <a:xfrm>
              <a:off x="8426440" y="4666042"/>
              <a:ext cx="119476" cy="215673"/>
            </a:xfrm>
            <a:custGeom>
              <a:avLst/>
              <a:gdLst>
                <a:gd name="T0" fmla="*/ 665 w 674"/>
                <a:gd name="T1" fmla="*/ 749 h 1202"/>
                <a:gd name="T2" fmla="*/ 669 w 674"/>
                <a:gd name="T3" fmla="*/ 755 h 1202"/>
                <a:gd name="T4" fmla="*/ 194 w 674"/>
                <a:gd name="T5" fmla="*/ 1196 h 1202"/>
                <a:gd name="T6" fmla="*/ 191 w 674"/>
                <a:gd name="T7" fmla="*/ 1202 h 1202"/>
                <a:gd name="T8" fmla="*/ 7 w 674"/>
                <a:gd name="T9" fmla="*/ 137 h 1202"/>
                <a:gd name="T10" fmla="*/ 45 w 674"/>
                <a:gd name="T11" fmla="*/ 0 h 1202"/>
                <a:gd name="T12" fmla="*/ 665 w 674"/>
                <a:gd name="T13" fmla="*/ 749 h 1202"/>
              </a:gdLst>
              <a:ahLst/>
              <a:cxnLst>
                <a:cxn ang="0">
                  <a:pos x="T0" y="T1"/>
                </a:cxn>
                <a:cxn ang="0">
                  <a:pos x="T2" y="T3"/>
                </a:cxn>
                <a:cxn ang="0">
                  <a:pos x="T4" y="T5"/>
                </a:cxn>
                <a:cxn ang="0">
                  <a:pos x="T6" y="T7"/>
                </a:cxn>
                <a:cxn ang="0">
                  <a:pos x="T8" y="T9"/>
                </a:cxn>
                <a:cxn ang="0">
                  <a:pos x="T10" y="T11"/>
                </a:cxn>
                <a:cxn ang="0">
                  <a:pos x="T12" y="T13"/>
                </a:cxn>
              </a:cxnLst>
              <a:rect l="0" t="0" r="r" b="b"/>
              <a:pathLst>
                <a:path w="674" h="1202">
                  <a:moveTo>
                    <a:pt x="665" y="749"/>
                  </a:moveTo>
                  <a:cubicBezTo>
                    <a:pt x="665" y="749"/>
                    <a:pt x="674" y="754"/>
                    <a:pt x="669" y="755"/>
                  </a:cubicBezTo>
                  <a:cubicBezTo>
                    <a:pt x="633" y="761"/>
                    <a:pt x="458" y="789"/>
                    <a:pt x="194" y="1196"/>
                  </a:cubicBezTo>
                  <a:cubicBezTo>
                    <a:pt x="193" y="1198"/>
                    <a:pt x="192" y="1200"/>
                    <a:pt x="191" y="1202"/>
                  </a:cubicBezTo>
                  <a:cubicBezTo>
                    <a:pt x="191" y="1202"/>
                    <a:pt x="0" y="366"/>
                    <a:pt x="7" y="137"/>
                  </a:cubicBezTo>
                  <a:cubicBezTo>
                    <a:pt x="29" y="74"/>
                    <a:pt x="45" y="99"/>
                    <a:pt x="45" y="0"/>
                  </a:cubicBezTo>
                  <a:cubicBezTo>
                    <a:pt x="45" y="0"/>
                    <a:pt x="143" y="618"/>
                    <a:pt x="665" y="749"/>
                  </a:cubicBezTo>
                  <a:close/>
                </a:path>
              </a:pathLst>
            </a:custGeom>
            <a:gradFill>
              <a:gsLst>
                <a:gs pos="0">
                  <a:srgbClr val="FFFFFF"/>
                </a:gs>
                <a:gs pos="100000">
                  <a:srgbClr val="DDDDDD">
                    <a:lumMod val="94000"/>
                  </a:srgbClr>
                </a:gs>
              </a:gsLst>
              <a:path path="circle">
                <a:fillToRect l="50000" t="50000" r="50000" b="50000"/>
              </a:path>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59" name="Freeform 409"/>
            <p:cNvSpPr>
              <a:spLocks/>
            </p:cNvSpPr>
            <p:nvPr/>
          </p:nvSpPr>
          <p:spPr bwMode="gray">
            <a:xfrm>
              <a:off x="8545083" y="4660827"/>
              <a:ext cx="127130" cy="223916"/>
            </a:xfrm>
            <a:custGeom>
              <a:avLst/>
              <a:gdLst>
                <a:gd name="T0" fmla="*/ 0 w 717"/>
                <a:gd name="T1" fmla="*/ 784 h 1248"/>
                <a:gd name="T2" fmla="*/ 503 w 717"/>
                <a:gd name="T3" fmla="*/ 1248 h 1248"/>
                <a:gd name="T4" fmla="*/ 711 w 717"/>
                <a:gd name="T5" fmla="*/ 192 h 1248"/>
                <a:gd name="T6" fmla="*/ 648 w 717"/>
                <a:gd name="T7" fmla="*/ 0 h 1248"/>
                <a:gd name="T8" fmla="*/ 0 w 717"/>
                <a:gd name="T9" fmla="*/ 784 h 1248"/>
              </a:gdLst>
              <a:ahLst/>
              <a:cxnLst>
                <a:cxn ang="0">
                  <a:pos x="T0" y="T1"/>
                </a:cxn>
                <a:cxn ang="0">
                  <a:pos x="T2" y="T3"/>
                </a:cxn>
                <a:cxn ang="0">
                  <a:pos x="T4" y="T5"/>
                </a:cxn>
                <a:cxn ang="0">
                  <a:pos x="T6" y="T7"/>
                </a:cxn>
                <a:cxn ang="0">
                  <a:pos x="T8" y="T9"/>
                </a:cxn>
              </a:cxnLst>
              <a:rect l="0" t="0" r="r" b="b"/>
              <a:pathLst>
                <a:path w="717" h="1248">
                  <a:moveTo>
                    <a:pt x="0" y="784"/>
                  </a:moveTo>
                  <a:cubicBezTo>
                    <a:pt x="0" y="784"/>
                    <a:pt x="198" y="757"/>
                    <a:pt x="503" y="1248"/>
                  </a:cubicBezTo>
                  <a:cubicBezTo>
                    <a:pt x="503" y="1248"/>
                    <a:pt x="717" y="420"/>
                    <a:pt x="711" y="192"/>
                  </a:cubicBezTo>
                  <a:cubicBezTo>
                    <a:pt x="711" y="192"/>
                    <a:pt x="648" y="28"/>
                    <a:pt x="648" y="0"/>
                  </a:cubicBezTo>
                  <a:cubicBezTo>
                    <a:pt x="648" y="0"/>
                    <a:pt x="522" y="641"/>
                    <a:pt x="0" y="784"/>
                  </a:cubicBezTo>
                  <a:close/>
                </a:path>
              </a:pathLst>
            </a:custGeom>
            <a:gradFill>
              <a:gsLst>
                <a:gs pos="0">
                  <a:srgbClr val="FFFFFF"/>
                </a:gs>
                <a:gs pos="100000">
                  <a:srgbClr val="DDDDDD">
                    <a:lumMod val="94000"/>
                  </a:srgbClr>
                </a:gs>
              </a:gsLst>
              <a:path path="circle">
                <a:fillToRect l="50000" t="50000" r="50000" b="50000"/>
              </a:path>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60" name="Freeform 410"/>
            <p:cNvSpPr>
              <a:spLocks/>
            </p:cNvSpPr>
            <p:nvPr/>
          </p:nvSpPr>
          <p:spPr bwMode="gray">
            <a:xfrm>
              <a:off x="8747260" y="4804497"/>
              <a:ext cx="108992" cy="367418"/>
            </a:xfrm>
            <a:custGeom>
              <a:avLst/>
              <a:gdLst>
                <a:gd name="T0" fmla="*/ 614 w 614"/>
                <a:gd name="T1" fmla="*/ 0 h 2049"/>
                <a:gd name="T2" fmla="*/ 361 w 614"/>
                <a:gd name="T3" fmla="*/ 2034 h 2049"/>
                <a:gd name="T4" fmla="*/ 334 w 614"/>
                <a:gd name="T5" fmla="*/ 2049 h 2049"/>
                <a:gd name="T6" fmla="*/ 614 w 614"/>
                <a:gd name="T7" fmla="*/ 0 h 2049"/>
              </a:gdLst>
              <a:ahLst/>
              <a:cxnLst>
                <a:cxn ang="0">
                  <a:pos x="T0" y="T1"/>
                </a:cxn>
                <a:cxn ang="0">
                  <a:pos x="T2" y="T3"/>
                </a:cxn>
                <a:cxn ang="0">
                  <a:pos x="T4" y="T5"/>
                </a:cxn>
                <a:cxn ang="0">
                  <a:pos x="T6" y="T7"/>
                </a:cxn>
              </a:cxnLst>
              <a:rect l="0" t="0" r="r" b="b"/>
              <a:pathLst>
                <a:path w="614" h="2049">
                  <a:moveTo>
                    <a:pt x="614" y="0"/>
                  </a:moveTo>
                  <a:cubicBezTo>
                    <a:pt x="614" y="0"/>
                    <a:pt x="58" y="1019"/>
                    <a:pt x="361" y="2034"/>
                  </a:cubicBezTo>
                  <a:cubicBezTo>
                    <a:pt x="334" y="2049"/>
                    <a:pt x="334" y="2049"/>
                    <a:pt x="334" y="2049"/>
                  </a:cubicBezTo>
                  <a:cubicBezTo>
                    <a:pt x="334" y="2049"/>
                    <a:pt x="0" y="1108"/>
                    <a:pt x="614" y="0"/>
                  </a:cubicBezTo>
                  <a:close/>
                </a:path>
              </a:pathLst>
            </a:custGeom>
            <a:solidFill>
              <a:srgbClr val="DDDDDD"/>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61" name="Freeform 411"/>
            <p:cNvSpPr>
              <a:spLocks/>
            </p:cNvSpPr>
            <p:nvPr/>
          </p:nvSpPr>
          <p:spPr bwMode="gray">
            <a:xfrm>
              <a:off x="8233748" y="4799450"/>
              <a:ext cx="108992" cy="363885"/>
            </a:xfrm>
            <a:custGeom>
              <a:avLst/>
              <a:gdLst>
                <a:gd name="T0" fmla="*/ 0 w 615"/>
                <a:gd name="T1" fmla="*/ 0 h 2029"/>
                <a:gd name="T2" fmla="*/ 247 w 615"/>
                <a:gd name="T3" fmla="*/ 2018 h 2029"/>
                <a:gd name="T4" fmla="*/ 281 w 615"/>
                <a:gd name="T5" fmla="*/ 2029 h 2029"/>
                <a:gd name="T6" fmla="*/ 0 w 615"/>
                <a:gd name="T7" fmla="*/ 0 h 2029"/>
              </a:gdLst>
              <a:ahLst/>
              <a:cxnLst>
                <a:cxn ang="0">
                  <a:pos x="T0" y="T1"/>
                </a:cxn>
                <a:cxn ang="0">
                  <a:pos x="T2" y="T3"/>
                </a:cxn>
                <a:cxn ang="0">
                  <a:pos x="T4" y="T5"/>
                </a:cxn>
                <a:cxn ang="0">
                  <a:pos x="T6" y="T7"/>
                </a:cxn>
              </a:cxnLst>
              <a:rect l="0" t="0" r="r" b="b"/>
              <a:pathLst>
                <a:path w="615" h="2029">
                  <a:moveTo>
                    <a:pt x="0" y="0"/>
                  </a:moveTo>
                  <a:cubicBezTo>
                    <a:pt x="0" y="0"/>
                    <a:pt x="550" y="1003"/>
                    <a:pt x="247" y="2018"/>
                  </a:cubicBezTo>
                  <a:cubicBezTo>
                    <a:pt x="281" y="2029"/>
                    <a:pt x="281" y="2029"/>
                    <a:pt x="281" y="2029"/>
                  </a:cubicBezTo>
                  <a:cubicBezTo>
                    <a:pt x="281" y="2029"/>
                    <a:pt x="615" y="1108"/>
                    <a:pt x="0" y="0"/>
                  </a:cubicBezTo>
                  <a:close/>
                </a:path>
              </a:pathLst>
            </a:custGeom>
            <a:solidFill>
              <a:srgbClr val="DDDDDD"/>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62" name="Freeform 412"/>
            <p:cNvSpPr>
              <a:spLocks/>
            </p:cNvSpPr>
            <p:nvPr/>
          </p:nvSpPr>
          <p:spPr bwMode="gray">
            <a:xfrm>
              <a:off x="8460718" y="4800627"/>
              <a:ext cx="87360" cy="84957"/>
            </a:xfrm>
            <a:custGeom>
              <a:avLst/>
              <a:gdLst>
                <a:gd name="T0" fmla="*/ 492 w 492"/>
                <a:gd name="T1" fmla="*/ 0 h 474"/>
                <a:gd name="T2" fmla="*/ 169 w 492"/>
                <a:gd name="T3" fmla="*/ 241 h 474"/>
                <a:gd name="T4" fmla="*/ 0 w 492"/>
                <a:gd name="T5" fmla="*/ 474 h 474"/>
                <a:gd name="T6" fmla="*/ 492 w 492"/>
                <a:gd name="T7" fmla="*/ 0 h 474"/>
              </a:gdLst>
              <a:ahLst/>
              <a:cxnLst>
                <a:cxn ang="0">
                  <a:pos x="T0" y="T1"/>
                </a:cxn>
                <a:cxn ang="0">
                  <a:pos x="T2" y="T3"/>
                </a:cxn>
                <a:cxn ang="0">
                  <a:pos x="T4" y="T5"/>
                </a:cxn>
                <a:cxn ang="0">
                  <a:pos x="T6" y="T7"/>
                </a:cxn>
              </a:cxnLst>
              <a:rect l="0" t="0" r="r" b="b"/>
              <a:pathLst>
                <a:path w="492" h="474">
                  <a:moveTo>
                    <a:pt x="492" y="0"/>
                  </a:moveTo>
                  <a:cubicBezTo>
                    <a:pt x="492" y="0"/>
                    <a:pt x="320" y="59"/>
                    <a:pt x="169" y="241"/>
                  </a:cubicBezTo>
                  <a:cubicBezTo>
                    <a:pt x="169" y="241"/>
                    <a:pt x="43" y="388"/>
                    <a:pt x="0" y="474"/>
                  </a:cubicBezTo>
                  <a:cubicBezTo>
                    <a:pt x="0" y="474"/>
                    <a:pt x="165" y="84"/>
                    <a:pt x="492" y="0"/>
                  </a:cubicBezTo>
                  <a:close/>
                </a:path>
              </a:pathLst>
            </a:custGeom>
            <a:solidFill>
              <a:srgbClr val="4D4D4D"/>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63" name="Freeform 413"/>
            <p:cNvSpPr>
              <a:spLocks/>
            </p:cNvSpPr>
            <p:nvPr/>
          </p:nvSpPr>
          <p:spPr bwMode="gray">
            <a:xfrm>
              <a:off x="8548079" y="4800627"/>
              <a:ext cx="87194" cy="84957"/>
            </a:xfrm>
            <a:custGeom>
              <a:avLst/>
              <a:gdLst>
                <a:gd name="T0" fmla="*/ 0 w 492"/>
                <a:gd name="T1" fmla="*/ 0 h 474"/>
                <a:gd name="T2" fmla="*/ 322 w 492"/>
                <a:gd name="T3" fmla="*/ 241 h 474"/>
                <a:gd name="T4" fmla="*/ 492 w 492"/>
                <a:gd name="T5" fmla="*/ 474 h 474"/>
                <a:gd name="T6" fmla="*/ 0 w 492"/>
                <a:gd name="T7" fmla="*/ 0 h 474"/>
              </a:gdLst>
              <a:ahLst/>
              <a:cxnLst>
                <a:cxn ang="0">
                  <a:pos x="T0" y="T1"/>
                </a:cxn>
                <a:cxn ang="0">
                  <a:pos x="T2" y="T3"/>
                </a:cxn>
                <a:cxn ang="0">
                  <a:pos x="T4" y="T5"/>
                </a:cxn>
                <a:cxn ang="0">
                  <a:pos x="T6" y="T7"/>
                </a:cxn>
              </a:cxnLst>
              <a:rect l="0" t="0" r="r" b="b"/>
              <a:pathLst>
                <a:path w="492" h="474">
                  <a:moveTo>
                    <a:pt x="0" y="0"/>
                  </a:moveTo>
                  <a:cubicBezTo>
                    <a:pt x="0" y="0"/>
                    <a:pt x="172" y="59"/>
                    <a:pt x="322" y="241"/>
                  </a:cubicBezTo>
                  <a:cubicBezTo>
                    <a:pt x="322" y="241"/>
                    <a:pt x="448" y="388"/>
                    <a:pt x="492" y="474"/>
                  </a:cubicBezTo>
                  <a:cubicBezTo>
                    <a:pt x="492" y="474"/>
                    <a:pt x="327" y="84"/>
                    <a:pt x="0" y="0"/>
                  </a:cubicBezTo>
                  <a:close/>
                </a:path>
              </a:pathLst>
            </a:custGeom>
            <a:solidFill>
              <a:srgbClr val="4D4D4D"/>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39" name="Freeform 385"/>
            <p:cNvSpPr>
              <a:spLocks/>
            </p:cNvSpPr>
            <p:nvPr/>
          </p:nvSpPr>
          <p:spPr bwMode="gray">
            <a:xfrm>
              <a:off x="8385483" y="4304668"/>
              <a:ext cx="282070" cy="168006"/>
            </a:xfrm>
            <a:custGeom>
              <a:avLst/>
              <a:gdLst>
                <a:gd name="T0" fmla="*/ 943 w 1673"/>
                <a:gd name="T1" fmla="*/ 252 h 1137"/>
                <a:gd name="T2" fmla="*/ 110 w 1673"/>
                <a:gd name="T3" fmla="*/ 1137 h 1137"/>
                <a:gd name="T4" fmla="*/ 950 w 1673"/>
                <a:gd name="T5" fmla="*/ 426 h 1137"/>
                <a:gd name="T6" fmla="*/ 1673 w 1673"/>
                <a:gd name="T7" fmla="*/ 639 h 1137"/>
                <a:gd name="T8" fmla="*/ 943 w 1673"/>
                <a:gd name="T9" fmla="*/ 252 h 1137"/>
                <a:gd name="connsiteX0" fmla="*/ 4733 w 9343"/>
                <a:gd name="connsiteY0" fmla="*/ 278 h 8499"/>
                <a:gd name="connsiteX1" fmla="*/ 1 w 9343"/>
                <a:gd name="connsiteY1" fmla="*/ 8486 h 8499"/>
                <a:gd name="connsiteX2" fmla="*/ 5021 w 9343"/>
                <a:gd name="connsiteY2" fmla="*/ 2233 h 8499"/>
                <a:gd name="connsiteX3" fmla="*/ 9343 w 9343"/>
                <a:gd name="connsiteY3" fmla="*/ 4106 h 8499"/>
                <a:gd name="connsiteX4" fmla="*/ 4733 w 9343"/>
                <a:gd name="connsiteY4" fmla="*/ 278 h 8499"/>
                <a:gd name="connsiteX0" fmla="*/ 5236 w 10170"/>
                <a:gd name="connsiteY0" fmla="*/ 327 h 10000"/>
                <a:gd name="connsiteX1" fmla="*/ 171 w 10170"/>
                <a:gd name="connsiteY1" fmla="*/ 9985 h 10000"/>
                <a:gd name="connsiteX2" fmla="*/ 5544 w 10170"/>
                <a:gd name="connsiteY2" fmla="*/ 2627 h 10000"/>
                <a:gd name="connsiteX3" fmla="*/ 10170 w 10170"/>
                <a:gd name="connsiteY3" fmla="*/ 4831 h 10000"/>
                <a:gd name="connsiteX4" fmla="*/ 5236 w 10170"/>
                <a:gd name="connsiteY4" fmla="*/ 327 h 10000"/>
                <a:gd name="connsiteX0" fmla="*/ 5236 w 10170"/>
                <a:gd name="connsiteY0" fmla="*/ 22 h 9695"/>
                <a:gd name="connsiteX1" fmla="*/ 171 w 10170"/>
                <a:gd name="connsiteY1" fmla="*/ 9680 h 9695"/>
                <a:gd name="connsiteX2" fmla="*/ 5544 w 10170"/>
                <a:gd name="connsiteY2" fmla="*/ 2322 h 9695"/>
                <a:gd name="connsiteX3" fmla="*/ 10170 w 10170"/>
                <a:gd name="connsiteY3" fmla="*/ 4526 h 9695"/>
                <a:gd name="connsiteX4" fmla="*/ 5236 w 10170"/>
                <a:gd name="connsiteY4" fmla="*/ 22 h 96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0" h="9695">
                  <a:moveTo>
                    <a:pt x="5236" y="22"/>
                  </a:moveTo>
                  <a:cubicBezTo>
                    <a:pt x="5236" y="22"/>
                    <a:pt x="-1114" y="-902"/>
                    <a:pt x="171" y="9680"/>
                  </a:cubicBezTo>
                  <a:cubicBezTo>
                    <a:pt x="218" y="10064"/>
                    <a:pt x="1783" y="3130"/>
                    <a:pt x="5544" y="2322"/>
                  </a:cubicBezTo>
                  <a:cubicBezTo>
                    <a:pt x="5544" y="2322"/>
                    <a:pt x="8148" y="1390"/>
                    <a:pt x="10170" y="4526"/>
                  </a:cubicBezTo>
                  <a:cubicBezTo>
                    <a:pt x="10170" y="4526"/>
                    <a:pt x="10157" y="-363"/>
                    <a:pt x="5236" y="22"/>
                  </a:cubicBezTo>
                  <a:close/>
                </a:path>
              </a:pathLst>
            </a:custGeom>
            <a:solidFill>
              <a:srgbClr val="E5AF79">
                <a:alpha val="45000"/>
              </a:srgb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40" name="Freeform 396"/>
            <p:cNvSpPr>
              <a:spLocks/>
            </p:cNvSpPr>
            <p:nvPr/>
          </p:nvSpPr>
          <p:spPr bwMode="gray">
            <a:xfrm>
              <a:off x="8591758" y="4244959"/>
              <a:ext cx="56243" cy="62582"/>
            </a:xfrm>
            <a:custGeom>
              <a:avLst/>
              <a:gdLst>
                <a:gd name="T0" fmla="*/ 0 w 317"/>
                <a:gd name="T1" fmla="*/ 0 h 349"/>
                <a:gd name="T2" fmla="*/ 84 w 317"/>
                <a:gd name="T3" fmla="*/ 349 h 349"/>
                <a:gd name="T4" fmla="*/ 0 w 317"/>
                <a:gd name="T5" fmla="*/ 0 h 349"/>
              </a:gdLst>
              <a:ahLst/>
              <a:cxnLst>
                <a:cxn ang="0">
                  <a:pos x="T0" y="T1"/>
                </a:cxn>
                <a:cxn ang="0">
                  <a:pos x="T2" y="T3"/>
                </a:cxn>
                <a:cxn ang="0">
                  <a:pos x="T4" y="T5"/>
                </a:cxn>
              </a:cxnLst>
              <a:rect l="0" t="0" r="r" b="b"/>
              <a:pathLst>
                <a:path w="317" h="349">
                  <a:moveTo>
                    <a:pt x="0" y="0"/>
                  </a:moveTo>
                  <a:cubicBezTo>
                    <a:pt x="0" y="0"/>
                    <a:pt x="168" y="169"/>
                    <a:pt x="84" y="349"/>
                  </a:cubicBezTo>
                  <a:cubicBezTo>
                    <a:pt x="84" y="349"/>
                    <a:pt x="317" y="285"/>
                    <a:pt x="0" y="0"/>
                  </a:cubicBezTo>
                  <a:close/>
                </a:path>
              </a:pathLst>
            </a:custGeom>
            <a:solidFill>
              <a:srgbClr val="7852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1" name="Freeform 366"/>
            <p:cNvSpPr>
              <a:spLocks/>
            </p:cNvSpPr>
            <p:nvPr/>
          </p:nvSpPr>
          <p:spPr bwMode="gray">
            <a:xfrm>
              <a:off x="8361959" y="4207780"/>
              <a:ext cx="380891" cy="312069"/>
            </a:xfrm>
            <a:custGeom>
              <a:avLst/>
              <a:gdLst>
                <a:gd name="T0" fmla="*/ 305 w 2147"/>
                <a:gd name="T1" fmla="*/ 878 h 1740"/>
                <a:gd name="T2" fmla="*/ 1016 w 2147"/>
                <a:gd name="T3" fmla="*/ 659 h 1740"/>
                <a:gd name="T4" fmla="*/ 1701 w 2147"/>
                <a:gd name="T5" fmla="*/ 891 h 1740"/>
                <a:gd name="T6" fmla="*/ 1818 w 2147"/>
                <a:gd name="T7" fmla="*/ 1434 h 1740"/>
                <a:gd name="T8" fmla="*/ 1856 w 2147"/>
                <a:gd name="T9" fmla="*/ 1740 h 1740"/>
                <a:gd name="T10" fmla="*/ 1914 w 2147"/>
                <a:gd name="T11" fmla="*/ 1499 h 1740"/>
                <a:gd name="T12" fmla="*/ 1837 w 2147"/>
                <a:gd name="T13" fmla="*/ 555 h 1740"/>
                <a:gd name="T14" fmla="*/ 1294 w 2147"/>
                <a:gd name="T15" fmla="*/ 265 h 1740"/>
                <a:gd name="T16" fmla="*/ 1094 w 2147"/>
                <a:gd name="T17" fmla="*/ 0 h 1740"/>
                <a:gd name="T18" fmla="*/ 952 w 2147"/>
                <a:gd name="T19" fmla="*/ 181 h 1740"/>
                <a:gd name="T20" fmla="*/ 887 w 2147"/>
                <a:gd name="T21" fmla="*/ 155 h 1740"/>
                <a:gd name="T22" fmla="*/ 861 w 2147"/>
                <a:gd name="T23" fmla="*/ 206 h 1740"/>
                <a:gd name="T24" fmla="*/ 758 w 2147"/>
                <a:gd name="T25" fmla="*/ 155 h 1740"/>
                <a:gd name="T26" fmla="*/ 674 w 2147"/>
                <a:gd name="T27" fmla="*/ 168 h 1740"/>
                <a:gd name="T28" fmla="*/ 99 w 2147"/>
                <a:gd name="T29" fmla="*/ 762 h 1740"/>
                <a:gd name="T30" fmla="*/ 176 w 2147"/>
                <a:gd name="T31" fmla="*/ 1719 h 1740"/>
                <a:gd name="T32" fmla="*/ 305 w 2147"/>
                <a:gd name="T33" fmla="*/ 878 h 1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47" h="1740">
                  <a:moveTo>
                    <a:pt x="305" y="878"/>
                  </a:moveTo>
                  <a:cubicBezTo>
                    <a:pt x="305" y="878"/>
                    <a:pt x="448" y="555"/>
                    <a:pt x="1016" y="659"/>
                  </a:cubicBezTo>
                  <a:cubicBezTo>
                    <a:pt x="1016" y="659"/>
                    <a:pt x="1469" y="491"/>
                    <a:pt x="1701" y="891"/>
                  </a:cubicBezTo>
                  <a:cubicBezTo>
                    <a:pt x="1701" y="891"/>
                    <a:pt x="1792" y="1072"/>
                    <a:pt x="1818" y="1434"/>
                  </a:cubicBezTo>
                  <a:cubicBezTo>
                    <a:pt x="1856" y="1740"/>
                    <a:pt x="1856" y="1740"/>
                    <a:pt x="1856" y="1740"/>
                  </a:cubicBezTo>
                  <a:cubicBezTo>
                    <a:pt x="1914" y="1499"/>
                    <a:pt x="1914" y="1499"/>
                    <a:pt x="1914" y="1499"/>
                  </a:cubicBezTo>
                  <a:cubicBezTo>
                    <a:pt x="1914" y="1499"/>
                    <a:pt x="2147" y="904"/>
                    <a:pt x="1837" y="555"/>
                  </a:cubicBezTo>
                  <a:cubicBezTo>
                    <a:pt x="1837" y="555"/>
                    <a:pt x="1682" y="342"/>
                    <a:pt x="1294" y="265"/>
                  </a:cubicBezTo>
                  <a:cubicBezTo>
                    <a:pt x="1294" y="265"/>
                    <a:pt x="1094" y="142"/>
                    <a:pt x="1094" y="0"/>
                  </a:cubicBezTo>
                  <a:cubicBezTo>
                    <a:pt x="1094" y="0"/>
                    <a:pt x="952" y="64"/>
                    <a:pt x="952" y="181"/>
                  </a:cubicBezTo>
                  <a:cubicBezTo>
                    <a:pt x="887" y="155"/>
                    <a:pt x="887" y="155"/>
                    <a:pt x="887" y="155"/>
                  </a:cubicBezTo>
                  <a:cubicBezTo>
                    <a:pt x="861" y="206"/>
                    <a:pt x="861" y="206"/>
                    <a:pt x="861" y="206"/>
                  </a:cubicBezTo>
                  <a:cubicBezTo>
                    <a:pt x="758" y="155"/>
                    <a:pt x="758" y="155"/>
                    <a:pt x="758" y="155"/>
                  </a:cubicBezTo>
                  <a:cubicBezTo>
                    <a:pt x="758" y="155"/>
                    <a:pt x="816" y="13"/>
                    <a:pt x="674" y="168"/>
                  </a:cubicBezTo>
                  <a:cubicBezTo>
                    <a:pt x="674" y="168"/>
                    <a:pt x="228" y="361"/>
                    <a:pt x="99" y="762"/>
                  </a:cubicBezTo>
                  <a:cubicBezTo>
                    <a:pt x="99" y="762"/>
                    <a:pt x="0" y="997"/>
                    <a:pt x="176" y="1719"/>
                  </a:cubicBezTo>
                  <a:cubicBezTo>
                    <a:pt x="176" y="1719"/>
                    <a:pt x="150" y="1008"/>
                    <a:pt x="305" y="878"/>
                  </a:cubicBezTo>
                  <a:close/>
                </a:path>
              </a:pathLst>
            </a:custGeom>
            <a:solidFill>
              <a:srgbClr val="4F361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2" name="Freeform 378"/>
            <p:cNvSpPr>
              <a:spLocks/>
            </p:cNvSpPr>
            <p:nvPr/>
          </p:nvSpPr>
          <p:spPr bwMode="gray">
            <a:xfrm>
              <a:off x="8443111" y="4235021"/>
              <a:ext cx="53914" cy="76545"/>
            </a:xfrm>
            <a:custGeom>
              <a:avLst/>
              <a:gdLst>
                <a:gd name="T0" fmla="*/ 213 w 304"/>
                <a:gd name="T1" fmla="*/ 0 h 427"/>
                <a:gd name="T2" fmla="*/ 304 w 304"/>
                <a:gd name="T3" fmla="*/ 427 h 427"/>
                <a:gd name="T4" fmla="*/ 213 w 304"/>
                <a:gd name="T5" fmla="*/ 0 h 427"/>
              </a:gdLst>
              <a:ahLst/>
              <a:cxnLst>
                <a:cxn ang="0">
                  <a:pos x="T0" y="T1"/>
                </a:cxn>
                <a:cxn ang="0">
                  <a:pos x="T2" y="T3"/>
                </a:cxn>
                <a:cxn ang="0">
                  <a:pos x="T4" y="T5"/>
                </a:cxn>
              </a:cxnLst>
              <a:rect l="0" t="0" r="r" b="b"/>
              <a:pathLst>
                <a:path w="304" h="427">
                  <a:moveTo>
                    <a:pt x="213" y="0"/>
                  </a:moveTo>
                  <a:cubicBezTo>
                    <a:pt x="213" y="0"/>
                    <a:pt x="0" y="259"/>
                    <a:pt x="304" y="427"/>
                  </a:cubicBezTo>
                  <a:cubicBezTo>
                    <a:pt x="304" y="427"/>
                    <a:pt x="65" y="259"/>
                    <a:pt x="213" y="0"/>
                  </a:cubicBezTo>
                  <a:close/>
                </a:path>
              </a:pathLst>
            </a:custGeom>
            <a:solidFill>
              <a:srgbClr val="7852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3" name="Freeform 379"/>
            <p:cNvSpPr>
              <a:spLocks/>
            </p:cNvSpPr>
            <p:nvPr/>
          </p:nvSpPr>
          <p:spPr bwMode="gray">
            <a:xfrm>
              <a:off x="8451482" y="4230323"/>
              <a:ext cx="53747" cy="76377"/>
            </a:xfrm>
            <a:custGeom>
              <a:avLst/>
              <a:gdLst>
                <a:gd name="T0" fmla="*/ 213 w 303"/>
                <a:gd name="T1" fmla="*/ 0 h 426"/>
                <a:gd name="T2" fmla="*/ 303 w 303"/>
                <a:gd name="T3" fmla="*/ 426 h 426"/>
                <a:gd name="T4" fmla="*/ 213 w 303"/>
                <a:gd name="T5" fmla="*/ 0 h 426"/>
              </a:gdLst>
              <a:ahLst/>
              <a:cxnLst>
                <a:cxn ang="0">
                  <a:pos x="T0" y="T1"/>
                </a:cxn>
                <a:cxn ang="0">
                  <a:pos x="T2" y="T3"/>
                </a:cxn>
                <a:cxn ang="0">
                  <a:pos x="T4" y="T5"/>
                </a:cxn>
              </a:cxnLst>
              <a:rect l="0" t="0" r="r" b="b"/>
              <a:pathLst>
                <a:path w="303" h="426">
                  <a:moveTo>
                    <a:pt x="213" y="0"/>
                  </a:moveTo>
                  <a:cubicBezTo>
                    <a:pt x="213" y="0"/>
                    <a:pt x="0" y="258"/>
                    <a:pt x="303" y="426"/>
                  </a:cubicBezTo>
                  <a:cubicBezTo>
                    <a:pt x="303" y="426"/>
                    <a:pt x="64" y="258"/>
                    <a:pt x="213" y="0"/>
                  </a:cubicBezTo>
                  <a:close/>
                </a:path>
              </a:pathLst>
            </a:custGeom>
            <a:solidFill>
              <a:srgbClr val="7852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4" name="Freeform 380"/>
            <p:cNvSpPr>
              <a:spLocks/>
            </p:cNvSpPr>
            <p:nvPr/>
          </p:nvSpPr>
          <p:spPr bwMode="gray">
            <a:xfrm>
              <a:off x="8428685" y="4246856"/>
              <a:ext cx="42599" cy="71835"/>
            </a:xfrm>
            <a:custGeom>
              <a:avLst/>
              <a:gdLst>
                <a:gd name="T0" fmla="*/ 240 w 240"/>
                <a:gd name="T1" fmla="*/ 0 h 400"/>
                <a:gd name="T2" fmla="*/ 143 w 240"/>
                <a:gd name="T3" fmla="*/ 400 h 400"/>
                <a:gd name="T4" fmla="*/ 240 w 240"/>
                <a:gd name="T5" fmla="*/ 0 h 400"/>
              </a:gdLst>
              <a:ahLst/>
              <a:cxnLst>
                <a:cxn ang="0">
                  <a:pos x="T0" y="T1"/>
                </a:cxn>
                <a:cxn ang="0">
                  <a:pos x="T2" y="T3"/>
                </a:cxn>
                <a:cxn ang="0">
                  <a:pos x="T4" y="T5"/>
                </a:cxn>
              </a:cxnLst>
              <a:rect l="0" t="0" r="r" b="b"/>
              <a:pathLst>
                <a:path w="240" h="400">
                  <a:moveTo>
                    <a:pt x="240" y="0"/>
                  </a:moveTo>
                  <a:cubicBezTo>
                    <a:pt x="240" y="0"/>
                    <a:pt x="0" y="226"/>
                    <a:pt x="143" y="400"/>
                  </a:cubicBezTo>
                  <a:cubicBezTo>
                    <a:pt x="143" y="400"/>
                    <a:pt x="110" y="155"/>
                    <a:pt x="240" y="0"/>
                  </a:cubicBezTo>
                  <a:close/>
                </a:path>
              </a:pathLst>
            </a:custGeom>
            <a:solidFill>
              <a:srgbClr val="7852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5" name="Freeform 381"/>
            <p:cNvSpPr>
              <a:spLocks/>
            </p:cNvSpPr>
            <p:nvPr/>
          </p:nvSpPr>
          <p:spPr bwMode="gray">
            <a:xfrm>
              <a:off x="8551489" y="4241426"/>
              <a:ext cx="56243" cy="69480"/>
            </a:xfrm>
            <a:custGeom>
              <a:avLst/>
              <a:gdLst>
                <a:gd name="T0" fmla="*/ 0 w 317"/>
                <a:gd name="T1" fmla="*/ 0 h 388"/>
                <a:gd name="T2" fmla="*/ 84 w 317"/>
                <a:gd name="T3" fmla="*/ 388 h 388"/>
                <a:gd name="T4" fmla="*/ 0 w 317"/>
                <a:gd name="T5" fmla="*/ 0 h 388"/>
              </a:gdLst>
              <a:ahLst/>
              <a:cxnLst>
                <a:cxn ang="0">
                  <a:pos x="T0" y="T1"/>
                </a:cxn>
                <a:cxn ang="0">
                  <a:pos x="T2" y="T3"/>
                </a:cxn>
                <a:cxn ang="0">
                  <a:pos x="T4" y="T5"/>
                </a:cxn>
              </a:cxnLst>
              <a:rect l="0" t="0" r="r" b="b"/>
              <a:pathLst>
                <a:path w="317" h="388">
                  <a:moveTo>
                    <a:pt x="0" y="0"/>
                  </a:moveTo>
                  <a:cubicBezTo>
                    <a:pt x="0" y="0"/>
                    <a:pt x="168" y="187"/>
                    <a:pt x="84" y="388"/>
                  </a:cubicBezTo>
                  <a:cubicBezTo>
                    <a:pt x="84" y="388"/>
                    <a:pt x="317" y="317"/>
                    <a:pt x="0" y="0"/>
                  </a:cubicBezTo>
                  <a:close/>
                </a:path>
              </a:pathLst>
            </a:custGeom>
            <a:solidFill>
              <a:srgbClr val="7852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6" name="Freeform 382"/>
            <p:cNvSpPr>
              <a:spLocks/>
            </p:cNvSpPr>
            <p:nvPr/>
          </p:nvSpPr>
          <p:spPr bwMode="gray">
            <a:xfrm>
              <a:off x="8547163" y="4213500"/>
              <a:ext cx="43098" cy="70993"/>
            </a:xfrm>
            <a:custGeom>
              <a:avLst/>
              <a:gdLst>
                <a:gd name="T0" fmla="*/ 23 w 243"/>
                <a:gd name="T1" fmla="*/ 0 h 396"/>
                <a:gd name="T2" fmla="*/ 0 w 243"/>
                <a:gd name="T3" fmla="*/ 396 h 396"/>
                <a:gd name="T4" fmla="*/ 23 w 243"/>
                <a:gd name="T5" fmla="*/ 0 h 396"/>
              </a:gdLst>
              <a:ahLst/>
              <a:cxnLst>
                <a:cxn ang="0">
                  <a:pos x="T0" y="T1"/>
                </a:cxn>
                <a:cxn ang="0">
                  <a:pos x="T2" y="T3"/>
                </a:cxn>
                <a:cxn ang="0">
                  <a:pos x="T4" y="T5"/>
                </a:cxn>
              </a:cxnLst>
              <a:rect l="0" t="0" r="r" b="b"/>
              <a:pathLst>
                <a:path w="243" h="396">
                  <a:moveTo>
                    <a:pt x="23" y="0"/>
                  </a:moveTo>
                  <a:cubicBezTo>
                    <a:pt x="23" y="0"/>
                    <a:pt x="135" y="226"/>
                    <a:pt x="0" y="396"/>
                  </a:cubicBezTo>
                  <a:cubicBezTo>
                    <a:pt x="0" y="396"/>
                    <a:pt x="243" y="390"/>
                    <a:pt x="23" y="0"/>
                  </a:cubicBezTo>
                  <a:close/>
                </a:path>
              </a:pathLst>
            </a:custGeom>
            <a:solidFill>
              <a:srgbClr val="7852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7" name="Freeform 383"/>
            <p:cNvSpPr>
              <a:spLocks/>
            </p:cNvSpPr>
            <p:nvPr/>
          </p:nvSpPr>
          <p:spPr bwMode="gray">
            <a:xfrm>
              <a:off x="8582273" y="4258754"/>
              <a:ext cx="34444" cy="52152"/>
            </a:xfrm>
            <a:custGeom>
              <a:avLst/>
              <a:gdLst>
                <a:gd name="T0" fmla="*/ 0 w 194"/>
                <a:gd name="T1" fmla="*/ 0 h 291"/>
                <a:gd name="T2" fmla="*/ 65 w 194"/>
                <a:gd name="T3" fmla="*/ 291 h 291"/>
                <a:gd name="T4" fmla="*/ 0 w 194"/>
                <a:gd name="T5" fmla="*/ 0 h 291"/>
              </a:gdLst>
              <a:ahLst/>
              <a:cxnLst>
                <a:cxn ang="0">
                  <a:pos x="T0" y="T1"/>
                </a:cxn>
                <a:cxn ang="0">
                  <a:pos x="T2" y="T3"/>
                </a:cxn>
                <a:cxn ang="0">
                  <a:pos x="T4" y="T5"/>
                </a:cxn>
              </a:cxnLst>
              <a:rect l="0" t="0" r="r" b="b"/>
              <a:pathLst>
                <a:path w="194" h="291">
                  <a:moveTo>
                    <a:pt x="0" y="0"/>
                  </a:moveTo>
                  <a:cubicBezTo>
                    <a:pt x="0" y="0"/>
                    <a:pt x="130" y="187"/>
                    <a:pt x="65" y="291"/>
                  </a:cubicBezTo>
                  <a:cubicBezTo>
                    <a:pt x="65" y="291"/>
                    <a:pt x="194" y="155"/>
                    <a:pt x="0" y="0"/>
                  </a:cubicBezTo>
                  <a:close/>
                </a:path>
              </a:pathLst>
            </a:custGeom>
            <a:solidFill>
              <a:srgbClr val="7852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8" name="Freeform 384"/>
            <p:cNvSpPr>
              <a:spLocks/>
            </p:cNvSpPr>
            <p:nvPr/>
          </p:nvSpPr>
          <p:spPr bwMode="gray">
            <a:xfrm>
              <a:off x="8568628" y="4241763"/>
              <a:ext cx="34444" cy="52152"/>
            </a:xfrm>
            <a:custGeom>
              <a:avLst/>
              <a:gdLst>
                <a:gd name="T0" fmla="*/ 0 w 194"/>
                <a:gd name="T1" fmla="*/ 0 h 291"/>
                <a:gd name="T2" fmla="*/ 64 w 194"/>
                <a:gd name="T3" fmla="*/ 291 h 291"/>
                <a:gd name="T4" fmla="*/ 0 w 194"/>
                <a:gd name="T5" fmla="*/ 0 h 291"/>
              </a:gdLst>
              <a:ahLst/>
              <a:cxnLst>
                <a:cxn ang="0">
                  <a:pos x="T0" y="T1"/>
                </a:cxn>
                <a:cxn ang="0">
                  <a:pos x="T2" y="T3"/>
                </a:cxn>
                <a:cxn ang="0">
                  <a:pos x="T4" y="T5"/>
                </a:cxn>
              </a:cxnLst>
              <a:rect l="0" t="0" r="r" b="b"/>
              <a:pathLst>
                <a:path w="194" h="291">
                  <a:moveTo>
                    <a:pt x="0" y="0"/>
                  </a:moveTo>
                  <a:cubicBezTo>
                    <a:pt x="0" y="0"/>
                    <a:pt x="129" y="188"/>
                    <a:pt x="64" y="291"/>
                  </a:cubicBezTo>
                  <a:cubicBezTo>
                    <a:pt x="64" y="291"/>
                    <a:pt x="194" y="155"/>
                    <a:pt x="0" y="0"/>
                  </a:cubicBezTo>
                  <a:close/>
                </a:path>
              </a:pathLst>
            </a:custGeom>
            <a:solidFill>
              <a:srgbClr val="7852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9" name="Freeform 386"/>
            <p:cNvSpPr>
              <a:spLocks/>
            </p:cNvSpPr>
            <p:nvPr/>
          </p:nvSpPr>
          <p:spPr bwMode="gray">
            <a:xfrm>
              <a:off x="8483098" y="4210471"/>
              <a:ext cx="58572" cy="91013"/>
            </a:xfrm>
            <a:custGeom>
              <a:avLst/>
              <a:gdLst>
                <a:gd name="T0" fmla="*/ 330 w 330"/>
                <a:gd name="T1" fmla="*/ 0 h 507"/>
                <a:gd name="T2" fmla="*/ 291 w 330"/>
                <a:gd name="T3" fmla="*/ 507 h 507"/>
                <a:gd name="T4" fmla="*/ 330 w 330"/>
                <a:gd name="T5" fmla="*/ 0 h 507"/>
              </a:gdLst>
              <a:ahLst/>
              <a:cxnLst>
                <a:cxn ang="0">
                  <a:pos x="T0" y="T1"/>
                </a:cxn>
                <a:cxn ang="0">
                  <a:pos x="T2" y="T3"/>
                </a:cxn>
                <a:cxn ang="0">
                  <a:pos x="T4" y="T5"/>
                </a:cxn>
              </a:cxnLst>
              <a:rect l="0" t="0" r="r" b="b"/>
              <a:pathLst>
                <a:path w="330" h="507">
                  <a:moveTo>
                    <a:pt x="330" y="0"/>
                  </a:moveTo>
                  <a:cubicBezTo>
                    <a:pt x="330" y="0"/>
                    <a:pt x="0" y="147"/>
                    <a:pt x="291" y="507"/>
                  </a:cubicBezTo>
                  <a:cubicBezTo>
                    <a:pt x="291" y="507"/>
                    <a:pt x="110" y="164"/>
                    <a:pt x="330" y="0"/>
                  </a:cubicBezTo>
                  <a:close/>
                </a:path>
              </a:pathLst>
            </a:custGeom>
            <a:solidFill>
              <a:srgbClr val="7852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0" name="Freeform 387"/>
            <p:cNvSpPr>
              <a:spLocks/>
            </p:cNvSpPr>
            <p:nvPr/>
          </p:nvSpPr>
          <p:spPr bwMode="gray">
            <a:xfrm>
              <a:off x="8506394" y="4201219"/>
              <a:ext cx="58572" cy="104303"/>
            </a:xfrm>
            <a:custGeom>
              <a:avLst/>
              <a:gdLst>
                <a:gd name="T0" fmla="*/ 330 w 330"/>
                <a:gd name="T1" fmla="*/ 0 h 582"/>
                <a:gd name="T2" fmla="*/ 291 w 330"/>
                <a:gd name="T3" fmla="*/ 582 h 582"/>
                <a:gd name="T4" fmla="*/ 330 w 330"/>
                <a:gd name="T5" fmla="*/ 0 h 582"/>
              </a:gdLst>
              <a:ahLst/>
              <a:cxnLst>
                <a:cxn ang="0">
                  <a:pos x="T0" y="T1"/>
                </a:cxn>
                <a:cxn ang="0">
                  <a:pos x="T2" y="T3"/>
                </a:cxn>
                <a:cxn ang="0">
                  <a:pos x="T4" y="T5"/>
                </a:cxn>
              </a:cxnLst>
              <a:rect l="0" t="0" r="r" b="b"/>
              <a:pathLst>
                <a:path w="330" h="582">
                  <a:moveTo>
                    <a:pt x="330" y="0"/>
                  </a:moveTo>
                  <a:cubicBezTo>
                    <a:pt x="330" y="0"/>
                    <a:pt x="0" y="168"/>
                    <a:pt x="291" y="582"/>
                  </a:cubicBezTo>
                  <a:cubicBezTo>
                    <a:pt x="291" y="582"/>
                    <a:pt x="110" y="188"/>
                    <a:pt x="330" y="0"/>
                  </a:cubicBezTo>
                  <a:close/>
                </a:path>
              </a:pathLst>
            </a:custGeom>
            <a:solidFill>
              <a:srgbClr val="7852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1" name="Freeform 392"/>
            <p:cNvSpPr>
              <a:spLocks/>
            </p:cNvSpPr>
            <p:nvPr/>
          </p:nvSpPr>
          <p:spPr bwMode="gray">
            <a:xfrm>
              <a:off x="8454477" y="4228136"/>
              <a:ext cx="53914" cy="76377"/>
            </a:xfrm>
            <a:custGeom>
              <a:avLst/>
              <a:gdLst>
                <a:gd name="T0" fmla="*/ 213 w 304"/>
                <a:gd name="T1" fmla="*/ 0 h 426"/>
                <a:gd name="T2" fmla="*/ 304 w 304"/>
                <a:gd name="T3" fmla="*/ 426 h 426"/>
                <a:gd name="T4" fmla="*/ 213 w 304"/>
                <a:gd name="T5" fmla="*/ 0 h 426"/>
              </a:gdLst>
              <a:ahLst/>
              <a:cxnLst>
                <a:cxn ang="0">
                  <a:pos x="T0" y="T1"/>
                </a:cxn>
                <a:cxn ang="0">
                  <a:pos x="T2" y="T3"/>
                </a:cxn>
                <a:cxn ang="0">
                  <a:pos x="T4" y="T5"/>
                </a:cxn>
              </a:cxnLst>
              <a:rect l="0" t="0" r="r" b="b"/>
              <a:pathLst>
                <a:path w="304" h="426">
                  <a:moveTo>
                    <a:pt x="213" y="0"/>
                  </a:moveTo>
                  <a:cubicBezTo>
                    <a:pt x="213" y="0"/>
                    <a:pt x="0" y="258"/>
                    <a:pt x="304" y="426"/>
                  </a:cubicBezTo>
                  <a:cubicBezTo>
                    <a:pt x="304" y="426"/>
                    <a:pt x="65" y="258"/>
                    <a:pt x="213" y="0"/>
                  </a:cubicBezTo>
                  <a:close/>
                </a:path>
              </a:pathLst>
            </a:custGeom>
            <a:solidFill>
              <a:srgbClr val="7852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2" name="Freeform 393"/>
            <p:cNvSpPr>
              <a:spLocks/>
            </p:cNvSpPr>
            <p:nvPr/>
          </p:nvSpPr>
          <p:spPr bwMode="gray">
            <a:xfrm>
              <a:off x="8463297" y="4218716"/>
              <a:ext cx="47424" cy="78228"/>
            </a:xfrm>
            <a:custGeom>
              <a:avLst/>
              <a:gdLst>
                <a:gd name="T0" fmla="*/ 267 w 267"/>
                <a:gd name="T1" fmla="*/ 0 h 436"/>
                <a:gd name="T2" fmla="*/ 258 w 267"/>
                <a:gd name="T3" fmla="*/ 436 h 436"/>
                <a:gd name="T4" fmla="*/ 267 w 267"/>
                <a:gd name="T5" fmla="*/ 0 h 436"/>
              </a:gdLst>
              <a:ahLst/>
              <a:cxnLst>
                <a:cxn ang="0">
                  <a:pos x="T0" y="T1"/>
                </a:cxn>
                <a:cxn ang="0">
                  <a:pos x="T2" y="T3"/>
                </a:cxn>
                <a:cxn ang="0">
                  <a:pos x="T4" y="T5"/>
                </a:cxn>
              </a:cxnLst>
              <a:rect l="0" t="0" r="r" b="b"/>
              <a:pathLst>
                <a:path w="267" h="436">
                  <a:moveTo>
                    <a:pt x="267" y="0"/>
                  </a:moveTo>
                  <a:cubicBezTo>
                    <a:pt x="267" y="0"/>
                    <a:pt x="0" y="203"/>
                    <a:pt x="258" y="436"/>
                  </a:cubicBezTo>
                  <a:cubicBezTo>
                    <a:pt x="258" y="436"/>
                    <a:pt x="63" y="218"/>
                    <a:pt x="267" y="0"/>
                  </a:cubicBezTo>
                  <a:close/>
                </a:path>
              </a:pathLst>
            </a:custGeom>
            <a:solidFill>
              <a:srgbClr val="7852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3" name="Freeform 398"/>
            <p:cNvSpPr>
              <a:spLocks/>
            </p:cNvSpPr>
            <p:nvPr/>
          </p:nvSpPr>
          <p:spPr bwMode="gray">
            <a:xfrm>
              <a:off x="8532852" y="4208790"/>
              <a:ext cx="57742" cy="82938"/>
            </a:xfrm>
            <a:custGeom>
              <a:avLst/>
              <a:gdLst>
                <a:gd name="T0" fmla="*/ 0 w 326"/>
                <a:gd name="T1" fmla="*/ 0 h 463"/>
                <a:gd name="T2" fmla="*/ 95 w 326"/>
                <a:gd name="T3" fmla="*/ 463 h 463"/>
                <a:gd name="T4" fmla="*/ 0 w 326"/>
                <a:gd name="T5" fmla="*/ 0 h 463"/>
              </a:gdLst>
              <a:ahLst/>
              <a:cxnLst>
                <a:cxn ang="0">
                  <a:pos x="T0" y="T1"/>
                </a:cxn>
                <a:cxn ang="0">
                  <a:pos x="T2" y="T3"/>
                </a:cxn>
                <a:cxn ang="0">
                  <a:pos x="T4" y="T5"/>
                </a:cxn>
              </a:cxnLst>
              <a:rect l="0" t="0" r="r" b="b"/>
              <a:pathLst>
                <a:path w="326" h="463">
                  <a:moveTo>
                    <a:pt x="0" y="0"/>
                  </a:moveTo>
                  <a:cubicBezTo>
                    <a:pt x="0" y="0"/>
                    <a:pt x="173" y="221"/>
                    <a:pt x="95" y="463"/>
                  </a:cubicBezTo>
                  <a:cubicBezTo>
                    <a:pt x="95" y="463"/>
                    <a:pt x="326" y="372"/>
                    <a:pt x="0" y="0"/>
                  </a:cubicBezTo>
                  <a:close/>
                </a:path>
              </a:pathLst>
            </a:custGeom>
            <a:solidFill>
              <a:srgbClr val="7852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4" name="Freeform 399"/>
            <p:cNvSpPr>
              <a:spLocks/>
            </p:cNvSpPr>
            <p:nvPr/>
          </p:nvSpPr>
          <p:spPr bwMode="gray">
            <a:xfrm>
              <a:off x="8585434" y="4241594"/>
              <a:ext cx="34444" cy="67293"/>
            </a:xfrm>
            <a:custGeom>
              <a:avLst/>
              <a:gdLst>
                <a:gd name="T0" fmla="*/ 0 w 194"/>
                <a:gd name="T1" fmla="*/ 0 h 375"/>
                <a:gd name="T2" fmla="*/ 64 w 194"/>
                <a:gd name="T3" fmla="*/ 375 h 375"/>
                <a:gd name="T4" fmla="*/ 0 w 194"/>
                <a:gd name="T5" fmla="*/ 0 h 375"/>
              </a:gdLst>
              <a:ahLst/>
              <a:cxnLst>
                <a:cxn ang="0">
                  <a:pos x="T0" y="T1"/>
                </a:cxn>
                <a:cxn ang="0">
                  <a:pos x="T2" y="T3"/>
                </a:cxn>
                <a:cxn ang="0">
                  <a:pos x="T4" y="T5"/>
                </a:cxn>
              </a:cxnLst>
              <a:rect l="0" t="0" r="r" b="b"/>
              <a:pathLst>
                <a:path w="194" h="375">
                  <a:moveTo>
                    <a:pt x="0" y="0"/>
                  </a:moveTo>
                  <a:cubicBezTo>
                    <a:pt x="0" y="0"/>
                    <a:pt x="129" y="242"/>
                    <a:pt x="64" y="375"/>
                  </a:cubicBezTo>
                  <a:cubicBezTo>
                    <a:pt x="64" y="375"/>
                    <a:pt x="194" y="200"/>
                    <a:pt x="0" y="0"/>
                  </a:cubicBezTo>
                  <a:close/>
                </a:path>
              </a:pathLst>
            </a:custGeom>
            <a:solidFill>
              <a:srgbClr val="7852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5" name="Freeform 400"/>
            <p:cNvSpPr>
              <a:spLocks/>
            </p:cNvSpPr>
            <p:nvPr/>
          </p:nvSpPr>
          <p:spPr bwMode="gray">
            <a:xfrm>
              <a:off x="8571623" y="4239576"/>
              <a:ext cx="34444" cy="52152"/>
            </a:xfrm>
            <a:custGeom>
              <a:avLst/>
              <a:gdLst>
                <a:gd name="T0" fmla="*/ 0 w 194"/>
                <a:gd name="T1" fmla="*/ 0 h 291"/>
                <a:gd name="T2" fmla="*/ 65 w 194"/>
                <a:gd name="T3" fmla="*/ 291 h 291"/>
                <a:gd name="T4" fmla="*/ 0 w 194"/>
                <a:gd name="T5" fmla="*/ 0 h 291"/>
              </a:gdLst>
              <a:ahLst/>
              <a:cxnLst>
                <a:cxn ang="0">
                  <a:pos x="T0" y="T1"/>
                </a:cxn>
                <a:cxn ang="0">
                  <a:pos x="T2" y="T3"/>
                </a:cxn>
                <a:cxn ang="0">
                  <a:pos x="T4" y="T5"/>
                </a:cxn>
              </a:cxnLst>
              <a:rect l="0" t="0" r="r" b="b"/>
              <a:pathLst>
                <a:path w="194" h="291">
                  <a:moveTo>
                    <a:pt x="0" y="0"/>
                  </a:moveTo>
                  <a:cubicBezTo>
                    <a:pt x="0" y="0"/>
                    <a:pt x="129" y="188"/>
                    <a:pt x="65" y="291"/>
                  </a:cubicBezTo>
                  <a:cubicBezTo>
                    <a:pt x="65" y="291"/>
                    <a:pt x="194" y="155"/>
                    <a:pt x="0" y="0"/>
                  </a:cubicBezTo>
                  <a:close/>
                </a:path>
              </a:pathLst>
            </a:custGeom>
            <a:solidFill>
              <a:srgbClr val="7852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6" name="Gruppieren 5"/>
          <p:cNvGrpSpPr/>
          <p:nvPr/>
        </p:nvGrpSpPr>
        <p:grpSpPr bwMode="gray">
          <a:xfrm>
            <a:off x="8015811" y="1512000"/>
            <a:ext cx="1073186" cy="1147453"/>
            <a:chOff x="8015811" y="1512000"/>
            <a:chExt cx="1073186" cy="1147453"/>
          </a:xfrm>
        </p:grpSpPr>
        <p:sp>
          <p:nvSpPr>
            <p:cNvPr id="398" name="Ellipse 397"/>
            <p:cNvSpPr/>
            <p:nvPr/>
          </p:nvSpPr>
          <p:spPr bwMode="gray">
            <a:xfrm>
              <a:off x="8015811" y="1593208"/>
              <a:ext cx="1066245" cy="1066245"/>
            </a:xfrm>
            <a:prstGeom prst="ellipse">
              <a:avLst/>
            </a:prstGeom>
            <a:solidFill>
              <a:schemeClr val="bg1">
                <a:lumMod val="7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0000"/>
                </a:lnSpc>
                <a:spcAft>
                  <a:spcPts val="1000"/>
                </a:spcAft>
              </a:pPr>
              <a:endParaRPr lang="en-US" dirty="0"/>
            </a:p>
          </p:txBody>
        </p:sp>
        <p:sp>
          <p:nvSpPr>
            <p:cNvPr id="253" name="Ellipse 252"/>
            <p:cNvSpPr/>
            <p:nvPr/>
          </p:nvSpPr>
          <p:spPr bwMode="gray">
            <a:xfrm>
              <a:off x="8029289" y="2242098"/>
              <a:ext cx="1059708" cy="337456"/>
            </a:xfrm>
            <a:prstGeom prst="ellipse">
              <a:avLst/>
            </a:prstGeom>
            <a:gradFill flip="none" rotWithShape="1">
              <a:gsLst>
                <a:gs pos="100000">
                  <a:srgbClr val="ABABAB">
                    <a:lumMod val="49000"/>
                    <a:alpha val="0"/>
                  </a:srgbClr>
                </a:gs>
                <a:gs pos="0">
                  <a:srgbClr val="000000"/>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p>
          </p:txBody>
        </p:sp>
        <p:sp>
          <p:nvSpPr>
            <p:cNvPr id="254" name="Freeform 6"/>
            <p:cNvSpPr>
              <a:spLocks/>
            </p:cNvSpPr>
            <p:nvPr/>
          </p:nvSpPr>
          <p:spPr bwMode="gray">
            <a:xfrm>
              <a:off x="8137760" y="2003096"/>
              <a:ext cx="842768" cy="530789"/>
            </a:xfrm>
            <a:custGeom>
              <a:avLst/>
              <a:gdLst>
                <a:gd name="T0" fmla="*/ 404 w 1185"/>
                <a:gd name="T1" fmla="*/ 1 h 750"/>
                <a:gd name="T2" fmla="*/ 756 w 1185"/>
                <a:gd name="T3" fmla="*/ 0 h 750"/>
                <a:gd name="T4" fmla="*/ 859 w 1185"/>
                <a:gd name="T5" fmla="*/ 68 h 750"/>
                <a:gd name="T6" fmla="*/ 1081 w 1185"/>
                <a:gd name="T7" fmla="*/ 191 h 750"/>
                <a:gd name="T8" fmla="*/ 1161 w 1185"/>
                <a:gd name="T9" fmla="*/ 617 h 750"/>
                <a:gd name="T10" fmla="*/ 1125 w 1185"/>
                <a:gd name="T11" fmla="*/ 654 h 750"/>
                <a:gd name="T12" fmla="*/ 587 w 1185"/>
                <a:gd name="T13" fmla="*/ 743 h 750"/>
                <a:gd name="T14" fmla="*/ 30 w 1185"/>
                <a:gd name="T15" fmla="*/ 641 h 750"/>
                <a:gd name="T16" fmla="*/ 0 w 1185"/>
                <a:gd name="T17" fmla="*/ 571 h 750"/>
                <a:gd name="T18" fmla="*/ 99 w 1185"/>
                <a:gd name="T19" fmla="*/ 166 h 750"/>
                <a:gd name="T20" fmla="*/ 185 w 1185"/>
                <a:gd name="T21" fmla="*/ 111 h 750"/>
                <a:gd name="T22" fmla="*/ 404 w 1185"/>
                <a:gd name="T23" fmla="*/ 1 h 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85" h="750">
                  <a:moveTo>
                    <a:pt x="404" y="1"/>
                  </a:moveTo>
                  <a:cubicBezTo>
                    <a:pt x="404" y="1"/>
                    <a:pt x="556" y="375"/>
                    <a:pt x="756" y="0"/>
                  </a:cubicBezTo>
                  <a:cubicBezTo>
                    <a:pt x="756" y="0"/>
                    <a:pt x="768" y="26"/>
                    <a:pt x="859" y="68"/>
                  </a:cubicBezTo>
                  <a:cubicBezTo>
                    <a:pt x="859" y="68"/>
                    <a:pt x="1050" y="125"/>
                    <a:pt x="1081" y="191"/>
                  </a:cubicBezTo>
                  <a:cubicBezTo>
                    <a:pt x="1081" y="191"/>
                    <a:pt x="1185" y="417"/>
                    <a:pt x="1161" y="617"/>
                  </a:cubicBezTo>
                  <a:cubicBezTo>
                    <a:pt x="1161" y="617"/>
                    <a:pt x="1160" y="633"/>
                    <a:pt x="1125" y="654"/>
                  </a:cubicBezTo>
                  <a:cubicBezTo>
                    <a:pt x="1125" y="654"/>
                    <a:pt x="917" y="750"/>
                    <a:pt x="587" y="743"/>
                  </a:cubicBezTo>
                  <a:cubicBezTo>
                    <a:pt x="587" y="743"/>
                    <a:pt x="234" y="728"/>
                    <a:pt x="30" y="641"/>
                  </a:cubicBezTo>
                  <a:cubicBezTo>
                    <a:pt x="30" y="641"/>
                    <a:pt x="1" y="634"/>
                    <a:pt x="0" y="571"/>
                  </a:cubicBezTo>
                  <a:cubicBezTo>
                    <a:pt x="0" y="571"/>
                    <a:pt x="10" y="291"/>
                    <a:pt x="99" y="166"/>
                  </a:cubicBezTo>
                  <a:cubicBezTo>
                    <a:pt x="99" y="166"/>
                    <a:pt x="125" y="133"/>
                    <a:pt x="185" y="111"/>
                  </a:cubicBezTo>
                  <a:cubicBezTo>
                    <a:pt x="185" y="111"/>
                    <a:pt x="391" y="51"/>
                    <a:pt x="404" y="1"/>
                  </a:cubicBezTo>
                  <a:close/>
                </a:path>
              </a:pathLst>
            </a:custGeom>
            <a:gradFill>
              <a:gsLst>
                <a:gs pos="0">
                  <a:schemeClr val="accent1"/>
                </a:gs>
                <a:gs pos="100000">
                  <a:schemeClr val="accent1">
                    <a:lumMod val="75000"/>
                  </a:schemeClr>
                </a:gs>
              </a:gsLst>
              <a:path path="circle">
                <a:fillToRect l="50000" t="50000" r="50000" b="50000"/>
              </a:path>
            </a:gradFill>
            <a:ln>
              <a:noFill/>
            </a:ln>
          </p:spPr>
          <p:txBody>
            <a:bodyPr vert="horz" wrap="square" lIns="0" tIns="0" rIns="0" bIns="0" numCol="1" anchor="t" anchorCtr="0" compatLnSpc="1">
              <a:prstTxWarp prst="textNoShape">
                <a:avLst/>
              </a:prstTxWarp>
            </a:bodyPr>
            <a:lstStyle/>
            <a:p>
              <a:endParaRPr lang="en-US" dirty="0"/>
            </a:p>
          </p:txBody>
        </p:sp>
        <p:sp>
          <p:nvSpPr>
            <p:cNvPr id="274" name="Freeform 7"/>
            <p:cNvSpPr>
              <a:spLocks/>
            </p:cNvSpPr>
            <p:nvPr/>
          </p:nvSpPr>
          <p:spPr bwMode="gray">
            <a:xfrm>
              <a:off x="8752199" y="2106484"/>
              <a:ext cx="116020" cy="396015"/>
            </a:xfrm>
            <a:custGeom>
              <a:avLst/>
              <a:gdLst>
                <a:gd name="T0" fmla="*/ 164 w 164"/>
                <a:gd name="T1" fmla="*/ 0 h 559"/>
                <a:gd name="T2" fmla="*/ 104 w 164"/>
                <a:gd name="T3" fmla="*/ 555 h 559"/>
                <a:gd name="T4" fmla="*/ 94 w 164"/>
                <a:gd name="T5" fmla="*/ 559 h 559"/>
                <a:gd name="T6" fmla="*/ 164 w 164"/>
                <a:gd name="T7" fmla="*/ 0 h 559"/>
              </a:gdLst>
              <a:ahLst/>
              <a:cxnLst>
                <a:cxn ang="0">
                  <a:pos x="T0" y="T1"/>
                </a:cxn>
                <a:cxn ang="0">
                  <a:pos x="T2" y="T3"/>
                </a:cxn>
                <a:cxn ang="0">
                  <a:pos x="T4" y="T5"/>
                </a:cxn>
                <a:cxn ang="0">
                  <a:pos x="T6" y="T7"/>
                </a:cxn>
              </a:cxnLst>
              <a:rect l="0" t="0" r="r" b="b"/>
              <a:pathLst>
                <a:path w="164" h="559">
                  <a:moveTo>
                    <a:pt x="164" y="0"/>
                  </a:moveTo>
                  <a:cubicBezTo>
                    <a:pt x="164" y="0"/>
                    <a:pt x="23" y="278"/>
                    <a:pt x="104" y="555"/>
                  </a:cubicBezTo>
                  <a:cubicBezTo>
                    <a:pt x="94" y="559"/>
                    <a:pt x="94" y="559"/>
                    <a:pt x="94" y="559"/>
                  </a:cubicBezTo>
                  <a:cubicBezTo>
                    <a:pt x="94" y="559"/>
                    <a:pt x="0" y="303"/>
                    <a:pt x="164" y="0"/>
                  </a:cubicBezTo>
                  <a:close/>
                </a:path>
              </a:pathLst>
            </a:custGeom>
            <a:solidFill>
              <a:schemeClr val="accent1">
                <a:lumMod val="50000"/>
              </a:schemeClr>
            </a:solidFill>
            <a:ln>
              <a:noFill/>
            </a:ln>
          </p:spPr>
          <p:txBody>
            <a:bodyPr vert="horz" wrap="square" lIns="0" tIns="0" rIns="0" bIns="0" numCol="1" anchor="t" anchorCtr="0" compatLnSpc="1">
              <a:prstTxWarp prst="textNoShape">
                <a:avLst/>
              </a:prstTxWarp>
            </a:bodyPr>
            <a:lstStyle/>
            <a:p>
              <a:endParaRPr lang="en-US" dirty="0"/>
            </a:p>
          </p:txBody>
        </p:sp>
        <p:sp>
          <p:nvSpPr>
            <p:cNvPr id="275" name="Freeform 8"/>
            <p:cNvSpPr>
              <a:spLocks/>
            </p:cNvSpPr>
            <p:nvPr/>
          </p:nvSpPr>
          <p:spPr bwMode="gray">
            <a:xfrm>
              <a:off x="8223149" y="2112023"/>
              <a:ext cx="116020" cy="378476"/>
            </a:xfrm>
            <a:custGeom>
              <a:avLst/>
              <a:gdLst>
                <a:gd name="T0" fmla="*/ 0 w 164"/>
                <a:gd name="T1" fmla="*/ 0 h 534"/>
                <a:gd name="T2" fmla="*/ 60 w 164"/>
                <a:gd name="T3" fmla="*/ 533 h 534"/>
                <a:gd name="T4" fmla="*/ 68 w 164"/>
                <a:gd name="T5" fmla="*/ 534 h 534"/>
                <a:gd name="T6" fmla="*/ 0 w 164"/>
                <a:gd name="T7" fmla="*/ 0 h 534"/>
              </a:gdLst>
              <a:ahLst/>
              <a:cxnLst>
                <a:cxn ang="0">
                  <a:pos x="T0" y="T1"/>
                </a:cxn>
                <a:cxn ang="0">
                  <a:pos x="T2" y="T3"/>
                </a:cxn>
                <a:cxn ang="0">
                  <a:pos x="T4" y="T5"/>
                </a:cxn>
                <a:cxn ang="0">
                  <a:pos x="T6" y="T7"/>
                </a:cxn>
              </a:cxnLst>
              <a:rect l="0" t="0" r="r" b="b"/>
              <a:pathLst>
                <a:path w="164" h="534">
                  <a:moveTo>
                    <a:pt x="0" y="0"/>
                  </a:moveTo>
                  <a:cubicBezTo>
                    <a:pt x="0" y="0"/>
                    <a:pt x="141" y="256"/>
                    <a:pt x="60" y="533"/>
                  </a:cubicBezTo>
                  <a:cubicBezTo>
                    <a:pt x="68" y="534"/>
                    <a:pt x="68" y="534"/>
                    <a:pt x="68" y="534"/>
                  </a:cubicBezTo>
                  <a:cubicBezTo>
                    <a:pt x="68" y="534"/>
                    <a:pt x="164" y="303"/>
                    <a:pt x="0" y="0"/>
                  </a:cubicBezTo>
                  <a:close/>
                </a:path>
              </a:pathLst>
            </a:custGeom>
            <a:solidFill>
              <a:schemeClr val="accent1">
                <a:lumMod val="50000"/>
              </a:schemeClr>
            </a:solidFill>
            <a:ln>
              <a:noFill/>
            </a:ln>
          </p:spPr>
          <p:txBody>
            <a:bodyPr vert="horz" wrap="square" lIns="0" tIns="0" rIns="0" bIns="0" numCol="1" anchor="t" anchorCtr="0" compatLnSpc="1">
              <a:prstTxWarp prst="textNoShape">
                <a:avLst/>
              </a:prstTxWarp>
            </a:bodyPr>
            <a:lstStyle/>
            <a:p>
              <a:endParaRPr lang="en-US" dirty="0"/>
            </a:p>
          </p:txBody>
        </p:sp>
        <p:sp>
          <p:nvSpPr>
            <p:cNvPr id="276" name="Freeform 9"/>
            <p:cNvSpPr>
              <a:spLocks/>
            </p:cNvSpPr>
            <p:nvPr/>
          </p:nvSpPr>
          <p:spPr bwMode="gray">
            <a:xfrm>
              <a:off x="8580490" y="2147101"/>
              <a:ext cx="220902" cy="382169"/>
            </a:xfrm>
            <a:custGeom>
              <a:avLst/>
              <a:gdLst>
                <a:gd name="T0" fmla="*/ 311 w 311"/>
                <a:gd name="T1" fmla="*/ 3 h 541"/>
                <a:gd name="T2" fmla="*/ 0 w 311"/>
                <a:gd name="T3" fmla="*/ 541 h 541"/>
                <a:gd name="T4" fmla="*/ 305 w 311"/>
                <a:gd name="T5" fmla="*/ 0 h 541"/>
                <a:gd name="T6" fmla="*/ 311 w 311"/>
                <a:gd name="T7" fmla="*/ 3 h 541"/>
              </a:gdLst>
              <a:ahLst/>
              <a:cxnLst>
                <a:cxn ang="0">
                  <a:pos x="T0" y="T1"/>
                </a:cxn>
                <a:cxn ang="0">
                  <a:pos x="T2" y="T3"/>
                </a:cxn>
                <a:cxn ang="0">
                  <a:pos x="T4" y="T5"/>
                </a:cxn>
                <a:cxn ang="0">
                  <a:pos x="T6" y="T7"/>
                </a:cxn>
              </a:cxnLst>
              <a:rect l="0" t="0" r="r" b="b"/>
              <a:pathLst>
                <a:path w="311" h="541">
                  <a:moveTo>
                    <a:pt x="311" y="3"/>
                  </a:moveTo>
                  <a:cubicBezTo>
                    <a:pt x="311" y="3"/>
                    <a:pt x="169" y="368"/>
                    <a:pt x="0" y="541"/>
                  </a:cubicBezTo>
                  <a:cubicBezTo>
                    <a:pt x="0" y="541"/>
                    <a:pt x="196" y="291"/>
                    <a:pt x="305" y="0"/>
                  </a:cubicBezTo>
                  <a:lnTo>
                    <a:pt x="311" y="3"/>
                  </a:lnTo>
                  <a:close/>
                </a:path>
              </a:pathLst>
            </a:custGeom>
            <a:solidFill>
              <a:schemeClr val="accent1">
                <a:lumMod val="50000"/>
              </a:schemeClr>
            </a:solidFill>
            <a:ln>
              <a:noFill/>
            </a:ln>
          </p:spPr>
          <p:txBody>
            <a:bodyPr vert="horz" wrap="square" lIns="0" tIns="0" rIns="0" bIns="0" numCol="1" anchor="t" anchorCtr="0" compatLnSpc="1">
              <a:prstTxWarp prst="textNoShape">
                <a:avLst/>
              </a:prstTxWarp>
            </a:bodyPr>
            <a:lstStyle/>
            <a:p>
              <a:endParaRPr lang="en-US" dirty="0"/>
            </a:p>
          </p:txBody>
        </p:sp>
        <p:sp>
          <p:nvSpPr>
            <p:cNvPr id="277" name="Freeform 10"/>
            <p:cNvSpPr>
              <a:spLocks/>
            </p:cNvSpPr>
            <p:nvPr/>
          </p:nvSpPr>
          <p:spPr bwMode="gray">
            <a:xfrm>
              <a:off x="8739205" y="2106484"/>
              <a:ext cx="62187" cy="42463"/>
            </a:xfrm>
            <a:custGeom>
              <a:avLst/>
              <a:gdLst>
                <a:gd name="T0" fmla="*/ 7 w 67"/>
                <a:gd name="T1" fmla="*/ 0 h 46"/>
                <a:gd name="T2" fmla="*/ 67 w 67"/>
                <a:gd name="T3" fmla="*/ 46 h 46"/>
                <a:gd name="T4" fmla="*/ 0 w 67"/>
                <a:gd name="T5" fmla="*/ 5 h 46"/>
                <a:gd name="T6" fmla="*/ 7 w 67"/>
                <a:gd name="T7" fmla="*/ 0 h 46"/>
              </a:gdLst>
              <a:ahLst/>
              <a:cxnLst>
                <a:cxn ang="0">
                  <a:pos x="T0" y="T1"/>
                </a:cxn>
                <a:cxn ang="0">
                  <a:pos x="T2" y="T3"/>
                </a:cxn>
                <a:cxn ang="0">
                  <a:pos x="T4" y="T5"/>
                </a:cxn>
                <a:cxn ang="0">
                  <a:pos x="T6" y="T7"/>
                </a:cxn>
              </a:cxnLst>
              <a:rect l="0" t="0" r="r" b="b"/>
              <a:pathLst>
                <a:path w="67" h="46">
                  <a:moveTo>
                    <a:pt x="7" y="0"/>
                  </a:moveTo>
                  <a:lnTo>
                    <a:pt x="67" y="46"/>
                  </a:lnTo>
                  <a:lnTo>
                    <a:pt x="0" y="5"/>
                  </a:lnTo>
                  <a:lnTo>
                    <a:pt x="7" y="0"/>
                  </a:lnTo>
                  <a:close/>
                </a:path>
              </a:pathLst>
            </a:custGeom>
            <a:solidFill>
              <a:srgbClr val="5F374F"/>
            </a:solidFill>
            <a:ln>
              <a:noFill/>
            </a:ln>
          </p:spPr>
          <p:txBody>
            <a:bodyPr vert="horz" wrap="square" lIns="0" tIns="0" rIns="0" bIns="0" numCol="1" anchor="t" anchorCtr="0" compatLnSpc="1">
              <a:prstTxWarp prst="textNoShape">
                <a:avLst/>
              </a:prstTxWarp>
            </a:bodyPr>
            <a:lstStyle/>
            <a:p>
              <a:endParaRPr lang="en-US" dirty="0"/>
            </a:p>
          </p:txBody>
        </p:sp>
        <p:sp>
          <p:nvSpPr>
            <p:cNvPr id="278" name="Freeform 11"/>
            <p:cNvSpPr>
              <a:spLocks/>
            </p:cNvSpPr>
            <p:nvPr/>
          </p:nvSpPr>
          <p:spPr bwMode="gray">
            <a:xfrm>
              <a:off x="8732708" y="2072329"/>
              <a:ext cx="51976" cy="40617"/>
            </a:xfrm>
            <a:custGeom>
              <a:avLst/>
              <a:gdLst>
                <a:gd name="T0" fmla="*/ 56 w 56"/>
                <a:gd name="T1" fmla="*/ 0 h 44"/>
                <a:gd name="T2" fmla="*/ 12 w 56"/>
                <a:gd name="T3" fmla="*/ 44 h 44"/>
                <a:gd name="T4" fmla="*/ 0 w 56"/>
                <a:gd name="T5" fmla="*/ 38 h 44"/>
                <a:gd name="T6" fmla="*/ 56 w 56"/>
                <a:gd name="T7" fmla="*/ 0 h 44"/>
              </a:gdLst>
              <a:ahLst/>
              <a:cxnLst>
                <a:cxn ang="0">
                  <a:pos x="T0" y="T1"/>
                </a:cxn>
                <a:cxn ang="0">
                  <a:pos x="T2" y="T3"/>
                </a:cxn>
                <a:cxn ang="0">
                  <a:pos x="T4" y="T5"/>
                </a:cxn>
                <a:cxn ang="0">
                  <a:pos x="T6" y="T7"/>
                </a:cxn>
              </a:cxnLst>
              <a:rect l="0" t="0" r="r" b="b"/>
              <a:pathLst>
                <a:path w="56" h="44">
                  <a:moveTo>
                    <a:pt x="56" y="0"/>
                  </a:moveTo>
                  <a:lnTo>
                    <a:pt x="12" y="44"/>
                  </a:lnTo>
                  <a:lnTo>
                    <a:pt x="0" y="38"/>
                  </a:lnTo>
                  <a:lnTo>
                    <a:pt x="56" y="0"/>
                  </a:lnTo>
                  <a:close/>
                </a:path>
              </a:pathLst>
            </a:custGeom>
            <a:solidFill>
              <a:schemeClr val="accent1">
                <a:lumMod val="50000"/>
              </a:schemeClr>
            </a:solidFill>
            <a:ln>
              <a:noFill/>
            </a:ln>
          </p:spPr>
          <p:txBody>
            <a:bodyPr vert="horz" wrap="square" lIns="0" tIns="0" rIns="0" bIns="0" numCol="1" anchor="t" anchorCtr="0" compatLnSpc="1">
              <a:prstTxWarp prst="textNoShape">
                <a:avLst/>
              </a:prstTxWarp>
            </a:bodyPr>
            <a:lstStyle/>
            <a:p>
              <a:endParaRPr lang="en-US" dirty="0"/>
            </a:p>
          </p:txBody>
        </p:sp>
        <p:sp>
          <p:nvSpPr>
            <p:cNvPr id="279" name="Freeform 12"/>
            <p:cNvSpPr>
              <a:spLocks/>
            </p:cNvSpPr>
            <p:nvPr/>
          </p:nvSpPr>
          <p:spPr bwMode="gray">
            <a:xfrm>
              <a:off x="8296473" y="2145255"/>
              <a:ext cx="219045" cy="382169"/>
            </a:xfrm>
            <a:custGeom>
              <a:avLst/>
              <a:gdLst>
                <a:gd name="T0" fmla="*/ 0 w 308"/>
                <a:gd name="T1" fmla="*/ 3 h 541"/>
                <a:gd name="T2" fmla="*/ 308 w 308"/>
                <a:gd name="T3" fmla="*/ 541 h 541"/>
                <a:gd name="T4" fmla="*/ 6 w 308"/>
                <a:gd name="T5" fmla="*/ 0 h 541"/>
                <a:gd name="T6" fmla="*/ 0 w 308"/>
                <a:gd name="T7" fmla="*/ 3 h 541"/>
              </a:gdLst>
              <a:ahLst/>
              <a:cxnLst>
                <a:cxn ang="0">
                  <a:pos x="T0" y="T1"/>
                </a:cxn>
                <a:cxn ang="0">
                  <a:pos x="T2" y="T3"/>
                </a:cxn>
                <a:cxn ang="0">
                  <a:pos x="T4" y="T5"/>
                </a:cxn>
                <a:cxn ang="0">
                  <a:pos x="T6" y="T7"/>
                </a:cxn>
              </a:cxnLst>
              <a:rect l="0" t="0" r="r" b="b"/>
              <a:pathLst>
                <a:path w="308" h="541">
                  <a:moveTo>
                    <a:pt x="0" y="3"/>
                  </a:moveTo>
                  <a:cubicBezTo>
                    <a:pt x="0" y="3"/>
                    <a:pt x="139" y="368"/>
                    <a:pt x="308" y="541"/>
                  </a:cubicBezTo>
                  <a:cubicBezTo>
                    <a:pt x="308" y="541"/>
                    <a:pt x="116" y="292"/>
                    <a:pt x="6" y="0"/>
                  </a:cubicBezTo>
                  <a:lnTo>
                    <a:pt x="0" y="3"/>
                  </a:lnTo>
                  <a:close/>
                </a:path>
              </a:pathLst>
            </a:custGeom>
            <a:solidFill>
              <a:schemeClr val="accent1">
                <a:lumMod val="50000"/>
              </a:schemeClr>
            </a:solidFill>
            <a:ln>
              <a:noFill/>
            </a:ln>
          </p:spPr>
          <p:txBody>
            <a:bodyPr vert="horz" wrap="square" lIns="0" tIns="0" rIns="0" bIns="0" numCol="1" anchor="t" anchorCtr="0" compatLnSpc="1">
              <a:prstTxWarp prst="textNoShape">
                <a:avLst/>
              </a:prstTxWarp>
            </a:bodyPr>
            <a:lstStyle/>
            <a:p>
              <a:endParaRPr lang="en-US" dirty="0"/>
            </a:p>
          </p:txBody>
        </p:sp>
        <p:sp>
          <p:nvSpPr>
            <p:cNvPr id="280" name="Freeform 13"/>
            <p:cNvSpPr>
              <a:spLocks/>
            </p:cNvSpPr>
            <p:nvPr/>
          </p:nvSpPr>
          <p:spPr bwMode="gray">
            <a:xfrm>
              <a:off x="8296473" y="2105561"/>
              <a:ext cx="62187" cy="41540"/>
            </a:xfrm>
            <a:custGeom>
              <a:avLst/>
              <a:gdLst>
                <a:gd name="T0" fmla="*/ 61 w 67"/>
                <a:gd name="T1" fmla="*/ 0 h 45"/>
                <a:gd name="T2" fmla="*/ 0 w 67"/>
                <a:gd name="T3" fmla="*/ 45 h 45"/>
                <a:gd name="T4" fmla="*/ 67 w 67"/>
                <a:gd name="T5" fmla="*/ 4 h 45"/>
                <a:gd name="T6" fmla="*/ 61 w 67"/>
                <a:gd name="T7" fmla="*/ 0 h 45"/>
              </a:gdLst>
              <a:ahLst/>
              <a:cxnLst>
                <a:cxn ang="0">
                  <a:pos x="T0" y="T1"/>
                </a:cxn>
                <a:cxn ang="0">
                  <a:pos x="T2" y="T3"/>
                </a:cxn>
                <a:cxn ang="0">
                  <a:pos x="T4" y="T5"/>
                </a:cxn>
                <a:cxn ang="0">
                  <a:pos x="T6" y="T7"/>
                </a:cxn>
              </a:cxnLst>
              <a:rect l="0" t="0" r="r" b="b"/>
              <a:pathLst>
                <a:path w="67" h="45">
                  <a:moveTo>
                    <a:pt x="61" y="0"/>
                  </a:moveTo>
                  <a:lnTo>
                    <a:pt x="0" y="45"/>
                  </a:lnTo>
                  <a:lnTo>
                    <a:pt x="67" y="4"/>
                  </a:lnTo>
                  <a:lnTo>
                    <a:pt x="61" y="0"/>
                  </a:lnTo>
                  <a:close/>
                </a:path>
              </a:pathLst>
            </a:custGeom>
            <a:solidFill>
              <a:srgbClr val="5F374F"/>
            </a:solidFill>
            <a:ln>
              <a:noFill/>
            </a:ln>
          </p:spPr>
          <p:txBody>
            <a:bodyPr vert="horz" wrap="square" lIns="0" tIns="0" rIns="0" bIns="0" numCol="1" anchor="t" anchorCtr="0" compatLnSpc="1">
              <a:prstTxWarp prst="textNoShape">
                <a:avLst/>
              </a:prstTxWarp>
            </a:bodyPr>
            <a:lstStyle/>
            <a:p>
              <a:endParaRPr lang="en-US" dirty="0"/>
            </a:p>
          </p:txBody>
        </p:sp>
        <p:sp>
          <p:nvSpPr>
            <p:cNvPr id="281" name="Freeform 14"/>
            <p:cNvSpPr>
              <a:spLocks/>
            </p:cNvSpPr>
            <p:nvPr/>
          </p:nvSpPr>
          <p:spPr bwMode="gray">
            <a:xfrm>
              <a:off x="8313180" y="2070483"/>
              <a:ext cx="52905" cy="41540"/>
            </a:xfrm>
            <a:custGeom>
              <a:avLst/>
              <a:gdLst>
                <a:gd name="T0" fmla="*/ 0 w 57"/>
                <a:gd name="T1" fmla="*/ 0 h 45"/>
                <a:gd name="T2" fmla="*/ 44 w 57"/>
                <a:gd name="T3" fmla="*/ 45 h 45"/>
                <a:gd name="T4" fmla="*/ 57 w 57"/>
                <a:gd name="T5" fmla="*/ 38 h 45"/>
                <a:gd name="T6" fmla="*/ 0 w 57"/>
                <a:gd name="T7" fmla="*/ 0 h 45"/>
              </a:gdLst>
              <a:ahLst/>
              <a:cxnLst>
                <a:cxn ang="0">
                  <a:pos x="T0" y="T1"/>
                </a:cxn>
                <a:cxn ang="0">
                  <a:pos x="T2" y="T3"/>
                </a:cxn>
                <a:cxn ang="0">
                  <a:pos x="T4" y="T5"/>
                </a:cxn>
                <a:cxn ang="0">
                  <a:pos x="T6" y="T7"/>
                </a:cxn>
              </a:cxnLst>
              <a:rect l="0" t="0" r="r" b="b"/>
              <a:pathLst>
                <a:path w="57" h="45">
                  <a:moveTo>
                    <a:pt x="0" y="0"/>
                  </a:moveTo>
                  <a:lnTo>
                    <a:pt x="44" y="45"/>
                  </a:lnTo>
                  <a:lnTo>
                    <a:pt x="57" y="38"/>
                  </a:lnTo>
                  <a:lnTo>
                    <a:pt x="0" y="0"/>
                  </a:lnTo>
                  <a:close/>
                </a:path>
              </a:pathLst>
            </a:custGeom>
            <a:solidFill>
              <a:schemeClr val="accent1">
                <a:lumMod val="50000"/>
              </a:schemeClr>
            </a:solidFill>
            <a:ln>
              <a:noFill/>
            </a:ln>
          </p:spPr>
          <p:txBody>
            <a:bodyPr vert="horz" wrap="square" lIns="0" tIns="0" rIns="0" bIns="0" numCol="1" anchor="t" anchorCtr="0" compatLnSpc="1">
              <a:prstTxWarp prst="textNoShape">
                <a:avLst/>
              </a:prstTxWarp>
            </a:bodyPr>
            <a:lstStyle/>
            <a:p>
              <a:endParaRPr lang="en-US" dirty="0"/>
            </a:p>
          </p:txBody>
        </p:sp>
        <p:sp>
          <p:nvSpPr>
            <p:cNvPr id="282" name="Freeform 32"/>
            <p:cNvSpPr>
              <a:spLocks/>
            </p:cNvSpPr>
            <p:nvPr/>
          </p:nvSpPr>
          <p:spPr bwMode="gray">
            <a:xfrm>
              <a:off x="8423631" y="2007711"/>
              <a:ext cx="257100" cy="523405"/>
            </a:xfrm>
            <a:custGeom>
              <a:avLst/>
              <a:gdLst>
                <a:gd name="T0" fmla="*/ 20 w 362"/>
                <a:gd name="T1" fmla="*/ 1 h 740"/>
                <a:gd name="T2" fmla="*/ 173 w 362"/>
                <a:gd name="T3" fmla="*/ 396 h 740"/>
                <a:gd name="T4" fmla="*/ 342 w 362"/>
                <a:gd name="T5" fmla="*/ 0 h 740"/>
                <a:gd name="T6" fmla="*/ 362 w 362"/>
                <a:gd name="T7" fmla="*/ 11 h 740"/>
                <a:gd name="T8" fmla="*/ 178 w 362"/>
                <a:gd name="T9" fmla="*/ 740 h 740"/>
                <a:gd name="T10" fmla="*/ 0 w 362"/>
                <a:gd name="T11" fmla="*/ 10 h 740"/>
                <a:gd name="T12" fmla="*/ 20 w 362"/>
                <a:gd name="T13" fmla="*/ 1 h 740"/>
              </a:gdLst>
              <a:ahLst/>
              <a:cxnLst>
                <a:cxn ang="0">
                  <a:pos x="T0" y="T1"/>
                </a:cxn>
                <a:cxn ang="0">
                  <a:pos x="T2" y="T3"/>
                </a:cxn>
                <a:cxn ang="0">
                  <a:pos x="T4" y="T5"/>
                </a:cxn>
                <a:cxn ang="0">
                  <a:pos x="T6" y="T7"/>
                </a:cxn>
                <a:cxn ang="0">
                  <a:pos x="T8" y="T9"/>
                </a:cxn>
                <a:cxn ang="0">
                  <a:pos x="T10" y="T11"/>
                </a:cxn>
                <a:cxn ang="0">
                  <a:pos x="T12" y="T13"/>
                </a:cxn>
              </a:cxnLst>
              <a:rect l="0" t="0" r="r" b="b"/>
              <a:pathLst>
                <a:path w="362" h="740">
                  <a:moveTo>
                    <a:pt x="20" y="1"/>
                  </a:moveTo>
                  <a:cubicBezTo>
                    <a:pt x="20" y="1"/>
                    <a:pt x="62" y="275"/>
                    <a:pt x="173" y="396"/>
                  </a:cubicBezTo>
                  <a:cubicBezTo>
                    <a:pt x="173" y="396"/>
                    <a:pt x="270" y="318"/>
                    <a:pt x="342" y="0"/>
                  </a:cubicBezTo>
                  <a:cubicBezTo>
                    <a:pt x="362" y="11"/>
                    <a:pt x="362" y="11"/>
                    <a:pt x="362" y="11"/>
                  </a:cubicBezTo>
                  <a:cubicBezTo>
                    <a:pt x="362" y="11"/>
                    <a:pt x="270" y="596"/>
                    <a:pt x="178" y="740"/>
                  </a:cubicBezTo>
                  <a:cubicBezTo>
                    <a:pt x="178" y="740"/>
                    <a:pt x="2" y="320"/>
                    <a:pt x="0" y="10"/>
                  </a:cubicBezTo>
                  <a:lnTo>
                    <a:pt x="20" y="1"/>
                  </a:lnTo>
                  <a:close/>
                </a:path>
              </a:pathLst>
            </a:custGeom>
            <a:gradFill>
              <a:gsLst>
                <a:gs pos="0">
                  <a:srgbClr val="FFFFFF"/>
                </a:gs>
                <a:gs pos="100000">
                  <a:srgbClr val="DDDDDD">
                    <a:lumMod val="94000"/>
                  </a:srgbClr>
                </a:gs>
              </a:gsLst>
              <a:path path="circle">
                <a:fillToRect l="50000" t="50000" r="50000" b="50000"/>
              </a:path>
            </a:gradFill>
            <a:ln>
              <a:noFill/>
            </a:ln>
          </p:spPr>
          <p:txBody>
            <a:bodyPr vert="horz" wrap="square" lIns="0" tIns="0" rIns="0" bIns="0" numCol="1" anchor="t" anchorCtr="0" compatLnSpc="1">
              <a:prstTxWarp prst="textNoShape">
                <a:avLst/>
              </a:prstTxWarp>
            </a:bodyPr>
            <a:lstStyle/>
            <a:p>
              <a:endParaRPr lang="en-US" dirty="0"/>
            </a:p>
          </p:txBody>
        </p:sp>
        <p:sp>
          <p:nvSpPr>
            <p:cNvPr id="283" name="Freeform 33"/>
            <p:cNvSpPr>
              <a:spLocks/>
            </p:cNvSpPr>
            <p:nvPr/>
          </p:nvSpPr>
          <p:spPr bwMode="gray">
            <a:xfrm>
              <a:off x="8302971" y="1978171"/>
              <a:ext cx="198626" cy="242779"/>
            </a:xfrm>
            <a:custGeom>
              <a:avLst/>
              <a:gdLst>
                <a:gd name="T0" fmla="*/ 279 w 279"/>
                <a:gd name="T1" fmla="*/ 343 h 343"/>
                <a:gd name="T2" fmla="*/ 0 w 279"/>
                <a:gd name="T3" fmla="*/ 216 h 343"/>
                <a:gd name="T4" fmla="*/ 101 w 279"/>
                <a:gd name="T5" fmla="*/ 118 h 343"/>
                <a:gd name="T6" fmla="*/ 200 w 279"/>
                <a:gd name="T7" fmla="*/ 0 h 343"/>
                <a:gd name="T8" fmla="*/ 279 w 279"/>
                <a:gd name="T9" fmla="*/ 343 h 343"/>
              </a:gdLst>
              <a:ahLst/>
              <a:cxnLst>
                <a:cxn ang="0">
                  <a:pos x="T0" y="T1"/>
                </a:cxn>
                <a:cxn ang="0">
                  <a:pos x="T2" y="T3"/>
                </a:cxn>
                <a:cxn ang="0">
                  <a:pos x="T4" y="T5"/>
                </a:cxn>
                <a:cxn ang="0">
                  <a:pos x="T6" y="T7"/>
                </a:cxn>
                <a:cxn ang="0">
                  <a:pos x="T8" y="T9"/>
                </a:cxn>
              </a:cxnLst>
              <a:rect l="0" t="0" r="r" b="b"/>
              <a:pathLst>
                <a:path w="279" h="343">
                  <a:moveTo>
                    <a:pt x="279" y="343"/>
                  </a:moveTo>
                  <a:cubicBezTo>
                    <a:pt x="279" y="343"/>
                    <a:pt x="205" y="176"/>
                    <a:pt x="0" y="216"/>
                  </a:cubicBezTo>
                  <a:cubicBezTo>
                    <a:pt x="0" y="216"/>
                    <a:pt x="70" y="188"/>
                    <a:pt x="101" y="118"/>
                  </a:cubicBezTo>
                  <a:cubicBezTo>
                    <a:pt x="101" y="118"/>
                    <a:pt x="134" y="50"/>
                    <a:pt x="200" y="0"/>
                  </a:cubicBezTo>
                  <a:cubicBezTo>
                    <a:pt x="200" y="0"/>
                    <a:pt x="215" y="206"/>
                    <a:pt x="279" y="343"/>
                  </a:cubicBezTo>
                  <a:close/>
                </a:path>
              </a:pathLst>
            </a:custGeom>
            <a:gradFill>
              <a:gsLst>
                <a:gs pos="0">
                  <a:srgbClr val="FFFFFF"/>
                </a:gs>
                <a:gs pos="100000">
                  <a:srgbClr val="DDDDDD">
                    <a:lumMod val="94000"/>
                  </a:srgbClr>
                </a:gs>
              </a:gsLst>
              <a:path path="circle">
                <a:fillToRect l="50000" t="50000" r="50000" b="50000"/>
              </a:path>
            </a:gradFill>
            <a:ln>
              <a:noFill/>
            </a:ln>
          </p:spPr>
          <p:txBody>
            <a:bodyPr vert="horz" wrap="square" lIns="0" tIns="0" rIns="0" bIns="0" numCol="1" anchor="t" anchorCtr="0" compatLnSpc="1">
              <a:prstTxWarp prst="textNoShape">
                <a:avLst/>
              </a:prstTxWarp>
            </a:bodyPr>
            <a:lstStyle/>
            <a:p>
              <a:endParaRPr lang="en-US" dirty="0"/>
            </a:p>
          </p:txBody>
        </p:sp>
        <p:sp>
          <p:nvSpPr>
            <p:cNvPr id="284" name="Freeform 34"/>
            <p:cNvSpPr>
              <a:spLocks/>
            </p:cNvSpPr>
            <p:nvPr/>
          </p:nvSpPr>
          <p:spPr bwMode="gray">
            <a:xfrm>
              <a:off x="8593484" y="1966171"/>
              <a:ext cx="202338" cy="257548"/>
            </a:xfrm>
            <a:custGeom>
              <a:avLst/>
              <a:gdLst>
                <a:gd name="T0" fmla="*/ 0 w 285"/>
                <a:gd name="T1" fmla="*/ 364 h 364"/>
                <a:gd name="T2" fmla="*/ 285 w 285"/>
                <a:gd name="T3" fmla="*/ 233 h 364"/>
                <a:gd name="T4" fmla="*/ 184 w 285"/>
                <a:gd name="T5" fmla="*/ 135 h 364"/>
                <a:gd name="T6" fmla="*/ 84 w 285"/>
                <a:gd name="T7" fmla="*/ 0 h 364"/>
                <a:gd name="T8" fmla="*/ 0 w 285"/>
                <a:gd name="T9" fmla="*/ 364 h 364"/>
              </a:gdLst>
              <a:ahLst/>
              <a:cxnLst>
                <a:cxn ang="0">
                  <a:pos x="T0" y="T1"/>
                </a:cxn>
                <a:cxn ang="0">
                  <a:pos x="T2" y="T3"/>
                </a:cxn>
                <a:cxn ang="0">
                  <a:pos x="T4" y="T5"/>
                </a:cxn>
                <a:cxn ang="0">
                  <a:pos x="T6" y="T7"/>
                </a:cxn>
                <a:cxn ang="0">
                  <a:pos x="T8" y="T9"/>
                </a:cxn>
              </a:cxnLst>
              <a:rect l="0" t="0" r="r" b="b"/>
              <a:pathLst>
                <a:path w="285" h="364">
                  <a:moveTo>
                    <a:pt x="0" y="364"/>
                  </a:moveTo>
                  <a:cubicBezTo>
                    <a:pt x="0" y="364"/>
                    <a:pt x="79" y="193"/>
                    <a:pt x="285" y="233"/>
                  </a:cubicBezTo>
                  <a:cubicBezTo>
                    <a:pt x="285" y="233"/>
                    <a:pt x="215" y="205"/>
                    <a:pt x="184" y="135"/>
                  </a:cubicBezTo>
                  <a:cubicBezTo>
                    <a:pt x="184" y="135"/>
                    <a:pt x="150" y="50"/>
                    <a:pt x="84" y="0"/>
                  </a:cubicBezTo>
                  <a:cubicBezTo>
                    <a:pt x="84" y="0"/>
                    <a:pt x="64" y="227"/>
                    <a:pt x="0" y="364"/>
                  </a:cubicBezTo>
                  <a:close/>
                </a:path>
              </a:pathLst>
            </a:custGeom>
            <a:gradFill>
              <a:gsLst>
                <a:gs pos="0">
                  <a:srgbClr val="FFFFFF"/>
                </a:gs>
                <a:gs pos="100000">
                  <a:srgbClr val="DDDDDD">
                    <a:lumMod val="94000"/>
                  </a:srgbClr>
                </a:gs>
              </a:gsLst>
              <a:path path="circle">
                <a:fillToRect l="50000" t="50000" r="50000" b="50000"/>
              </a:path>
            </a:gradFill>
            <a:ln>
              <a:noFill/>
            </a:ln>
          </p:spPr>
          <p:txBody>
            <a:bodyPr vert="horz" wrap="square" lIns="0" tIns="0" rIns="0" bIns="0" numCol="1" anchor="t" anchorCtr="0" compatLnSpc="1">
              <a:prstTxWarp prst="textNoShape">
                <a:avLst/>
              </a:prstTxWarp>
            </a:bodyPr>
            <a:lstStyle/>
            <a:p>
              <a:endParaRPr lang="en-US" dirty="0"/>
            </a:p>
          </p:txBody>
        </p:sp>
        <p:sp>
          <p:nvSpPr>
            <p:cNvPr id="268" name="Freeform 16"/>
            <p:cNvSpPr>
              <a:spLocks/>
            </p:cNvSpPr>
            <p:nvPr/>
          </p:nvSpPr>
          <p:spPr bwMode="gray">
            <a:xfrm>
              <a:off x="8438483" y="1899706"/>
              <a:ext cx="231112" cy="459710"/>
            </a:xfrm>
            <a:custGeom>
              <a:avLst/>
              <a:gdLst>
                <a:gd name="T0" fmla="*/ 24 w 325"/>
                <a:gd name="T1" fmla="*/ 2 h 649"/>
                <a:gd name="T2" fmla="*/ 0 w 325"/>
                <a:gd name="T3" fmla="*/ 157 h 649"/>
                <a:gd name="T4" fmla="*/ 62 w 325"/>
                <a:gd name="T5" fmla="*/ 579 h 649"/>
                <a:gd name="T6" fmla="*/ 245 w 325"/>
                <a:gd name="T7" fmla="*/ 584 h 649"/>
                <a:gd name="T8" fmla="*/ 325 w 325"/>
                <a:gd name="T9" fmla="*/ 159 h 649"/>
                <a:gd name="T10" fmla="*/ 300 w 325"/>
                <a:gd name="T11" fmla="*/ 0 h 649"/>
                <a:gd name="T12" fmla="*/ 24 w 325"/>
                <a:gd name="T13" fmla="*/ 2 h 649"/>
              </a:gdLst>
              <a:ahLst/>
              <a:cxnLst>
                <a:cxn ang="0">
                  <a:pos x="T0" y="T1"/>
                </a:cxn>
                <a:cxn ang="0">
                  <a:pos x="T2" y="T3"/>
                </a:cxn>
                <a:cxn ang="0">
                  <a:pos x="T4" y="T5"/>
                </a:cxn>
                <a:cxn ang="0">
                  <a:pos x="T6" y="T7"/>
                </a:cxn>
                <a:cxn ang="0">
                  <a:pos x="T8" y="T9"/>
                </a:cxn>
                <a:cxn ang="0">
                  <a:pos x="T10" y="T11"/>
                </a:cxn>
                <a:cxn ang="0">
                  <a:pos x="T12" y="T13"/>
                </a:cxn>
              </a:cxnLst>
              <a:rect l="0" t="0" r="r" b="b"/>
              <a:pathLst>
                <a:path w="325" h="649">
                  <a:moveTo>
                    <a:pt x="24" y="2"/>
                  </a:moveTo>
                  <a:cubicBezTo>
                    <a:pt x="24" y="2"/>
                    <a:pt x="24" y="110"/>
                    <a:pt x="0" y="157"/>
                  </a:cubicBezTo>
                  <a:cubicBezTo>
                    <a:pt x="0" y="157"/>
                    <a:pt x="29" y="483"/>
                    <a:pt x="62" y="579"/>
                  </a:cubicBezTo>
                  <a:cubicBezTo>
                    <a:pt x="62" y="579"/>
                    <a:pt x="135" y="649"/>
                    <a:pt x="245" y="584"/>
                  </a:cubicBezTo>
                  <a:cubicBezTo>
                    <a:pt x="245" y="584"/>
                    <a:pt x="305" y="369"/>
                    <a:pt x="325" y="159"/>
                  </a:cubicBezTo>
                  <a:cubicBezTo>
                    <a:pt x="325" y="159"/>
                    <a:pt x="290" y="103"/>
                    <a:pt x="300" y="0"/>
                  </a:cubicBezTo>
                  <a:cubicBezTo>
                    <a:pt x="300" y="0"/>
                    <a:pt x="192" y="111"/>
                    <a:pt x="24" y="2"/>
                  </a:cubicBezTo>
                  <a:close/>
                </a:path>
              </a:pathLst>
            </a:custGeom>
            <a:gradFill flip="none" rotWithShape="1">
              <a:gsLst>
                <a:gs pos="100000">
                  <a:srgbClr val="F1CA9F">
                    <a:lumMod val="79000"/>
                  </a:srgbClr>
                </a:gs>
                <a:gs pos="0">
                  <a:srgbClr val="F1CA9F">
                    <a:lumMod val="100000"/>
                  </a:srgbClr>
                </a:gs>
              </a:gsLst>
              <a:path path="circle">
                <a:fillToRect l="50000" t="50000" r="50000" b="50000"/>
              </a:path>
              <a:tileRect/>
            </a:gradFill>
            <a:ln>
              <a:noFill/>
            </a:ln>
            <a:effectLst>
              <a:innerShdw blurRad="101600" dist="50800" dir="16200000">
                <a:prstClr val="black">
                  <a:alpha val="24000"/>
                </a:prstClr>
              </a:innerShdw>
            </a:effectLst>
          </p:spPr>
          <p:txBody>
            <a:bodyPr vert="horz" wrap="square" lIns="0" tIns="0" rIns="0" bIns="0" numCol="1" anchor="t" anchorCtr="0" compatLnSpc="1">
              <a:prstTxWarp prst="textNoShape">
                <a:avLst/>
              </a:prstTxWarp>
            </a:bodyPr>
            <a:lstStyle/>
            <a:p>
              <a:endParaRPr lang="en-US" dirty="0"/>
            </a:p>
          </p:txBody>
        </p:sp>
        <p:sp>
          <p:nvSpPr>
            <p:cNvPr id="269" name="Freeform 17"/>
            <p:cNvSpPr>
              <a:spLocks/>
            </p:cNvSpPr>
            <p:nvPr/>
          </p:nvSpPr>
          <p:spPr bwMode="gray">
            <a:xfrm>
              <a:off x="8393003" y="1555387"/>
              <a:ext cx="368480" cy="434786"/>
            </a:xfrm>
            <a:custGeom>
              <a:avLst/>
              <a:gdLst>
                <a:gd name="T0" fmla="*/ 459 w 517"/>
                <a:gd name="T1" fmla="*/ 329 h 614"/>
                <a:gd name="T2" fmla="*/ 222 w 517"/>
                <a:gd name="T3" fmla="*/ 614 h 614"/>
                <a:gd name="T4" fmla="*/ 0 w 517"/>
                <a:gd name="T5" fmla="*/ 331 h 614"/>
                <a:gd name="T6" fmla="*/ 225 w 517"/>
                <a:gd name="T7" fmla="*/ 0 h 614"/>
                <a:gd name="T8" fmla="*/ 459 w 517"/>
                <a:gd name="T9" fmla="*/ 329 h 614"/>
              </a:gdLst>
              <a:ahLst/>
              <a:cxnLst>
                <a:cxn ang="0">
                  <a:pos x="T0" y="T1"/>
                </a:cxn>
                <a:cxn ang="0">
                  <a:pos x="T2" y="T3"/>
                </a:cxn>
                <a:cxn ang="0">
                  <a:pos x="T4" y="T5"/>
                </a:cxn>
                <a:cxn ang="0">
                  <a:pos x="T6" y="T7"/>
                </a:cxn>
                <a:cxn ang="0">
                  <a:pos x="T8" y="T9"/>
                </a:cxn>
              </a:cxnLst>
              <a:rect l="0" t="0" r="r" b="b"/>
              <a:pathLst>
                <a:path w="517" h="614">
                  <a:moveTo>
                    <a:pt x="459" y="329"/>
                  </a:moveTo>
                  <a:cubicBezTo>
                    <a:pt x="459" y="453"/>
                    <a:pt x="344" y="614"/>
                    <a:pt x="222" y="614"/>
                  </a:cubicBezTo>
                  <a:cubicBezTo>
                    <a:pt x="117" y="614"/>
                    <a:pt x="0" y="464"/>
                    <a:pt x="0" y="331"/>
                  </a:cubicBezTo>
                  <a:cubicBezTo>
                    <a:pt x="0" y="167"/>
                    <a:pt x="23" y="0"/>
                    <a:pt x="225" y="0"/>
                  </a:cubicBezTo>
                  <a:cubicBezTo>
                    <a:pt x="517" y="0"/>
                    <a:pt x="459" y="312"/>
                    <a:pt x="459" y="329"/>
                  </a:cubicBezTo>
                  <a:close/>
                </a:path>
              </a:pathLst>
            </a:custGeom>
            <a:gradFill flip="none" rotWithShape="1">
              <a:gsLst>
                <a:gs pos="100000">
                  <a:srgbClr val="F1CA9F">
                    <a:lumMod val="88000"/>
                  </a:srgbClr>
                </a:gs>
                <a:gs pos="0">
                  <a:srgbClr val="F1CA9F">
                    <a:lumMod val="60000"/>
                    <a:lumOff val="40000"/>
                  </a:srgbClr>
                </a:gs>
              </a:gsLst>
              <a:path path="circle">
                <a:fillToRect l="50000" t="50000" r="50000" b="50000"/>
              </a:path>
              <a:tileRect/>
            </a:gradFill>
            <a:ln>
              <a:noFill/>
            </a:ln>
          </p:spPr>
          <p:txBody>
            <a:bodyPr vert="horz" wrap="square" lIns="0" tIns="0" rIns="0" bIns="0" numCol="1" anchor="t" anchorCtr="0" compatLnSpc="1">
              <a:prstTxWarp prst="textNoShape">
                <a:avLst/>
              </a:prstTxWarp>
            </a:bodyPr>
            <a:lstStyle/>
            <a:p>
              <a:endParaRPr lang="en-US" dirty="0"/>
            </a:p>
          </p:txBody>
        </p:sp>
        <p:sp>
          <p:nvSpPr>
            <p:cNvPr id="270" name="Freeform 18"/>
            <p:cNvSpPr>
              <a:spLocks/>
            </p:cNvSpPr>
            <p:nvPr/>
          </p:nvSpPr>
          <p:spPr bwMode="gray">
            <a:xfrm>
              <a:off x="8706721" y="1715086"/>
              <a:ext cx="45480" cy="118158"/>
            </a:xfrm>
            <a:custGeom>
              <a:avLst/>
              <a:gdLst>
                <a:gd name="T0" fmla="*/ 27 w 64"/>
                <a:gd name="T1" fmla="*/ 0 h 167"/>
                <a:gd name="T2" fmla="*/ 37 w 64"/>
                <a:gd name="T3" fmla="*/ 87 h 167"/>
                <a:gd name="T4" fmla="*/ 0 w 64"/>
                <a:gd name="T5" fmla="*/ 167 h 167"/>
                <a:gd name="T6" fmla="*/ 27 w 64"/>
                <a:gd name="T7" fmla="*/ 0 h 167"/>
              </a:gdLst>
              <a:ahLst/>
              <a:cxnLst>
                <a:cxn ang="0">
                  <a:pos x="T0" y="T1"/>
                </a:cxn>
                <a:cxn ang="0">
                  <a:pos x="T2" y="T3"/>
                </a:cxn>
                <a:cxn ang="0">
                  <a:pos x="T4" y="T5"/>
                </a:cxn>
                <a:cxn ang="0">
                  <a:pos x="T6" y="T7"/>
                </a:cxn>
              </a:cxnLst>
              <a:rect l="0" t="0" r="r" b="b"/>
              <a:pathLst>
                <a:path w="64" h="167">
                  <a:moveTo>
                    <a:pt x="27" y="0"/>
                  </a:moveTo>
                  <a:cubicBezTo>
                    <a:pt x="27" y="0"/>
                    <a:pt x="64" y="10"/>
                    <a:pt x="37" y="87"/>
                  </a:cubicBezTo>
                  <a:cubicBezTo>
                    <a:pt x="37" y="87"/>
                    <a:pt x="24" y="145"/>
                    <a:pt x="0" y="167"/>
                  </a:cubicBezTo>
                  <a:lnTo>
                    <a:pt x="27" y="0"/>
                  </a:lnTo>
                  <a:close/>
                </a:path>
              </a:pathLst>
            </a:custGeom>
            <a:solidFill>
              <a:srgbClr val="E9BD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t" anchorCtr="0" compatLnSpc="1">
              <a:prstTxWarp prst="textNoShape">
                <a:avLst/>
              </a:prstTxWarp>
            </a:bodyPr>
            <a:lstStyle/>
            <a:p>
              <a:endParaRPr lang="en-US" dirty="0"/>
            </a:p>
          </p:txBody>
        </p:sp>
        <p:sp>
          <p:nvSpPr>
            <p:cNvPr id="271" name="Freeform 19"/>
            <p:cNvSpPr>
              <a:spLocks/>
            </p:cNvSpPr>
            <p:nvPr/>
          </p:nvSpPr>
          <p:spPr bwMode="gray">
            <a:xfrm>
              <a:off x="8717859" y="1737240"/>
              <a:ext cx="18563" cy="58156"/>
            </a:xfrm>
            <a:custGeom>
              <a:avLst/>
              <a:gdLst>
                <a:gd name="T0" fmla="*/ 13 w 26"/>
                <a:gd name="T1" fmla="*/ 5 h 82"/>
                <a:gd name="T2" fmla="*/ 9 w 26"/>
                <a:gd name="T3" fmla="*/ 55 h 82"/>
                <a:gd name="T4" fmla="*/ 0 w 26"/>
                <a:gd name="T5" fmla="*/ 82 h 82"/>
                <a:gd name="T6" fmla="*/ 13 w 26"/>
                <a:gd name="T7" fmla="*/ 5 h 82"/>
              </a:gdLst>
              <a:ahLst/>
              <a:cxnLst>
                <a:cxn ang="0">
                  <a:pos x="T0" y="T1"/>
                </a:cxn>
                <a:cxn ang="0">
                  <a:pos x="T2" y="T3"/>
                </a:cxn>
                <a:cxn ang="0">
                  <a:pos x="T4" y="T5"/>
                </a:cxn>
                <a:cxn ang="0">
                  <a:pos x="T6" y="T7"/>
                </a:cxn>
              </a:cxnLst>
              <a:rect l="0" t="0" r="r" b="b"/>
              <a:pathLst>
                <a:path w="26" h="82">
                  <a:moveTo>
                    <a:pt x="13" y="5"/>
                  </a:moveTo>
                  <a:cubicBezTo>
                    <a:pt x="13" y="5"/>
                    <a:pt x="26" y="0"/>
                    <a:pt x="9" y="55"/>
                  </a:cubicBezTo>
                  <a:cubicBezTo>
                    <a:pt x="0" y="82"/>
                    <a:pt x="0" y="82"/>
                    <a:pt x="0" y="82"/>
                  </a:cubicBezTo>
                  <a:lnTo>
                    <a:pt x="13" y="5"/>
                  </a:lnTo>
                  <a:close/>
                </a:path>
              </a:pathLst>
            </a:custGeom>
            <a:solidFill>
              <a:srgbClr val="D3A4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t" anchorCtr="0" compatLnSpc="1">
              <a:prstTxWarp prst="textNoShape">
                <a:avLst/>
              </a:prstTxWarp>
            </a:bodyPr>
            <a:lstStyle/>
            <a:p>
              <a:endParaRPr lang="en-US" dirty="0"/>
            </a:p>
          </p:txBody>
        </p:sp>
        <p:sp>
          <p:nvSpPr>
            <p:cNvPr id="272" name="Freeform 23"/>
            <p:cNvSpPr>
              <a:spLocks/>
            </p:cNvSpPr>
            <p:nvPr/>
          </p:nvSpPr>
          <p:spPr bwMode="gray">
            <a:xfrm>
              <a:off x="8375368" y="1695700"/>
              <a:ext cx="32486" cy="119082"/>
            </a:xfrm>
            <a:custGeom>
              <a:avLst/>
              <a:gdLst>
                <a:gd name="T0" fmla="*/ 25 w 46"/>
                <a:gd name="T1" fmla="*/ 35 h 169"/>
                <a:gd name="T2" fmla="*/ 36 w 46"/>
                <a:gd name="T3" fmla="*/ 64 h 169"/>
                <a:gd name="T4" fmla="*/ 32 w 46"/>
                <a:gd name="T5" fmla="*/ 121 h 169"/>
                <a:gd name="T6" fmla="*/ 46 w 46"/>
                <a:gd name="T7" fmla="*/ 169 h 169"/>
                <a:gd name="T8" fmla="*/ 9 w 46"/>
                <a:gd name="T9" fmla="*/ 114 h 169"/>
                <a:gd name="T10" fmla="*/ 25 w 46"/>
                <a:gd name="T11" fmla="*/ 35 h 169"/>
              </a:gdLst>
              <a:ahLst/>
              <a:cxnLst>
                <a:cxn ang="0">
                  <a:pos x="T0" y="T1"/>
                </a:cxn>
                <a:cxn ang="0">
                  <a:pos x="T2" y="T3"/>
                </a:cxn>
                <a:cxn ang="0">
                  <a:pos x="T4" y="T5"/>
                </a:cxn>
                <a:cxn ang="0">
                  <a:pos x="T6" y="T7"/>
                </a:cxn>
                <a:cxn ang="0">
                  <a:pos x="T8" y="T9"/>
                </a:cxn>
                <a:cxn ang="0">
                  <a:pos x="T10" y="T11"/>
                </a:cxn>
              </a:cxnLst>
              <a:rect l="0" t="0" r="r" b="b"/>
              <a:pathLst>
                <a:path w="46" h="169">
                  <a:moveTo>
                    <a:pt x="25" y="35"/>
                  </a:moveTo>
                  <a:cubicBezTo>
                    <a:pt x="25" y="35"/>
                    <a:pt x="32" y="49"/>
                    <a:pt x="36" y="64"/>
                  </a:cubicBezTo>
                  <a:cubicBezTo>
                    <a:pt x="36" y="64"/>
                    <a:pt x="23" y="100"/>
                    <a:pt x="32" y="121"/>
                  </a:cubicBezTo>
                  <a:cubicBezTo>
                    <a:pt x="46" y="169"/>
                    <a:pt x="46" y="169"/>
                    <a:pt x="46" y="169"/>
                  </a:cubicBezTo>
                  <a:cubicBezTo>
                    <a:pt x="46" y="169"/>
                    <a:pt x="16" y="156"/>
                    <a:pt x="9" y="114"/>
                  </a:cubicBezTo>
                  <a:cubicBezTo>
                    <a:pt x="9" y="114"/>
                    <a:pt x="0" y="0"/>
                    <a:pt x="25" y="35"/>
                  </a:cubicBezTo>
                  <a:close/>
                </a:path>
              </a:pathLst>
            </a:custGeom>
            <a:solidFill>
              <a:srgbClr val="F1CA9F"/>
            </a:solidFill>
            <a:ln>
              <a:noFill/>
            </a:ln>
          </p:spPr>
          <p:txBody>
            <a:bodyPr vert="horz" wrap="square" lIns="0" tIns="0" rIns="0" bIns="0" numCol="1" anchor="t" anchorCtr="0" compatLnSpc="1">
              <a:prstTxWarp prst="textNoShape">
                <a:avLst/>
              </a:prstTxWarp>
            </a:bodyPr>
            <a:lstStyle/>
            <a:p>
              <a:endParaRPr lang="en-US" dirty="0"/>
            </a:p>
          </p:txBody>
        </p:sp>
        <p:sp>
          <p:nvSpPr>
            <p:cNvPr id="273" name="Freeform 24"/>
            <p:cNvSpPr>
              <a:spLocks/>
            </p:cNvSpPr>
            <p:nvPr/>
          </p:nvSpPr>
          <p:spPr bwMode="gray">
            <a:xfrm>
              <a:off x="8380937" y="1737240"/>
              <a:ext cx="18563" cy="59079"/>
            </a:xfrm>
            <a:custGeom>
              <a:avLst/>
              <a:gdLst>
                <a:gd name="T0" fmla="*/ 13 w 26"/>
                <a:gd name="T1" fmla="*/ 5 h 83"/>
                <a:gd name="T2" fmla="*/ 17 w 26"/>
                <a:gd name="T3" fmla="*/ 55 h 83"/>
                <a:gd name="T4" fmla="*/ 26 w 26"/>
                <a:gd name="T5" fmla="*/ 83 h 83"/>
                <a:gd name="T6" fmla="*/ 13 w 26"/>
                <a:gd name="T7" fmla="*/ 5 h 83"/>
              </a:gdLst>
              <a:ahLst/>
              <a:cxnLst>
                <a:cxn ang="0">
                  <a:pos x="T0" y="T1"/>
                </a:cxn>
                <a:cxn ang="0">
                  <a:pos x="T2" y="T3"/>
                </a:cxn>
                <a:cxn ang="0">
                  <a:pos x="T4" y="T5"/>
                </a:cxn>
                <a:cxn ang="0">
                  <a:pos x="T6" y="T7"/>
                </a:cxn>
              </a:cxnLst>
              <a:rect l="0" t="0" r="r" b="b"/>
              <a:pathLst>
                <a:path w="26" h="83">
                  <a:moveTo>
                    <a:pt x="13" y="5"/>
                  </a:moveTo>
                  <a:cubicBezTo>
                    <a:pt x="13" y="5"/>
                    <a:pt x="0" y="0"/>
                    <a:pt x="17" y="55"/>
                  </a:cubicBezTo>
                  <a:cubicBezTo>
                    <a:pt x="26" y="83"/>
                    <a:pt x="26" y="83"/>
                    <a:pt x="26" y="83"/>
                  </a:cubicBezTo>
                  <a:lnTo>
                    <a:pt x="13" y="5"/>
                  </a:lnTo>
                  <a:close/>
                </a:path>
              </a:pathLst>
            </a:custGeom>
            <a:solidFill>
              <a:srgbClr val="D3A4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t" anchorCtr="0" compatLnSpc="1">
              <a:prstTxWarp prst="textNoShape">
                <a:avLst/>
              </a:prstTxWarp>
            </a:bodyPr>
            <a:lstStyle/>
            <a:p>
              <a:endParaRPr lang="en-US" dirty="0"/>
            </a:p>
          </p:txBody>
        </p:sp>
        <p:sp>
          <p:nvSpPr>
            <p:cNvPr id="258" name="Freeform 20"/>
            <p:cNvSpPr>
              <a:spLocks/>
            </p:cNvSpPr>
            <p:nvPr/>
          </p:nvSpPr>
          <p:spPr bwMode="gray">
            <a:xfrm>
              <a:off x="8348452" y="1512000"/>
              <a:ext cx="400965" cy="224317"/>
            </a:xfrm>
            <a:custGeom>
              <a:avLst/>
              <a:gdLst>
                <a:gd name="T0" fmla="*/ 61 w 565"/>
                <a:gd name="T1" fmla="*/ 316 h 316"/>
                <a:gd name="T2" fmla="*/ 282 w 565"/>
                <a:gd name="T3" fmla="*/ 139 h 316"/>
                <a:gd name="T4" fmla="*/ 519 w 565"/>
                <a:gd name="T5" fmla="*/ 316 h 316"/>
                <a:gd name="T6" fmla="*/ 265 w 565"/>
                <a:gd name="T7" fmla="*/ 6 h 316"/>
                <a:gd name="T8" fmla="*/ 61 w 565"/>
                <a:gd name="T9" fmla="*/ 316 h 316"/>
              </a:gdLst>
              <a:ahLst/>
              <a:cxnLst>
                <a:cxn ang="0">
                  <a:pos x="T0" y="T1"/>
                </a:cxn>
                <a:cxn ang="0">
                  <a:pos x="T2" y="T3"/>
                </a:cxn>
                <a:cxn ang="0">
                  <a:pos x="T4" y="T5"/>
                </a:cxn>
                <a:cxn ang="0">
                  <a:pos x="T6" y="T7"/>
                </a:cxn>
                <a:cxn ang="0">
                  <a:pos x="T8" y="T9"/>
                </a:cxn>
              </a:cxnLst>
              <a:rect l="0" t="0" r="r" b="b"/>
              <a:pathLst>
                <a:path w="565" h="316">
                  <a:moveTo>
                    <a:pt x="61" y="316"/>
                  </a:moveTo>
                  <a:cubicBezTo>
                    <a:pt x="61" y="316"/>
                    <a:pt x="114" y="147"/>
                    <a:pt x="282" y="139"/>
                  </a:cubicBezTo>
                  <a:cubicBezTo>
                    <a:pt x="282" y="139"/>
                    <a:pt x="459" y="133"/>
                    <a:pt x="519" y="316"/>
                  </a:cubicBezTo>
                  <a:cubicBezTo>
                    <a:pt x="519" y="316"/>
                    <a:pt x="565" y="0"/>
                    <a:pt x="265" y="6"/>
                  </a:cubicBezTo>
                  <a:cubicBezTo>
                    <a:pt x="265" y="6"/>
                    <a:pt x="0" y="40"/>
                    <a:pt x="61" y="316"/>
                  </a:cubicBezTo>
                  <a:close/>
                </a:path>
              </a:pathLst>
            </a:custGeom>
            <a:solidFill>
              <a:srgbClr val="35291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t" anchorCtr="0" compatLnSpc="1">
              <a:prstTxWarp prst="textNoShape">
                <a:avLst/>
              </a:prstTxWarp>
            </a:bodyPr>
            <a:lstStyle/>
            <a:p>
              <a:endParaRPr lang="en-US" dirty="0"/>
            </a:p>
          </p:txBody>
        </p:sp>
        <p:sp>
          <p:nvSpPr>
            <p:cNvPr id="259" name="Freeform 21"/>
            <p:cNvSpPr>
              <a:spLocks/>
            </p:cNvSpPr>
            <p:nvPr/>
          </p:nvSpPr>
          <p:spPr bwMode="gray">
            <a:xfrm>
              <a:off x="8499742" y="1627389"/>
              <a:ext cx="192129" cy="122774"/>
            </a:xfrm>
            <a:custGeom>
              <a:avLst/>
              <a:gdLst>
                <a:gd name="T0" fmla="*/ 0 w 270"/>
                <a:gd name="T1" fmla="*/ 0 h 173"/>
                <a:gd name="T2" fmla="*/ 270 w 270"/>
                <a:gd name="T3" fmla="*/ 173 h 173"/>
                <a:gd name="T4" fmla="*/ 0 w 270"/>
                <a:gd name="T5" fmla="*/ 0 h 173"/>
              </a:gdLst>
              <a:ahLst/>
              <a:cxnLst>
                <a:cxn ang="0">
                  <a:pos x="T0" y="T1"/>
                </a:cxn>
                <a:cxn ang="0">
                  <a:pos x="T2" y="T3"/>
                </a:cxn>
                <a:cxn ang="0">
                  <a:pos x="T4" y="T5"/>
                </a:cxn>
              </a:cxnLst>
              <a:rect l="0" t="0" r="r" b="b"/>
              <a:pathLst>
                <a:path w="270" h="173">
                  <a:moveTo>
                    <a:pt x="0" y="0"/>
                  </a:moveTo>
                  <a:cubicBezTo>
                    <a:pt x="0" y="0"/>
                    <a:pt x="100" y="151"/>
                    <a:pt x="270" y="173"/>
                  </a:cubicBezTo>
                  <a:cubicBezTo>
                    <a:pt x="270" y="173"/>
                    <a:pt x="91" y="121"/>
                    <a:pt x="0" y="0"/>
                  </a:cubicBezTo>
                  <a:close/>
                </a:path>
              </a:pathLst>
            </a:custGeom>
            <a:solidFill>
              <a:srgbClr val="5D5B5D"/>
            </a:solidFill>
            <a:ln>
              <a:noFill/>
            </a:ln>
            <a:extLst/>
          </p:spPr>
          <p:txBody>
            <a:bodyPr vert="horz" wrap="square" lIns="0" tIns="0" rIns="0" bIns="0" numCol="1" anchor="t" anchorCtr="0" compatLnSpc="1">
              <a:prstTxWarp prst="textNoShape">
                <a:avLst/>
              </a:prstTxWarp>
            </a:bodyPr>
            <a:lstStyle/>
            <a:p>
              <a:endParaRPr lang="en-US" dirty="0"/>
            </a:p>
          </p:txBody>
        </p:sp>
        <p:sp>
          <p:nvSpPr>
            <p:cNvPr id="260" name="Freeform 22"/>
            <p:cNvSpPr>
              <a:spLocks/>
            </p:cNvSpPr>
            <p:nvPr/>
          </p:nvSpPr>
          <p:spPr bwMode="gray">
            <a:xfrm>
              <a:off x="8364230" y="1607081"/>
              <a:ext cx="42695" cy="132005"/>
            </a:xfrm>
            <a:custGeom>
              <a:avLst/>
              <a:gdLst>
                <a:gd name="T0" fmla="*/ 60 w 60"/>
                <a:gd name="T1" fmla="*/ 0 h 186"/>
                <a:gd name="T2" fmla="*/ 16 w 60"/>
                <a:gd name="T3" fmla="*/ 186 h 186"/>
                <a:gd name="T4" fmla="*/ 39 w 60"/>
                <a:gd name="T5" fmla="*/ 175 h 186"/>
                <a:gd name="T6" fmla="*/ 60 w 60"/>
                <a:gd name="T7" fmla="*/ 0 h 186"/>
              </a:gdLst>
              <a:ahLst/>
              <a:cxnLst>
                <a:cxn ang="0">
                  <a:pos x="T0" y="T1"/>
                </a:cxn>
                <a:cxn ang="0">
                  <a:pos x="T2" y="T3"/>
                </a:cxn>
                <a:cxn ang="0">
                  <a:pos x="T4" y="T5"/>
                </a:cxn>
                <a:cxn ang="0">
                  <a:pos x="T6" y="T7"/>
                </a:cxn>
              </a:cxnLst>
              <a:rect l="0" t="0" r="r" b="b"/>
              <a:pathLst>
                <a:path w="60" h="186">
                  <a:moveTo>
                    <a:pt x="60" y="0"/>
                  </a:moveTo>
                  <a:cubicBezTo>
                    <a:pt x="60" y="0"/>
                    <a:pt x="0" y="69"/>
                    <a:pt x="16" y="186"/>
                  </a:cubicBezTo>
                  <a:cubicBezTo>
                    <a:pt x="16" y="186"/>
                    <a:pt x="21" y="147"/>
                    <a:pt x="39" y="175"/>
                  </a:cubicBezTo>
                  <a:cubicBezTo>
                    <a:pt x="39" y="175"/>
                    <a:pt x="35" y="38"/>
                    <a:pt x="60" y="0"/>
                  </a:cubicBezTo>
                  <a:close/>
                </a:path>
              </a:pathLst>
            </a:custGeom>
            <a:solidFill>
              <a:srgbClr val="5D5B5D"/>
            </a:solidFill>
            <a:ln>
              <a:noFill/>
            </a:ln>
            <a:extLst/>
          </p:spPr>
          <p:txBody>
            <a:bodyPr vert="horz" wrap="square" lIns="0" tIns="0" rIns="0" bIns="0" numCol="1" anchor="t" anchorCtr="0" compatLnSpc="1">
              <a:prstTxWarp prst="textNoShape">
                <a:avLst/>
              </a:prstTxWarp>
            </a:bodyPr>
            <a:lstStyle/>
            <a:p>
              <a:endParaRPr lang="en-US" dirty="0"/>
            </a:p>
          </p:txBody>
        </p:sp>
        <p:sp>
          <p:nvSpPr>
            <p:cNvPr id="261" name="Freeform 25"/>
            <p:cNvSpPr>
              <a:spLocks/>
            </p:cNvSpPr>
            <p:nvPr/>
          </p:nvSpPr>
          <p:spPr bwMode="gray">
            <a:xfrm>
              <a:off x="8483962" y="1528617"/>
              <a:ext cx="300724" cy="384014"/>
            </a:xfrm>
            <a:custGeom>
              <a:avLst/>
              <a:gdLst>
                <a:gd name="T0" fmla="*/ 0 w 423"/>
                <a:gd name="T1" fmla="*/ 125 h 543"/>
                <a:gd name="T2" fmla="*/ 290 w 423"/>
                <a:gd name="T3" fmla="*/ 344 h 543"/>
                <a:gd name="T4" fmla="*/ 265 w 423"/>
                <a:gd name="T5" fmla="*/ 543 h 543"/>
                <a:gd name="T6" fmla="*/ 398 w 423"/>
                <a:gd name="T7" fmla="*/ 245 h 543"/>
                <a:gd name="T8" fmla="*/ 136 w 423"/>
                <a:gd name="T9" fmla="*/ 0 h 543"/>
                <a:gd name="T10" fmla="*/ 0 w 423"/>
                <a:gd name="T11" fmla="*/ 125 h 543"/>
              </a:gdLst>
              <a:ahLst/>
              <a:cxnLst>
                <a:cxn ang="0">
                  <a:pos x="T0" y="T1"/>
                </a:cxn>
                <a:cxn ang="0">
                  <a:pos x="T2" y="T3"/>
                </a:cxn>
                <a:cxn ang="0">
                  <a:pos x="T4" y="T5"/>
                </a:cxn>
                <a:cxn ang="0">
                  <a:pos x="T6" y="T7"/>
                </a:cxn>
                <a:cxn ang="0">
                  <a:pos x="T8" y="T9"/>
                </a:cxn>
                <a:cxn ang="0">
                  <a:pos x="T10" y="T11"/>
                </a:cxn>
              </a:cxnLst>
              <a:rect l="0" t="0" r="r" b="b"/>
              <a:pathLst>
                <a:path w="423" h="543">
                  <a:moveTo>
                    <a:pt x="0" y="125"/>
                  </a:moveTo>
                  <a:cubicBezTo>
                    <a:pt x="0" y="125"/>
                    <a:pt x="98" y="312"/>
                    <a:pt x="290" y="344"/>
                  </a:cubicBezTo>
                  <a:cubicBezTo>
                    <a:pt x="290" y="344"/>
                    <a:pt x="339" y="458"/>
                    <a:pt x="265" y="543"/>
                  </a:cubicBezTo>
                  <a:cubicBezTo>
                    <a:pt x="265" y="543"/>
                    <a:pt x="423" y="406"/>
                    <a:pt x="398" y="245"/>
                  </a:cubicBezTo>
                  <a:cubicBezTo>
                    <a:pt x="398" y="245"/>
                    <a:pt x="355" y="12"/>
                    <a:pt x="136" y="0"/>
                  </a:cubicBezTo>
                  <a:cubicBezTo>
                    <a:pt x="136" y="0"/>
                    <a:pt x="12" y="16"/>
                    <a:pt x="0" y="125"/>
                  </a:cubicBezTo>
                  <a:close/>
                </a:path>
              </a:pathLst>
            </a:custGeom>
            <a:solidFill>
              <a:srgbClr val="35291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t" anchorCtr="0" compatLnSpc="1">
              <a:prstTxWarp prst="textNoShape">
                <a:avLst/>
              </a:prstTxWarp>
            </a:bodyPr>
            <a:lstStyle/>
            <a:p>
              <a:endParaRPr lang="en-US" dirty="0"/>
            </a:p>
          </p:txBody>
        </p:sp>
        <p:sp>
          <p:nvSpPr>
            <p:cNvPr id="262" name="Freeform 26"/>
            <p:cNvSpPr>
              <a:spLocks/>
            </p:cNvSpPr>
            <p:nvPr/>
          </p:nvSpPr>
          <p:spPr bwMode="gray">
            <a:xfrm>
              <a:off x="8375368" y="1776011"/>
              <a:ext cx="51049" cy="116312"/>
            </a:xfrm>
            <a:custGeom>
              <a:avLst/>
              <a:gdLst>
                <a:gd name="T0" fmla="*/ 37 w 72"/>
                <a:gd name="T1" fmla="*/ 51 h 164"/>
                <a:gd name="T2" fmla="*/ 72 w 72"/>
                <a:gd name="T3" fmla="*/ 164 h 164"/>
                <a:gd name="T4" fmla="*/ 1 w 72"/>
                <a:gd name="T5" fmla="*/ 0 h 164"/>
                <a:gd name="T6" fmla="*/ 37 w 72"/>
                <a:gd name="T7" fmla="*/ 51 h 164"/>
              </a:gdLst>
              <a:ahLst/>
              <a:cxnLst>
                <a:cxn ang="0">
                  <a:pos x="T0" y="T1"/>
                </a:cxn>
                <a:cxn ang="0">
                  <a:pos x="T2" y="T3"/>
                </a:cxn>
                <a:cxn ang="0">
                  <a:pos x="T4" y="T5"/>
                </a:cxn>
                <a:cxn ang="0">
                  <a:pos x="T6" y="T7"/>
                </a:cxn>
              </a:cxnLst>
              <a:rect l="0" t="0" r="r" b="b"/>
              <a:pathLst>
                <a:path w="72" h="164">
                  <a:moveTo>
                    <a:pt x="37" y="51"/>
                  </a:moveTo>
                  <a:cubicBezTo>
                    <a:pt x="37" y="51"/>
                    <a:pt x="53" y="138"/>
                    <a:pt x="72" y="164"/>
                  </a:cubicBezTo>
                  <a:cubicBezTo>
                    <a:pt x="72" y="164"/>
                    <a:pt x="0" y="139"/>
                    <a:pt x="1" y="0"/>
                  </a:cubicBezTo>
                  <a:lnTo>
                    <a:pt x="37" y="51"/>
                  </a:lnTo>
                  <a:close/>
                </a:path>
              </a:pathLst>
            </a:custGeom>
            <a:solidFill>
              <a:srgbClr val="35291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t" anchorCtr="0" compatLnSpc="1">
              <a:prstTxWarp prst="textNoShape">
                <a:avLst/>
              </a:prstTxWarp>
            </a:bodyPr>
            <a:lstStyle/>
            <a:p>
              <a:endParaRPr lang="en-US" dirty="0"/>
            </a:p>
          </p:txBody>
        </p:sp>
        <p:sp>
          <p:nvSpPr>
            <p:cNvPr id="263" name="Freeform 27"/>
            <p:cNvSpPr>
              <a:spLocks/>
            </p:cNvSpPr>
            <p:nvPr/>
          </p:nvSpPr>
          <p:spPr bwMode="gray">
            <a:xfrm>
              <a:off x="8524802" y="1641237"/>
              <a:ext cx="148505" cy="95081"/>
            </a:xfrm>
            <a:custGeom>
              <a:avLst/>
              <a:gdLst>
                <a:gd name="T0" fmla="*/ 0 w 210"/>
                <a:gd name="T1" fmla="*/ 0 h 134"/>
                <a:gd name="T2" fmla="*/ 210 w 210"/>
                <a:gd name="T3" fmla="*/ 134 h 134"/>
                <a:gd name="T4" fmla="*/ 0 w 210"/>
                <a:gd name="T5" fmla="*/ 0 h 134"/>
              </a:gdLst>
              <a:ahLst/>
              <a:cxnLst>
                <a:cxn ang="0">
                  <a:pos x="T0" y="T1"/>
                </a:cxn>
                <a:cxn ang="0">
                  <a:pos x="T2" y="T3"/>
                </a:cxn>
                <a:cxn ang="0">
                  <a:pos x="T4" y="T5"/>
                </a:cxn>
              </a:cxnLst>
              <a:rect l="0" t="0" r="r" b="b"/>
              <a:pathLst>
                <a:path w="210" h="134">
                  <a:moveTo>
                    <a:pt x="0" y="0"/>
                  </a:moveTo>
                  <a:cubicBezTo>
                    <a:pt x="0" y="0"/>
                    <a:pt x="70" y="94"/>
                    <a:pt x="210" y="134"/>
                  </a:cubicBezTo>
                  <a:cubicBezTo>
                    <a:pt x="210" y="134"/>
                    <a:pt x="53" y="72"/>
                    <a:pt x="0" y="0"/>
                  </a:cubicBezTo>
                  <a:close/>
                </a:path>
              </a:pathLst>
            </a:custGeom>
            <a:solidFill>
              <a:srgbClr val="5D5B5D"/>
            </a:solidFill>
            <a:ln>
              <a:noFill/>
            </a:ln>
            <a:extLst/>
          </p:spPr>
          <p:txBody>
            <a:bodyPr vert="horz" wrap="square" lIns="0" tIns="0" rIns="0" bIns="0" numCol="1" anchor="t" anchorCtr="0" compatLnSpc="1">
              <a:prstTxWarp prst="textNoShape">
                <a:avLst/>
              </a:prstTxWarp>
            </a:bodyPr>
            <a:lstStyle/>
            <a:p>
              <a:endParaRPr lang="en-US" dirty="0"/>
            </a:p>
          </p:txBody>
        </p:sp>
        <p:sp>
          <p:nvSpPr>
            <p:cNvPr id="264" name="Freeform 28"/>
            <p:cNvSpPr>
              <a:spLocks/>
            </p:cNvSpPr>
            <p:nvPr/>
          </p:nvSpPr>
          <p:spPr bwMode="gray">
            <a:xfrm>
              <a:off x="8521089" y="1652314"/>
              <a:ext cx="166141" cy="99695"/>
            </a:xfrm>
            <a:custGeom>
              <a:avLst/>
              <a:gdLst>
                <a:gd name="T0" fmla="*/ 0 w 234"/>
                <a:gd name="T1" fmla="*/ 0 h 141"/>
                <a:gd name="T2" fmla="*/ 234 w 234"/>
                <a:gd name="T3" fmla="*/ 141 h 141"/>
                <a:gd name="T4" fmla="*/ 0 w 234"/>
                <a:gd name="T5" fmla="*/ 0 h 141"/>
              </a:gdLst>
              <a:ahLst/>
              <a:cxnLst>
                <a:cxn ang="0">
                  <a:pos x="T0" y="T1"/>
                </a:cxn>
                <a:cxn ang="0">
                  <a:pos x="T2" y="T3"/>
                </a:cxn>
                <a:cxn ang="0">
                  <a:pos x="T4" y="T5"/>
                </a:cxn>
              </a:cxnLst>
              <a:rect l="0" t="0" r="r" b="b"/>
              <a:pathLst>
                <a:path w="234" h="141">
                  <a:moveTo>
                    <a:pt x="0" y="0"/>
                  </a:moveTo>
                  <a:cubicBezTo>
                    <a:pt x="0" y="0"/>
                    <a:pt x="78" y="99"/>
                    <a:pt x="234" y="141"/>
                  </a:cubicBezTo>
                  <a:cubicBezTo>
                    <a:pt x="234" y="141"/>
                    <a:pt x="59" y="75"/>
                    <a:pt x="0" y="0"/>
                  </a:cubicBezTo>
                  <a:close/>
                </a:path>
              </a:pathLst>
            </a:custGeom>
            <a:solidFill>
              <a:srgbClr val="5D5B5D"/>
            </a:solidFill>
            <a:ln>
              <a:noFill/>
            </a:ln>
            <a:extLst/>
          </p:spPr>
          <p:txBody>
            <a:bodyPr vert="horz" wrap="square" lIns="0" tIns="0" rIns="0" bIns="0" numCol="1" anchor="t" anchorCtr="0" compatLnSpc="1">
              <a:prstTxWarp prst="textNoShape">
                <a:avLst/>
              </a:prstTxWarp>
            </a:bodyPr>
            <a:lstStyle/>
            <a:p>
              <a:endParaRPr lang="en-US" dirty="0"/>
            </a:p>
          </p:txBody>
        </p:sp>
        <p:sp>
          <p:nvSpPr>
            <p:cNvPr id="265" name="Freeform 29"/>
            <p:cNvSpPr>
              <a:spLocks/>
            </p:cNvSpPr>
            <p:nvPr/>
          </p:nvSpPr>
          <p:spPr bwMode="gray">
            <a:xfrm>
              <a:off x="8521089" y="1629236"/>
              <a:ext cx="141080" cy="89542"/>
            </a:xfrm>
            <a:custGeom>
              <a:avLst/>
              <a:gdLst>
                <a:gd name="T0" fmla="*/ 0 w 199"/>
                <a:gd name="T1" fmla="*/ 0 h 127"/>
                <a:gd name="T2" fmla="*/ 199 w 199"/>
                <a:gd name="T3" fmla="*/ 127 h 127"/>
                <a:gd name="T4" fmla="*/ 0 w 199"/>
                <a:gd name="T5" fmla="*/ 0 h 127"/>
              </a:gdLst>
              <a:ahLst/>
              <a:cxnLst>
                <a:cxn ang="0">
                  <a:pos x="T0" y="T1"/>
                </a:cxn>
                <a:cxn ang="0">
                  <a:pos x="T2" y="T3"/>
                </a:cxn>
                <a:cxn ang="0">
                  <a:pos x="T4" y="T5"/>
                </a:cxn>
              </a:cxnLst>
              <a:rect l="0" t="0" r="r" b="b"/>
              <a:pathLst>
                <a:path w="199" h="127">
                  <a:moveTo>
                    <a:pt x="0" y="0"/>
                  </a:moveTo>
                  <a:cubicBezTo>
                    <a:pt x="0" y="0"/>
                    <a:pt x="66" y="89"/>
                    <a:pt x="199" y="127"/>
                  </a:cubicBezTo>
                  <a:cubicBezTo>
                    <a:pt x="199" y="127"/>
                    <a:pt x="50" y="67"/>
                    <a:pt x="0" y="0"/>
                  </a:cubicBezTo>
                  <a:close/>
                </a:path>
              </a:pathLst>
            </a:custGeom>
            <a:solidFill>
              <a:srgbClr val="5D5B5D"/>
            </a:solidFill>
            <a:ln>
              <a:noFill/>
            </a:ln>
            <a:extLst/>
          </p:spPr>
          <p:txBody>
            <a:bodyPr vert="horz" wrap="square" lIns="0" tIns="0" rIns="0" bIns="0" numCol="1" anchor="t" anchorCtr="0" compatLnSpc="1">
              <a:prstTxWarp prst="textNoShape">
                <a:avLst/>
              </a:prstTxWarp>
            </a:bodyPr>
            <a:lstStyle/>
            <a:p>
              <a:endParaRPr lang="en-US" dirty="0"/>
            </a:p>
          </p:txBody>
        </p:sp>
        <p:sp>
          <p:nvSpPr>
            <p:cNvPr id="266" name="Freeform 30"/>
            <p:cNvSpPr>
              <a:spLocks/>
            </p:cNvSpPr>
            <p:nvPr/>
          </p:nvSpPr>
          <p:spPr bwMode="gray">
            <a:xfrm>
              <a:off x="8521089" y="1618158"/>
              <a:ext cx="151291" cy="90464"/>
            </a:xfrm>
            <a:custGeom>
              <a:avLst/>
              <a:gdLst>
                <a:gd name="T0" fmla="*/ 0 w 213"/>
                <a:gd name="T1" fmla="*/ 0 h 128"/>
                <a:gd name="T2" fmla="*/ 213 w 213"/>
                <a:gd name="T3" fmla="*/ 128 h 128"/>
                <a:gd name="T4" fmla="*/ 0 w 213"/>
                <a:gd name="T5" fmla="*/ 0 h 128"/>
              </a:gdLst>
              <a:ahLst/>
              <a:cxnLst>
                <a:cxn ang="0">
                  <a:pos x="T0" y="T1"/>
                </a:cxn>
                <a:cxn ang="0">
                  <a:pos x="T2" y="T3"/>
                </a:cxn>
                <a:cxn ang="0">
                  <a:pos x="T4" y="T5"/>
                </a:cxn>
              </a:cxnLst>
              <a:rect l="0" t="0" r="r" b="b"/>
              <a:pathLst>
                <a:path w="213" h="128">
                  <a:moveTo>
                    <a:pt x="0" y="0"/>
                  </a:moveTo>
                  <a:cubicBezTo>
                    <a:pt x="0" y="0"/>
                    <a:pt x="71" y="90"/>
                    <a:pt x="213" y="128"/>
                  </a:cubicBezTo>
                  <a:cubicBezTo>
                    <a:pt x="213" y="128"/>
                    <a:pt x="54" y="68"/>
                    <a:pt x="0" y="0"/>
                  </a:cubicBezTo>
                  <a:close/>
                </a:path>
              </a:pathLst>
            </a:custGeom>
            <a:solidFill>
              <a:srgbClr val="5D5B5D"/>
            </a:solidFill>
            <a:ln>
              <a:noFill/>
            </a:ln>
            <a:extLst/>
          </p:spPr>
          <p:txBody>
            <a:bodyPr vert="horz" wrap="square" lIns="0" tIns="0" rIns="0" bIns="0" numCol="1" anchor="t" anchorCtr="0" compatLnSpc="1">
              <a:prstTxWarp prst="textNoShape">
                <a:avLst/>
              </a:prstTxWarp>
            </a:bodyPr>
            <a:lstStyle/>
            <a:p>
              <a:endParaRPr lang="en-US" dirty="0"/>
            </a:p>
          </p:txBody>
        </p:sp>
        <p:sp>
          <p:nvSpPr>
            <p:cNvPr id="267" name="Freeform 31"/>
            <p:cNvSpPr>
              <a:spLocks/>
            </p:cNvSpPr>
            <p:nvPr/>
          </p:nvSpPr>
          <p:spPr bwMode="gray">
            <a:xfrm>
              <a:off x="8391147" y="1644929"/>
              <a:ext cx="54762" cy="72003"/>
            </a:xfrm>
            <a:custGeom>
              <a:avLst/>
              <a:gdLst>
                <a:gd name="T0" fmla="*/ 77 w 77"/>
                <a:gd name="T1" fmla="*/ 0 h 101"/>
                <a:gd name="T2" fmla="*/ 4 w 77"/>
                <a:gd name="T3" fmla="*/ 101 h 101"/>
                <a:gd name="T4" fmla="*/ 77 w 77"/>
                <a:gd name="T5" fmla="*/ 0 h 101"/>
              </a:gdLst>
              <a:ahLst/>
              <a:cxnLst>
                <a:cxn ang="0">
                  <a:pos x="T0" y="T1"/>
                </a:cxn>
                <a:cxn ang="0">
                  <a:pos x="T2" y="T3"/>
                </a:cxn>
                <a:cxn ang="0">
                  <a:pos x="T4" y="T5"/>
                </a:cxn>
              </a:cxnLst>
              <a:rect l="0" t="0" r="r" b="b"/>
              <a:pathLst>
                <a:path w="77" h="101">
                  <a:moveTo>
                    <a:pt x="77" y="0"/>
                  </a:moveTo>
                  <a:cubicBezTo>
                    <a:pt x="77" y="0"/>
                    <a:pt x="7" y="36"/>
                    <a:pt x="4" y="101"/>
                  </a:cubicBezTo>
                  <a:cubicBezTo>
                    <a:pt x="4" y="101"/>
                    <a:pt x="0" y="25"/>
                    <a:pt x="77" y="0"/>
                  </a:cubicBezTo>
                  <a:close/>
                </a:path>
              </a:pathLst>
            </a:custGeom>
            <a:solidFill>
              <a:srgbClr val="5D5B5D"/>
            </a:solidFill>
            <a:ln>
              <a:noFill/>
            </a:ln>
            <a:extLst/>
          </p:spPr>
          <p:txBody>
            <a:bodyPr vert="horz" wrap="square" lIns="0" tIns="0" rIns="0" bIns="0" numCol="1" anchor="t" anchorCtr="0" compatLnSpc="1">
              <a:prstTxWarp prst="textNoShape">
                <a:avLst/>
              </a:prstTxWarp>
            </a:bodyPr>
            <a:lstStyle/>
            <a:p>
              <a:endParaRPr lang="en-US" dirty="0"/>
            </a:p>
          </p:txBody>
        </p:sp>
      </p:grpSp>
      <p:grpSp>
        <p:nvGrpSpPr>
          <p:cNvPr id="9" name="Gruppieren 8"/>
          <p:cNvGrpSpPr/>
          <p:nvPr/>
        </p:nvGrpSpPr>
        <p:grpSpPr bwMode="gray">
          <a:xfrm>
            <a:off x="3202636" y="1512000"/>
            <a:ext cx="1071325" cy="1178526"/>
            <a:chOff x="3202636" y="1512000"/>
            <a:chExt cx="1071325" cy="1178526"/>
          </a:xfrm>
        </p:grpSpPr>
        <p:sp>
          <p:nvSpPr>
            <p:cNvPr id="401" name="Ellipse 400"/>
            <p:cNvSpPr/>
            <p:nvPr/>
          </p:nvSpPr>
          <p:spPr bwMode="gray">
            <a:xfrm>
              <a:off x="3202636" y="1624281"/>
              <a:ext cx="1066245" cy="1066245"/>
            </a:xfrm>
            <a:prstGeom prst="ellipse">
              <a:avLst/>
            </a:prstGeom>
            <a:solidFill>
              <a:schemeClr val="bg1">
                <a:lumMod val="7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a:p>
          </p:txBody>
        </p:sp>
        <p:sp>
          <p:nvSpPr>
            <p:cNvPr id="471" name="Freeform 220"/>
            <p:cNvSpPr>
              <a:spLocks/>
            </p:cNvSpPr>
            <p:nvPr/>
          </p:nvSpPr>
          <p:spPr bwMode="gray">
            <a:xfrm>
              <a:off x="3577154" y="1938727"/>
              <a:ext cx="316425" cy="198434"/>
            </a:xfrm>
            <a:custGeom>
              <a:avLst/>
              <a:gdLst>
                <a:gd name="T0" fmla="*/ 84 w 730"/>
                <a:gd name="T1" fmla="*/ 0 h 453"/>
                <a:gd name="T2" fmla="*/ 0 w 730"/>
                <a:gd name="T3" fmla="*/ 179 h 453"/>
                <a:gd name="T4" fmla="*/ 357 w 730"/>
                <a:gd name="T5" fmla="*/ 423 h 453"/>
                <a:gd name="T6" fmla="*/ 730 w 730"/>
                <a:gd name="T7" fmla="*/ 183 h 453"/>
                <a:gd name="T8" fmla="*/ 626 w 730"/>
                <a:gd name="T9" fmla="*/ 10 h 453"/>
                <a:gd name="T10" fmla="*/ 84 w 730"/>
                <a:gd name="T11" fmla="*/ 0 h 453"/>
              </a:gdLst>
              <a:ahLst/>
              <a:cxnLst>
                <a:cxn ang="0">
                  <a:pos x="T0" y="T1"/>
                </a:cxn>
                <a:cxn ang="0">
                  <a:pos x="T2" y="T3"/>
                </a:cxn>
                <a:cxn ang="0">
                  <a:pos x="T4" y="T5"/>
                </a:cxn>
                <a:cxn ang="0">
                  <a:pos x="T6" y="T7"/>
                </a:cxn>
                <a:cxn ang="0">
                  <a:pos x="T8" y="T9"/>
                </a:cxn>
                <a:cxn ang="0">
                  <a:pos x="T10" y="T11"/>
                </a:cxn>
              </a:cxnLst>
              <a:rect l="0" t="0" r="r" b="b"/>
              <a:pathLst>
                <a:path w="730" h="453">
                  <a:moveTo>
                    <a:pt x="84" y="0"/>
                  </a:moveTo>
                  <a:cubicBezTo>
                    <a:pt x="84" y="0"/>
                    <a:pt x="107" y="111"/>
                    <a:pt x="0" y="179"/>
                  </a:cubicBezTo>
                  <a:cubicBezTo>
                    <a:pt x="0" y="179"/>
                    <a:pt x="62" y="418"/>
                    <a:pt x="357" y="423"/>
                  </a:cubicBezTo>
                  <a:cubicBezTo>
                    <a:pt x="357" y="423"/>
                    <a:pt x="590" y="453"/>
                    <a:pt x="730" y="183"/>
                  </a:cubicBezTo>
                  <a:cubicBezTo>
                    <a:pt x="730" y="183"/>
                    <a:pt x="619" y="151"/>
                    <a:pt x="626" y="10"/>
                  </a:cubicBezTo>
                  <a:cubicBezTo>
                    <a:pt x="626" y="10"/>
                    <a:pt x="368" y="295"/>
                    <a:pt x="84" y="0"/>
                  </a:cubicBezTo>
                  <a:close/>
                </a:path>
              </a:pathLst>
            </a:custGeom>
            <a:gradFill flip="none" rotWithShape="1">
              <a:gsLst>
                <a:gs pos="100000">
                  <a:srgbClr val="F1CA9F">
                    <a:lumMod val="79000"/>
                  </a:srgbClr>
                </a:gs>
                <a:gs pos="0">
                  <a:srgbClr val="F1CA9F">
                    <a:lumMod val="100000"/>
                  </a:srgbClr>
                </a:gs>
              </a:gsLst>
              <a:path path="circle">
                <a:fillToRect l="50000" t="50000" r="50000" b="50000"/>
              </a:path>
              <a:tileRect/>
            </a:gradFill>
            <a:ln>
              <a:noFill/>
            </a:ln>
            <a:effectLst>
              <a:innerShdw blurRad="101600" dist="50800" dir="16200000">
                <a:prstClr val="black">
                  <a:alpha val="24000"/>
                </a:prstClr>
              </a:innerShdw>
            </a:effectLst>
          </p:spPr>
          <p:txBody>
            <a:bodyPr vert="horz" wrap="square" lIns="91440" tIns="45720" rIns="91440" bIns="45720" numCol="1" anchor="t" anchorCtr="0" compatLnSpc="1">
              <a:prstTxWarp prst="textNoShape">
                <a:avLst/>
              </a:prstTxWarp>
            </a:bodyPr>
            <a:lstStyle/>
            <a:p>
              <a:endParaRPr lang="en-US" dirty="0"/>
            </a:p>
          </p:txBody>
        </p:sp>
        <p:grpSp>
          <p:nvGrpSpPr>
            <p:cNvPr id="472" name="Gruppieren 471"/>
            <p:cNvGrpSpPr/>
            <p:nvPr/>
          </p:nvGrpSpPr>
          <p:grpSpPr bwMode="gray">
            <a:xfrm>
              <a:off x="3540468" y="1569861"/>
              <a:ext cx="399888" cy="445087"/>
              <a:chOff x="1138585" y="2215098"/>
              <a:chExt cx="462287" cy="508940"/>
            </a:xfrm>
          </p:grpSpPr>
          <p:sp>
            <p:nvSpPr>
              <p:cNvPr id="473" name="Freeform 229"/>
              <p:cNvSpPr>
                <a:spLocks/>
              </p:cNvSpPr>
              <p:nvPr/>
            </p:nvSpPr>
            <p:spPr bwMode="gray">
              <a:xfrm>
                <a:off x="1172514" y="2215098"/>
                <a:ext cx="428358" cy="508940"/>
              </a:xfrm>
              <a:custGeom>
                <a:avLst/>
                <a:gdLst>
                  <a:gd name="T0" fmla="*/ 759 w 855"/>
                  <a:gd name="T1" fmla="*/ 545 h 1016"/>
                  <a:gd name="T2" fmla="*/ 367 w 855"/>
                  <a:gd name="T3" fmla="*/ 1016 h 1016"/>
                  <a:gd name="T4" fmla="*/ 0 w 855"/>
                  <a:gd name="T5" fmla="*/ 548 h 1016"/>
                  <a:gd name="T6" fmla="*/ 372 w 855"/>
                  <a:gd name="T7" fmla="*/ 0 h 1016"/>
                  <a:gd name="T8" fmla="*/ 759 w 855"/>
                  <a:gd name="T9" fmla="*/ 545 h 1016"/>
                </a:gdLst>
                <a:ahLst/>
                <a:cxnLst>
                  <a:cxn ang="0">
                    <a:pos x="T0" y="T1"/>
                  </a:cxn>
                  <a:cxn ang="0">
                    <a:pos x="T2" y="T3"/>
                  </a:cxn>
                  <a:cxn ang="0">
                    <a:pos x="T4" y="T5"/>
                  </a:cxn>
                  <a:cxn ang="0">
                    <a:pos x="T6" y="T7"/>
                  </a:cxn>
                  <a:cxn ang="0">
                    <a:pos x="T8" y="T9"/>
                  </a:cxn>
                </a:cxnLst>
                <a:rect l="0" t="0" r="r" b="b"/>
                <a:pathLst>
                  <a:path w="855" h="1016">
                    <a:moveTo>
                      <a:pt x="759" y="545"/>
                    </a:moveTo>
                    <a:cubicBezTo>
                      <a:pt x="759" y="750"/>
                      <a:pt x="568" y="1016"/>
                      <a:pt x="367" y="1016"/>
                    </a:cubicBezTo>
                    <a:cubicBezTo>
                      <a:pt x="193" y="1016"/>
                      <a:pt x="0" y="768"/>
                      <a:pt x="0" y="548"/>
                    </a:cubicBezTo>
                    <a:cubicBezTo>
                      <a:pt x="0" y="277"/>
                      <a:pt x="38" y="0"/>
                      <a:pt x="372" y="0"/>
                    </a:cubicBezTo>
                    <a:cubicBezTo>
                      <a:pt x="855" y="0"/>
                      <a:pt x="759" y="517"/>
                      <a:pt x="759" y="545"/>
                    </a:cubicBezTo>
                    <a:close/>
                  </a:path>
                </a:pathLst>
              </a:custGeom>
              <a:gradFill flip="none" rotWithShape="1">
                <a:gsLst>
                  <a:gs pos="100000">
                    <a:srgbClr val="F1CA9F">
                      <a:lumMod val="88000"/>
                    </a:srgbClr>
                  </a:gs>
                  <a:gs pos="0">
                    <a:srgbClr val="F1CA9F">
                      <a:lumMod val="60000"/>
                      <a:lumOff val="40000"/>
                    </a:srgbClr>
                  </a:gs>
                </a:gsLst>
                <a:path path="circle">
                  <a:fillToRect l="50000" t="50000" r="50000" b="50000"/>
                </a:path>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474" name="Freeform 230"/>
              <p:cNvSpPr>
                <a:spLocks/>
              </p:cNvSpPr>
              <p:nvPr/>
            </p:nvSpPr>
            <p:spPr bwMode="gray">
              <a:xfrm>
                <a:off x="1537678" y="2434579"/>
                <a:ext cx="49198" cy="128083"/>
              </a:xfrm>
              <a:custGeom>
                <a:avLst/>
                <a:gdLst>
                  <a:gd name="T0" fmla="*/ 41 w 98"/>
                  <a:gd name="T1" fmla="*/ 0 h 256"/>
                  <a:gd name="T2" fmla="*/ 55 w 98"/>
                  <a:gd name="T3" fmla="*/ 132 h 256"/>
                  <a:gd name="T4" fmla="*/ 0 w 98"/>
                  <a:gd name="T5" fmla="*/ 256 h 256"/>
                  <a:gd name="T6" fmla="*/ 41 w 98"/>
                  <a:gd name="T7" fmla="*/ 0 h 256"/>
                </a:gdLst>
                <a:ahLst/>
                <a:cxnLst>
                  <a:cxn ang="0">
                    <a:pos x="T0" y="T1"/>
                  </a:cxn>
                  <a:cxn ang="0">
                    <a:pos x="T2" y="T3"/>
                  </a:cxn>
                  <a:cxn ang="0">
                    <a:pos x="T4" y="T5"/>
                  </a:cxn>
                  <a:cxn ang="0">
                    <a:pos x="T6" y="T7"/>
                  </a:cxn>
                </a:cxnLst>
                <a:rect l="0" t="0" r="r" b="b"/>
                <a:pathLst>
                  <a:path w="98" h="256">
                    <a:moveTo>
                      <a:pt x="41" y="0"/>
                    </a:moveTo>
                    <a:cubicBezTo>
                      <a:pt x="41" y="0"/>
                      <a:pt x="98" y="14"/>
                      <a:pt x="55" y="132"/>
                    </a:cubicBezTo>
                    <a:cubicBezTo>
                      <a:pt x="55" y="132"/>
                      <a:pt x="36" y="222"/>
                      <a:pt x="0" y="256"/>
                    </a:cubicBezTo>
                    <a:lnTo>
                      <a:pt x="41" y="0"/>
                    </a:lnTo>
                    <a:close/>
                  </a:path>
                </a:pathLst>
              </a:custGeom>
              <a:solidFill>
                <a:srgbClr val="F1CA9F"/>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75" name="Freeform 235"/>
              <p:cNvSpPr>
                <a:spLocks/>
              </p:cNvSpPr>
              <p:nvPr/>
            </p:nvSpPr>
            <p:spPr bwMode="gray">
              <a:xfrm>
                <a:off x="1549341" y="2469144"/>
                <a:ext cx="19933" cy="63617"/>
              </a:xfrm>
              <a:custGeom>
                <a:avLst/>
                <a:gdLst>
                  <a:gd name="T0" fmla="*/ 20 w 40"/>
                  <a:gd name="T1" fmla="*/ 9 h 127"/>
                  <a:gd name="T2" fmla="*/ 15 w 40"/>
                  <a:gd name="T3" fmla="*/ 85 h 127"/>
                  <a:gd name="T4" fmla="*/ 0 w 40"/>
                  <a:gd name="T5" fmla="*/ 127 h 127"/>
                  <a:gd name="T6" fmla="*/ 20 w 40"/>
                  <a:gd name="T7" fmla="*/ 9 h 127"/>
                </a:gdLst>
                <a:ahLst/>
                <a:cxnLst>
                  <a:cxn ang="0">
                    <a:pos x="T0" y="T1"/>
                  </a:cxn>
                  <a:cxn ang="0">
                    <a:pos x="T2" y="T3"/>
                  </a:cxn>
                  <a:cxn ang="0">
                    <a:pos x="T4" y="T5"/>
                  </a:cxn>
                  <a:cxn ang="0">
                    <a:pos x="T6" y="T7"/>
                  </a:cxn>
                </a:cxnLst>
                <a:rect l="0" t="0" r="r" b="b"/>
                <a:pathLst>
                  <a:path w="40" h="127">
                    <a:moveTo>
                      <a:pt x="20" y="9"/>
                    </a:moveTo>
                    <a:cubicBezTo>
                      <a:pt x="20" y="9"/>
                      <a:pt x="40" y="0"/>
                      <a:pt x="15" y="85"/>
                    </a:cubicBezTo>
                    <a:cubicBezTo>
                      <a:pt x="0" y="127"/>
                      <a:pt x="0" y="127"/>
                      <a:pt x="0" y="127"/>
                    </a:cubicBezTo>
                    <a:lnTo>
                      <a:pt x="20" y="9"/>
                    </a:lnTo>
                    <a:close/>
                  </a:path>
                </a:pathLst>
              </a:custGeom>
              <a:solidFill>
                <a:srgbClr val="D3A4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76" name="Freeform 237"/>
              <p:cNvSpPr>
                <a:spLocks/>
              </p:cNvSpPr>
              <p:nvPr/>
            </p:nvSpPr>
            <p:spPr bwMode="gray">
              <a:xfrm>
                <a:off x="1484664" y="2350816"/>
                <a:ext cx="67646" cy="240050"/>
              </a:xfrm>
              <a:custGeom>
                <a:avLst/>
                <a:gdLst>
                  <a:gd name="T0" fmla="*/ 122 w 135"/>
                  <a:gd name="T1" fmla="*/ 272 h 479"/>
                  <a:gd name="T2" fmla="*/ 0 w 135"/>
                  <a:gd name="T3" fmla="*/ 479 h 479"/>
                  <a:gd name="T4" fmla="*/ 80 w 135"/>
                  <a:gd name="T5" fmla="*/ 155 h 479"/>
                  <a:gd name="T6" fmla="*/ 57 w 135"/>
                  <a:gd name="T7" fmla="*/ 0 h 479"/>
                  <a:gd name="T8" fmla="*/ 113 w 135"/>
                  <a:gd name="T9" fmla="*/ 184 h 479"/>
                  <a:gd name="T10" fmla="*/ 122 w 135"/>
                  <a:gd name="T11" fmla="*/ 272 h 479"/>
                </a:gdLst>
                <a:ahLst/>
                <a:cxnLst>
                  <a:cxn ang="0">
                    <a:pos x="T0" y="T1"/>
                  </a:cxn>
                  <a:cxn ang="0">
                    <a:pos x="T2" y="T3"/>
                  </a:cxn>
                  <a:cxn ang="0">
                    <a:pos x="T4" y="T5"/>
                  </a:cxn>
                  <a:cxn ang="0">
                    <a:pos x="T6" y="T7"/>
                  </a:cxn>
                  <a:cxn ang="0">
                    <a:pos x="T8" y="T9"/>
                  </a:cxn>
                  <a:cxn ang="0">
                    <a:pos x="T10" y="T11"/>
                  </a:cxn>
                </a:cxnLst>
                <a:rect l="0" t="0" r="r" b="b"/>
                <a:pathLst>
                  <a:path w="135" h="479">
                    <a:moveTo>
                      <a:pt x="122" y="272"/>
                    </a:moveTo>
                    <a:cubicBezTo>
                      <a:pt x="122" y="272"/>
                      <a:pt x="114" y="415"/>
                      <a:pt x="0" y="479"/>
                    </a:cubicBezTo>
                    <a:cubicBezTo>
                      <a:pt x="0" y="479"/>
                      <a:pt x="135" y="344"/>
                      <a:pt x="80" y="155"/>
                    </a:cubicBezTo>
                    <a:cubicBezTo>
                      <a:pt x="80" y="155"/>
                      <a:pt x="31" y="125"/>
                      <a:pt x="57" y="0"/>
                    </a:cubicBezTo>
                    <a:cubicBezTo>
                      <a:pt x="57" y="0"/>
                      <a:pt x="50" y="112"/>
                      <a:pt x="113" y="184"/>
                    </a:cubicBezTo>
                    <a:cubicBezTo>
                      <a:pt x="113" y="184"/>
                      <a:pt x="135" y="218"/>
                      <a:pt x="122" y="272"/>
                    </a:cubicBezTo>
                    <a:close/>
                  </a:path>
                </a:pathLst>
              </a:custGeom>
              <a:solidFill>
                <a:srgbClr val="EBB77D"/>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77" name="Freeform 251"/>
              <p:cNvSpPr>
                <a:spLocks/>
              </p:cNvSpPr>
              <p:nvPr/>
            </p:nvSpPr>
            <p:spPr bwMode="gray">
              <a:xfrm>
                <a:off x="1138585" y="2432882"/>
                <a:ext cx="43472" cy="115360"/>
              </a:xfrm>
              <a:custGeom>
                <a:avLst/>
                <a:gdLst>
                  <a:gd name="T0" fmla="*/ 68 w 87"/>
                  <a:gd name="T1" fmla="*/ 37 h 230"/>
                  <a:gd name="T2" fmla="*/ 86 w 87"/>
                  <a:gd name="T3" fmla="*/ 83 h 230"/>
                  <a:gd name="T4" fmla="*/ 80 w 87"/>
                  <a:gd name="T5" fmla="*/ 170 h 230"/>
                  <a:gd name="T6" fmla="*/ 87 w 87"/>
                  <a:gd name="T7" fmla="*/ 230 h 230"/>
                  <a:gd name="T8" fmla="*/ 44 w 87"/>
                  <a:gd name="T9" fmla="*/ 159 h 230"/>
                  <a:gd name="T10" fmla="*/ 68 w 87"/>
                  <a:gd name="T11" fmla="*/ 37 h 230"/>
                </a:gdLst>
                <a:ahLst/>
                <a:cxnLst>
                  <a:cxn ang="0">
                    <a:pos x="T0" y="T1"/>
                  </a:cxn>
                  <a:cxn ang="0">
                    <a:pos x="T2" y="T3"/>
                  </a:cxn>
                  <a:cxn ang="0">
                    <a:pos x="T4" y="T5"/>
                  </a:cxn>
                  <a:cxn ang="0">
                    <a:pos x="T6" y="T7"/>
                  </a:cxn>
                  <a:cxn ang="0">
                    <a:pos x="T8" y="T9"/>
                  </a:cxn>
                  <a:cxn ang="0">
                    <a:pos x="T10" y="T11"/>
                  </a:cxn>
                </a:cxnLst>
                <a:rect l="0" t="0" r="r" b="b"/>
                <a:pathLst>
                  <a:path w="87" h="230">
                    <a:moveTo>
                      <a:pt x="68" y="37"/>
                    </a:moveTo>
                    <a:cubicBezTo>
                      <a:pt x="68" y="37"/>
                      <a:pt x="80" y="60"/>
                      <a:pt x="86" y="83"/>
                    </a:cubicBezTo>
                    <a:cubicBezTo>
                      <a:pt x="86" y="83"/>
                      <a:pt x="66" y="137"/>
                      <a:pt x="80" y="170"/>
                    </a:cubicBezTo>
                    <a:cubicBezTo>
                      <a:pt x="87" y="230"/>
                      <a:pt x="87" y="230"/>
                      <a:pt x="87" y="230"/>
                    </a:cubicBezTo>
                    <a:cubicBezTo>
                      <a:pt x="87" y="230"/>
                      <a:pt x="54" y="219"/>
                      <a:pt x="44" y="159"/>
                    </a:cubicBezTo>
                    <a:cubicBezTo>
                      <a:pt x="44" y="159"/>
                      <a:pt x="0" y="0"/>
                      <a:pt x="68" y="37"/>
                    </a:cubicBezTo>
                    <a:close/>
                  </a:path>
                </a:pathLst>
              </a:custGeom>
              <a:solidFill>
                <a:srgbClr val="F1CA9F"/>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78" name="Freeform 252"/>
              <p:cNvSpPr>
                <a:spLocks/>
              </p:cNvSpPr>
              <p:nvPr/>
            </p:nvSpPr>
            <p:spPr bwMode="gray">
              <a:xfrm>
                <a:off x="1160639" y="2469992"/>
                <a:ext cx="19933" cy="63617"/>
              </a:xfrm>
              <a:custGeom>
                <a:avLst/>
                <a:gdLst>
                  <a:gd name="T0" fmla="*/ 20 w 40"/>
                  <a:gd name="T1" fmla="*/ 9 h 127"/>
                  <a:gd name="T2" fmla="*/ 26 w 40"/>
                  <a:gd name="T3" fmla="*/ 85 h 127"/>
                  <a:gd name="T4" fmla="*/ 40 w 40"/>
                  <a:gd name="T5" fmla="*/ 127 h 127"/>
                  <a:gd name="T6" fmla="*/ 20 w 40"/>
                  <a:gd name="T7" fmla="*/ 9 h 127"/>
                </a:gdLst>
                <a:ahLst/>
                <a:cxnLst>
                  <a:cxn ang="0">
                    <a:pos x="T0" y="T1"/>
                  </a:cxn>
                  <a:cxn ang="0">
                    <a:pos x="T2" y="T3"/>
                  </a:cxn>
                  <a:cxn ang="0">
                    <a:pos x="T4" y="T5"/>
                  </a:cxn>
                  <a:cxn ang="0">
                    <a:pos x="T6" y="T7"/>
                  </a:cxn>
                </a:cxnLst>
                <a:rect l="0" t="0" r="r" b="b"/>
                <a:pathLst>
                  <a:path w="40" h="127">
                    <a:moveTo>
                      <a:pt x="20" y="9"/>
                    </a:moveTo>
                    <a:cubicBezTo>
                      <a:pt x="20" y="9"/>
                      <a:pt x="0" y="0"/>
                      <a:pt x="26" y="85"/>
                    </a:cubicBezTo>
                    <a:cubicBezTo>
                      <a:pt x="40" y="127"/>
                      <a:pt x="40" y="127"/>
                      <a:pt x="40" y="127"/>
                    </a:cubicBezTo>
                    <a:lnTo>
                      <a:pt x="20" y="9"/>
                    </a:lnTo>
                    <a:close/>
                  </a:path>
                </a:pathLst>
              </a:custGeom>
              <a:solidFill>
                <a:srgbClr val="D3A4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79" name="Freeform 253"/>
              <p:cNvSpPr>
                <a:spLocks/>
              </p:cNvSpPr>
              <p:nvPr/>
            </p:nvSpPr>
            <p:spPr bwMode="gray">
              <a:xfrm>
                <a:off x="1183117" y="2487169"/>
                <a:ext cx="64678" cy="108150"/>
              </a:xfrm>
              <a:custGeom>
                <a:avLst/>
                <a:gdLst>
                  <a:gd name="T0" fmla="*/ 7 w 129"/>
                  <a:gd name="T1" fmla="*/ 51 h 216"/>
                  <a:gd name="T2" fmla="*/ 129 w 129"/>
                  <a:gd name="T3" fmla="*/ 216 h 216"/>
                  <a:gd name="T4" fmla="*/ 11 w 129"/>
                  <a:gd name="T5" fmla="*/ 0 h 216"/>
                  <a:gd name="T6" fmla="*/ 7 w 129"/>
                  <a:gd name="T7" fmla="*/ 51 h 216"/>
                </a:gdLst>
                <a:ahLst/>
                <a:cxnLst>
                  <a:cxn ang="0">
                    <a:pos x="T0" y="T1"/>
                  </a:cxn>
                  <a:cxn ang="0">
                    <a:pos x="T2" y="T3"/>
                  </a:cxn>
                  <a:cxn ang="0">
                    <a:pos x="T4" y="T5"/>
                  </a:cxn>
                  <a:cxn ang="0">
                    <a:pos x="T6" y="T7"/>
                  </a:cxn>
                </a:cxnLst>
                <a:rect l="0" t="0" r="r" b="b"/>
                <a:pathLst>
                  <a:path w="129" h="216">
                    <a:moveTo>
                      <a:pt x="7" y="51"/>
                    </a:moveTo>
                    <a:cubicBezTo>
                      <a:pt x="7" y="51"/>
                      <a:pt x="0" y="171"/>
                      <a:pt x="129" y="216"/>
                    </a:cubicBezTo>
                    <a:cubicBezTo>
                      <a:pt x="129" y="216"/>
                      <a:pt x="15" y="173"/>
                      <a:pt x="11" y="0"/>
                    </a:cubicBezTo>
                    <a:lnTo>
                      <a:pt x="7" y="51"/>
                    </a:lnTo>
                    <a:close/>
                  </a:path>
                </a:pathLst>
              </a:custGeom>
              <a:solidFill>
                <a:srgbClr val="EBB77D"/>
              </a:soli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454" name="Ellipse 453"/>
            <p:cNvSpPr/>
            <p:nvPr/>
          </p:nvSpPr>
          <p:spPr bwMode="gray">
            <a:xfrm>
              <a:off x="3203742" y="2256664"/>
              <a:ext cx="1070219" cy="340804"/>
            </a:xfrm>
            <a:prstGeom prst="ellipse">
              <a:avLst/>
            </a:prstGeom>
            <a:gradFill flip="none" rotWithShape="1">
              <a:gsLst>
                <a:gs pos="100000">
                  <a:srgbClr val="ABABAB">
                    <a:lumMod val="49000"/>
                    <a:alpha val="0"/>
                  </a:srgbClr>
                </a:gs>
                <a:gs pos="0">
                  <a:srgbClr val="000000"/>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5" name="Freeform 221"/>
            <p:cNvSpPr>
              <a:spLocks/>
            </p:cNvSpPr>
            <p:nvPr/>
          </p:nvSpPr>
          <p:spPr bwMode="gray">
            <a:xfrm>
              <a:off x="3321079" y="1980824"/>
              <a:ext cx="835545" cy="562108"/>
            </a:xfrm>
            <a:custGeom>
              <a:avLst/>
              <a:gdLst>
                <a:gd name="T0" fmla="*/ 658 w 1928"/>
                <a:gd name="T1" fmla="*/ 1 h 1283"/>
                <a:gd name="T2" fmla="*/ 1231 w 1928"/>
                <a:gd name="T3" fmla="*/ 0 h 1283"/>
                <a:gd name="T4" fmla="*/ 1398 w 1928"/>
                <a:gd name="T5" fmla="*/ 116 h 1283"/>
                <a:gd name="T6" fmla="*/ 1759 w 1928"/>
                <a:gd name="T7" fmla="*/ 327 h 1283"/>
                <a:gd name="T8" fmla="*/ 1889 w 1928"/>
                <a:gd name="T9" fmla="*/ 1055 h 1283"/>
                <a:gd name="T10" fmla="*/ 1830 w 1928"/>
                <a:gd name="T11" fmla="*/ 1119 h 1283"/>
                <a:gd name="T12" fmla="*/ 955 w 1928"/>
                <a:gd name="T13" fmla="*/ 1271 h 1283"/>
                <a:gd name="T14" fmla="*/ 49 w 1928"/>
                <a:gd name="T15" fmla="*/ 1096 h 1283"/>
                <a:gd name="T16" fmla="*/ 0 w 1928"/>
                <a:gd name="T17" fmla="*/ 976 h 1283"/>
                <a:gd name="T18" fmla="*/ 162 w 1928"/>
                <a:gd name="T19" fmla="*/ 284 h 1283"/>
                <a:gd name="T20" fmla="*/ 301 w 1928"/>
                <a:gd name="T21" fmla="*/ 190 h 1283"/>
                <a:gd name="T22" fmla="*/ 658 w 1928"/>
                <a:gd name="T23" fmla="*/ 1 h 1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28" h="1283">
                  <a:moveTo>
                    <a:pt x="658" y="1"/>
                  </a:moveTo>
                  <a:cubicBezTo>
                    <a:pt x="658" y="1"/>
                    <a:pt x="905" y="641"/>
                    <a:pt x="1231" y="0"/>
                  </a:cubicBezTo>
                  <a:cubicBezTo>
                    <a:pt x="1231" y="0"/>
                    <a:pt x="1232" y="58"/>
                    <a:pt x="1398" y="116"/>
                  </a:cubicBezTo>
                  <a:cubicBezTo>
                    <a:pt x="1398" y="116"/>
                    <a:pt x="1708" y="214"/>
                    <a:pt x="1759" y="327"/>
                  </a:cubicBezTo>
                  <a:cubicBezTo>
                    <a:pt x="1759" y="327"/>
                    <a:pt x="1928" y="713"/>
                    <a:pt x="1889" y="1055"/>
                  </a:cubicBezTo>
                  <a:cubicBezTo>
                    <a:pt x="1889" y="1055"/>
                    <a:pt x="1887" y="1083"/>
                    <a:pt x="1830" y="1119"/>
                  </a:cubicBezTo>
                  <a:cubicBezTo>
                    <a:pt x="1830" y="1119"/>
                    <a:pt x="1492" y="1283"/>
                    <a:pt x="955" y="1271"/>
                  </a:cubicBezTo>
                  <a:cubicBezTo>
                    <a:pt x="955" y="1271"/>
                    <a:pt x="382" y="1245"/>
                    <a:pt x="49" y="1096"/>
                  </a:cubicBezTo>
                  <a:cubicBezTo>
                    <a:pt x="49" y="1096"/>
                    <a:pt x="2" y="1085"/>
                    <a:pt x="0" y="976"/>
                  </a:cubicBezTo>
                  <a:cubicBezTo>
                    <a:pt x="0" y="976"/>
                    <a:pt x="17" y="498"/>
                    <a:pt x="162" y="284"/>
                  </a:cubicBezTo>
                  <a:cubicBezTo>
                    <a:pt x="162" y="284"/>
                    <a:pt x="203" y="227"/>
                    <a:pt x="301" y="190"/>
                  </a:cubicBezTo>
                  <a:cubicBezTo>
                    <a:pt x="301" y="190"/>
                    <a:pt x="636" y="88"/>
                    <a:pt x="658" y="1"/>
                  </a:cubicBezTo>
                  <a:close/>
                </a:path>
              </a:pathLst>
            </a:custGeom>
            <a:gradFill flip="none" rotWithShape="1">
              <a:gsLst>
                <a:gs pos="0">
                  <a:srgbClr val="ABABAB">
                    <a:lumMod val="49000"/>
                  </a:srgbClr>
                </a:gs>
                <a:gs pos="100000">
                  <a:srgbClr val="000000"/>
                </a:gs>
              </a:gsLst>
              <a:path path="circle">
                <a:fillToRect l="50000" t="50000" r="50000" b="50000"/>
              </a:path>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456" name="Freeform 222"/>
            <p:cNvSpPr>
              <a:spLocks/>
            </p:cNvSpPr>
            <p:nvPr/>
          </p:nvSpPr>
          <p:spPr bwMode="gray">
            <a:xfrm>
              <a:off x="3729772" y="1959312"/>
              <a:ext cx="128771" cy="233857"/>
            </a:xfrm>
            <a:custGeom>
              <a:avLst/>
              <a:gdLst>
                <a:gd name="T0" fmla="*/ 0 w 297"/>
                <a:gd name="T1" fmla="*/ 323 h 534"/>
                <a:gd name="T2" fmla="*/ 218 w 297"/>
                <a:gd name="T3" fmla="*/ 534 h 534"/>
                <a:gd name="T4" fmla="*/ 294 w 297"/>
                <a:gd name="T5" fmla="*/ 59 h 534"/>
                <a:gd name="T6" fmla="*/ 276 w 297"/>
                <a:gd name="T7" fmla="*/ 0 h 534"/>
                <a:gd name="T8" fmla="*/ 0 w 297"/>
                <a:gd name="T9" fmla="*/ 323 h 534"/>
              </a:gdLst>
              <a:ahLst/>
              <a:cxnLst>
                <a:cxn ang="0">
                  <a:pos x="T0" y="T1"/>
                </a:cxn>
                <a:cxn ang="0">
                  <a:pos x="T2" y="T3"/>
                </a:cxn>
                <a:cxn ang="0">
                  <a:pos x="T4" y="T5"/>
                </a:cxn>
                <a:cxn ang="0">
                  <a:pos x="T6" y="T7"/>
                </a:cxn>
                <a:cxn ang="0">
                  <a:pos x="T8" y="T9"/>
                </a:cxn>
              </a:cxnLst>
              <a:rect l="0" t="0" r="r" b="b"/>
              <a:pathLst>
                <a:path w="297" h="534">
                  <a:moveTo>
                    <a:pt x="0" y="323"/>
                  </a:moveTo>
                  <a:cubicBezTo>
                    <a:pt x="0" y="323"/>
                    <a:pt x="86" y="315"/>
                    <a:pt x="218" y="534"/>
                  </a:cubicBezTo>
                  <a:cubicBezTo>
                    <a:pt x="218" y="534"/>
                    <a:pt x="297" y="161"/>
                    <a:pt x="294" y="59"/>
                  </a:cubicBezTo>
                  <a:cubicBezTo>
                    <a:pt x="294" y="59"/>
                    <a:pt x="276" y="13"/>
                    <a:pt x="276" y="0"/>
                  </a:cubicBezTo>
                  <a:cubicBezTo>
                    <a:pt x="276" y="0"/>
                    <a:pt x="228" y="260"/>
                    <a:pt x="0" y="323"/>
                  </a:cubicBezTo>
                  <a:close/>
                </a:path>
              </a:pathLst>
            </a:custGeom>
            <a:gradFill>
              <a:gsLst>
                <a:gs pos="0">
                  <a:srgbClr val="FFFFFF"/>
                </a:gs>
                <a:gs pos="100000">
                  <a:srgbClr val="DDDDDD">
                    <a:lumMod val="95000"/>
                    <a:lumOff val="5000"/>
                  </a:srgbClr>
                </a:gs>
              </a:gsLs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457" name="Freeform 223"/>
            <p:cNvSpPr>
              <a:spLocks/>
            </p:cNvSpPr>
            <p:nvPr/>
          </p:nvSpPr>
          <p:spPr bwMode="gray">
            <a:xfrm>
              <a:off x="3640989" y="2100812"/>
              <a:ext cx="183251" cy="391676"/>
            </a:xfrm>
            <a:custGeom>
              <a:avLst/>
              <a:gdLst>
                <a:gd name="T0" fmla="*/ 0 w 423"/>
                <a:gd name="T1" fmla="*/ 209 h 894"/>
                <a:gd name="T2" fmla="*/ 213 w 423"/>
                <a:gd name="T3" fmla="*/ 894 h 894"/>
                <a:gd name="T4" fmla="*/ 423 w 423"/>
                <a:gd name="T5" fmla="*/ 209 h 894"/>
                <a:gd name="T6" fmla="*/ 208 w 423"/>
                <a:gd name="T7" fmla="*/ 1 h 894"/>
                <a:gd name="T8" fmla="*/ 0 w 423"/>
                <a:gd name="T9" fmla="*/ 209 h 894"/>
              </a:gdLst>
              <a:ahLst/>
              <a:cxnLst>
                <a:cxn ang="0">
                  <a:pos x="T0" y="T1"/>
                </a:cxn>
                <a:cxn ang="0">
                  <a:pos x="T2" y="T3"/>
                </a:cxn>
                <a:cxn ang="0">
                  <a:pos x="T4" y="T5"/>
                </a:cxn>
                <a:cxn ang="0">
                  <a:pos x="T6" y="T7"/>
                </a:cxn>
                <a:cxn ang="0">
                  <a:pos x="T8" y="T9"/>
                </a:cxn>
              </a:cxnLst>
              <a:rect l="0" t="0" r="r" b="b"/>
              <a:pathLst>
                <a:path w="423" h="894">
                  <a:moveTo>
                    <a:pt x="0" y="209"/>
                  </a:moveTo>
                  <a:cubicBezTo>
                    <a:pt x="0" y="209"/>
                    <a:pt x="115" y="818"/>
                    <a:pt x="213" y="894"/>
                  </a:cubicBezTo>
                  <a:cubicBezTo>
                    <a:pt x="213" y="894"/>
                    <a:pt x="382" y="508"/>
                    <a:pt x="423" y="209"/>
                  </a:cubicBezTo>
                  <a:cubicBezTo>
                    <a:pt x="423" y="209"/>
                    <a:pt x="320" y="11"/>
                    <a:pt x="208" y="1"/>
                  </a:cubicBezTo>
                  <a:cubicBezTo>
                    <a:pt x="208" y="1"/>
                    <a:pt x="126" y="0"/>
                    <a:pt x="0" y="209"/>
                  </a:cubicBezTo>
                  <a:close/>
                </a:path>
              </a:pathLst>
            </a:custGeom>
            <a:gradFill>
              <a:gsLst>
                <a:gs pos="0">
                  <a:srgbClr val="FFFFFF"/>
                </a:gs>
                <a:gs pos="100000">
                  <a:srgbClr val="DDDDDD">
                    <a:lumMod val="94000"/>
                  </a:srgbClr>
                </a:gs>
              </a:gsLst>
              <a:path path="circle">
                <a:fillToRect l="50000" t="50000" r="50000" b="50000"/>
              </a:path>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458" name="Freeform 226"/>
            <p:cNvSpPr>
              <a:spLocks/>
            </p:cNvSpPr>
            <p:nvPr/>
          </p:nvSpPr>
          <p:spPr bwMode="gray">
            <a:xfrm>
              <a:off x="3489656" y="1983420"/>
              <a:ext cx="272217" cy="554133"/>
            </a:xfrm>
            <a:custGeom>
              <a:avLst/>
              <a:gdLst>
                <a:gd name="T0" fmla="*/ 265 w 628"/>
                <a:gd name="T1" fmla="*/ 0 h 1265"/>
                <a:gd name="T2" fmla="*/ 628 w 628"/>
                <a:gd name="T3" fmla="*/ 1265 h 1265"/>
                <a:gd name="T4" fmla="*/ 494 w 628"/>
                <a:gd name="T5" fmla="*/ 1259 h 1265"/>
                <a:gd name="T6" fmla="*/ 0 w 628"/>
                <a:gd name="T7" fmla="*/ 361 h 1265"/>
                <a:gd name="T8" fmla="*/ 124 w 628"/>
                <a:gd name="T9" fmla="*/ 263 h 1265"/>
                <a:gd name="T10" fmla="*/ 33 w 628"/>
                <a:gd name="T11" fmla="*/ 176 h 1265"/>
                <a:gd name="T12" fmla="*/ 265 w 628"/>
                <a:gd name="T13" fmla="*/ 0 h 1265"/>
              </a:gdLst>
              <a:ahLst/>
              <a:cxnLst>
                <a:cxn ang="0">
                  <a:pos x="T0" y="T1"/>
                </a:cxn>
                <a:cxn ang="0">
                  <a:pos x="T2" y="T3"/>
                </a:cxn>
                <a:cxn ang="0">
                  <a:pos x="T4" y="T5"/>
                </a:cxn>
                <a:cxn ang="0">
                  <a:pos x="T6" y="T7"/>
                </a:cxn>
                <a:cxn ang="0">
                  <a:pos x="T8" y="T9"/>
                </a:cxn>
                <a:cxn ang="0">
                  <a:pos x="T10" y="T11"/>
                </a:cxn>
                <a:cxn ang="0">
                  <a:pos x="T12" y="T13"/>
                </a:cxn>
              </a:cxnLst>
              <a:rect l="0" t="0" r="r" b="b"/>
              <a:pathLst>
                <a:path w="628" h="1265">
                  <a:moveTo>
                    <a:pt x="265" y="0"/>
                  </a:moveTo>
                  <a:cubicBezTo>
                    <a:pt x="265" y="0"/>
                    <a:pt x="377" y="1008"/>
                    <a:pt x="628" y="1265"/>
                  </a:cubicBezTo>
                  <a:cubicBezTo>
                    <a:pt x="628" y="1265"/>
                    <a:pt x="506" y="1259"/>
                    <a:pt x="494" y="1259"/>
                  </a:cubicBezTo>
                  <a:cubicBezTo>
                    <a:pt x="494" y="1259"/>
                    <a:pt x="223" y="968"/>
                    <a:pt x="0" y="361"/>
                  </a:cubicBezTo>
                  <a:cubicBezTo>
                    <a:pt x="124" y="263"/>
                    <a:pt x="124" y="263"/>
                    <a:pt x="124" y="263"/>
                  </a:cubicBezTo>
                  <a:cubicBezTo>
                    <a:pt x="33" y="176"/>
                    <a:pt x="33" y="176"/>
                    <a:pt x="33" y="176"/>
                  </a:cubicBezTo>
                  <a:cubicBezTo>
                    <a:pt x="33" y="176"/>
                    <a:pt x="147" y="158"/>
                    <a:pt x="265" y="0"/>
                  </a:cubicBezTo>
                  <a:close/>
                </a:path>
              </a:pathLst>
            </a:custGeom>
            <a:solidFill>
              <a:srgbClr val="292929"/>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59" name="Freeform 227"/>
            <p:cNvSpPr>
              <a:spLocks/>
            </p:cNvSpPr>
            <p:nvPr/>
          </p:nvSpPr>
          <p:spPr bwMode="gray">
            <a:xfrm>
              <a:off x="3731056" y="1980268"/>
              <a:ext cx="240483" cy="555617"/>
            </a:xfrm>
            <a:custGeom>
              <a:avLst/>
              <a:gdLst>
                <a:gd name="T0" fmla="*/ 283 w 555"/>
                <a:gd name="T1" fmla="*/ 0 h 1268"/>
                <a:gd name="T2" fmla="*/ 521 w 555"/>
                <a:gd name="T3" fmla="*/ 188 h 1268"/>
                <a:gd name="T4" fmla="*/ 431 w 555"/>
                <a:gd name="T5" fmla="*/ 281 h 1268"/>
                <a:gd name="T6" fmla="*/ 555 w 555"/>
                <a:gd name="T7" fmla="*/ 374 h 1268"/>
                <a:gd name="T8" fmla="*/ 69 w 555"/>
                <a:gd name="T9" fmla="*/ 1268 h 1268"/>
                <a:gd name="T10" fmla="*/ 0 w 555"/>
                <a:gd name="T11" fmla="*/ 1174 h 1268"/>
                <a:gd name="T12" fmla="*/ 283 w 555"/>
                <a:gd name="T13" fmla="*/ 0 h 1268"/>
              </a:gdLst>
              <a:ahLst/>
              <a:cxnLst>
                <a:cxn ang="0">
                  <a:pos x="T0" y="T1"/>
                </a:cxn>
                <a:cxn ang="0">
                  <a:pos x="T2" y="T3"/>
                </a:cxn>
                <a:cxn ang="0">
                  <a:pos x="T4" y="T5"/>
                </a:cxn>
                <a:cxn ang="0">
                  <a:pos x="T6" y="T7"/>
                </a:cxn>
                <a:cxn ang="0">
                  <a:pos x="T8" y="T9"/>
                </a:cxn>
                <a:cxn ang="0">
                  <a:pos x="T10" y="T11"/>
                </a:cxn>
                <a:cxn ang="0">
                  <a:pos x="T12" y="T13"/>
                </a:cxn>
              </a:cxnLst>
              <a:rect l="0" t="0" r="r" b="b"/>
              <a:pathLst>
                <a:path w="555" h="1268">
                  <a:moveTo>
                    <a:pt x="283" y="0"/>
                  </a:moveTo>
                  <a:cubicBezTo>
                    <a:pt x="283" y="0"/>
                    <a:pt x="337" y="162"/>
                    <a:pt x="521" y="188"/>
                  </a:cubicBezTo>
                  <a:cubicBezTo>
                    <a:pt x="431" y="281"/>
                    <a:pt x="431" y="281"/>
                    <a:pt x="431" y="281"/>
                  </a:cubicBezTo>
                  <a:cubicBezTo>
                    <a:pt x="555" y="374"/>
                    <a:pt x="555" y="374"/>
                    <a:pt x="555" y="374"/>
                  </a:cubicBezTo>
                  <a:cubicBezTo>
                    <a:pt x="555" y="374"/>
                    <a:pt x="349" y="983"/>
                    <a:pt x="69" y="1268"/>
                  </a:cubicBezTo>
                  <a:cubicBezTo>
                    <a:pt x="69" y="1268"/>
                    <a:pt x="17" y="1225"/>
                    <a:pt x="0" y="1174"/>
                  </a:cubicBezTo>
                  <a:cubicBezTo>
                    <a:pt x="0" y="1174"/>
                    <a:pt x="199" y="766"/>
                    <a:pt x="283" y="0"/>
                  </a:cubicBezTo>
                  <a:close/>
                </a:path>
              </a:pathLst>
            </a:custGeom>
            <a:solidFill>
              <a:srgbClr val="292929"/>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0" name="Freeform 228"/>
            <p:cNvSpPr>
              <a:spLocks/>
            </p:cNvSpPr>
            <p:nvPr/>
          </p:nvSpPr>
          <p:spPr bwMode="gray">
            <a:xfrm>
              <a:off x="3605403" y="1960981"/>
              <a:ext cx="124368" cy="231816"/>
            </a:xfrm>
            <a:custGeom>
              <a:avLst/>
              <a:gdLst>
                <a:gd name="T0" fmla="*/ 287 w 287"/>
                <a:gd name="T1" fmla="*/ 319 h 529"/>
                <a:gd name="T2" fmla="*/ 284 w 287"/>
                <a:gd name="T3" fmla="*/ 320 h 529"/>
                <a:gd name="T4" fmla="*/ 84 w 287"/>
                <a:gd name="T5" fmla="*/ 527 h 529"/>
                <a:gd name="T6" fmla="*/ 82 w 287"/>
                <a:gd name="T7" fmla="*/ 529 h 529"/>
                <a:gd name="T8" fmla="*/ 3 w 287"/>
                <a:gd name="T9" fmla="*/ 55 h 529"/>
                <a:gd name="T10" fmla="*/ 19 w 287"/>
                <a:gd name="T11" fmla="*/ 0 h 529"/>
                <a:gd name="T12" fmla="*/ 287 w 287"/>
                <a:gd name="T13" fmla="*/ 319 h 529"/>
              </a:gdLst>
              <a:ahLst/>
              <a:cxnLst>
                <a:cxn ang="0">
                  <a:pos x="T0" y="T1"/>
                </a:cxn>
                <a:cxn ang="0">
                  <a:pos x="T2" y="T3"/>
                </a:cxn>
                <a:cxn ang="0">
                  <a:pos x="T4" y="T5"/>
                </a:cxn>
                <a:cxn ang="0">
                  <a:pos x="T6" y="T7"/>
                </a:cxn>
                <a:cxn ang="0">
                  <a:pos x="T8" y="T9"/>
                </a:cxn>
                <a:cxn ang="0">
                  <a:pos x="T10" y="T11"/>
                </a:cxn>
                <a:cxn ang="0">
                  <a:pos x="T12" y="T13"/>
                </a:cxn>
              </a:cxnLst>
              <a:rect l="0" t="0" r="r" b="b"/>
              <a:pathLst>
                <a:path w="287" h="529">
                  <a:moveTo>
                    <a:pt x="287" y="319"/>
                  </a:moveTo>
                  <a:cubicBezTo>
                    <a:pt x="287" y="319"/>
                    <a:pt x="286" y="319"/>
                    <a:pt x="284" y="320"/>
                  </a:cubicBezTo>
                  <a:cubicBezTo>
                    <a:pt x="268" y="323"/>
                    <a:pt x="199" y="345"/>
                    <a:pt x="84" y="527"/>
                  </a:cubicBezTo>
                  <a:cubicBezTo>
                    <a:pt x="83" y="527"/>
                    <a:pt x="83" y="528"/>
                    <a:pt x="82" y="529"/>
                  </a:cubicBezTo>
                  <a:cubicBezTo>
                    <a:pt x="82" y="529"/>
                    <a:pt x="0" y="157"/>
                    <a:pt x="3" y="55"/>
                  </a:cubicBezTo>
                  <a:cubicBezTo>
                    <a:pt x="3" y="55"/>
                    <a:pt x="19" y="13"/>
                    <a:pt x="19" y="0"/>
                  </a:cubicBezTo>
                  <a:cubicBezTo>
                    <a:pt x="19" y="0"/>
                    <a:pt x="60" y="261"/>
                    <a:pt x="287" y="319"/>
                  </a:cubicBezTo>
                  <a:close/>
                </a:path>
              </a:pathLst>
            </a:custGeom>
            <a:gradFill>
              <a:gsLst>
                <a:gs pos="0">
                  <a:srgbClr val="FFFFFF"/>
                </a:gs>
                <a:gs pos="100000">
                  <a:srgbClr val="DDDDDD">
                    <a:lumMod val="94000"/>
                  </a:srgbClr>
                </a:gs>
              </a:gsLst>
              <a:path path="circle">
                <a:fillToRect l="50000" t="50000" r="50000" b="50000"/>
              </a:path>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461" name="Freeform 233"/>
            <p:cNvSpPr>
              <a:spLocks/>
            </p:cNvSpPr>
            <p:nvPr/>
          </p:nvSpPr>
          <p:spPr bwMode="gray">
            <a:xfrm>
              <a:off x="3940722" y="2096918"/>
              <a:ext cx="115748" cy="403916"/>
            </a:xfrm>
            <a:custGeom>
              <a:avLst/>
              <a:gdLst>
                <a:gd name="T0" fmla="*/ 267 w 267"/>
                <a:gd name="T1" fmla="*/ 0 h 922"/>
                <a:gd name="T2" fmla="*/ 162 w 267"/>
                <a:gd name="T3" fmla="*/ 911 h 922"/>
                <a:gd name="T4" fmla="*/ 135 w 267"/>
                <a:gd name="T5" fmla="*/ 922 h 922"/>
                <a:gd name="T6" fmla="*/ 267 w 267"/>
                <a:gd name="T7" fmla="*/ 0 h 922"/>
              </a:gdLst>
              <a:ahLst/>
              <a:cxnLst>
                <a:cxn ang="0">
                  <a:pos x="T0" y="T1"/>
                </a:cxn>
                <a:cxn ang="0">
                  <a:pos x="T2" y="T3"/>
                </a:cxn>
                <a:cxn ang="0">
                  <a:pos x="T4" y="T5"/>
                </a:cxn>
                <a:cxn ang="0">
                  <a:pos x="T6" y="T7"/>
                </a:cxn>
              </a:cxnLst>
              <a:rect l="0" t="0" r="r" b="b"/>
              <a:pathLst>
                <a:path w="267" h="922">
                  <a:moveTo>
                    <a:pt x="267" y="0"/>
                  </a:moveTo>
                  <a:cubicBezTo>
                    <a:pt x="267" y="0"/>
                    <a:pt x="30" y="459"/>
                    <a:pt x="162" y="911"/>
                  </a:cubicBezTo>
                  <a:cubicBezTo>
                    <a:pt x="135" y="922"/>
                    <a:pt x="135" y="922"/>
                    <a:pt x="135" y="922"/>
                  </a:cubicBezTo>
                  <a:cubicBezTo>
                    <a:pt x="135" y="922"/>
                    <a:pt x="0" y="493"/>
                    <a:pt x="267" y="0"/>
                  </a:cubicBezTo>
                  <a:close/>
                </a:path>
              </a:pathLst>
            </a:custGeom>
            <a:gradFill flip="none" rotWithShape="1">
              <a:gsLst>
                <a:gs pos="100000">
                  <a:srgbClr val="B2B2B2">
                    <a:lumMod val="71000"/>
                  </a:srgbClr>
                </a:gs>
                <a:gs pos="0">
                  <a:srgbClr val="000000"/>
                </a:gs>
              </a:gsLst>
              <a:lin ang="16200000" scaled="1"/>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462" name="Freeform 234"/>
            <p:cNvSpPr>
              <a:spLocks/>
            </p:cNvSpPr>
            <p:nvPr/>
          </p:nvSpPr>
          <p:spPr bwMode="gray">
            <a:xfrm>
              <a:off x="3399039" y="2100812"/>
              <a:ext cx="115748" cy="399094"/>
            </a:xfrm>
            <a:custGeom>
              <a:avLst/>
              <a:gdLst>
                <a:gd name="T0" fmla="*/ 0 w 267"/>
                <a:gd name="T1" fmla="*/ 0 h 911"/>
                <a:gd name="T2" fmla="*/ 102 w 267"/>
                <a:gd name="T3" fmla="*/ 902 h 911"/>
                <a:gd name="T4" fmla="*/ 131 w 267"/>
                <a:gd name="T5" fmla="*/ 911 h 911"/>
                <a:gd name="T6" fmla="*/ 0 w 267"/>
                <a:gd name="T7" fmla="*/ 0 h 911"/>
              </a:gdLst>
              <a:ahLst/>
              <a:cxnLst>
                <a:cxn ang="0">
                  <a:pos x="T0" y="T1"/>
                </a:cxn>
                <a:cxn ang="0">
                  <a:pos x="T2" y="T3"/>
                </a:cxn>
                <a:cxn ang="0">
                  <a:pos x="T4" y="T5"/>
                </a:cxn>
                <a:cxn ang="0">
                  <a:pos x="T6" y="T7"/>
                </a:cxn>
              </a:cxnLst>
              <a:rect l="0" t="0" r="r" b="b"/>
              <a:pathLst>
                <a:path w="267" h="911">
                  <a:moveTo>
                    <a:pt x="0" y="0"/>
                  </a:moveTo>
                  <a:cubicBezTo>
                    <a:pt x="0" y="0"/>
                    <a:pt x="233" y="450"/>
                    <a:pt x="102" y="902"/>
                  </a:cubicBezTo>
                  <a:cubicBezTo>
                    <a:pt x="131" y="911"/>
                    <a:pt x="131" y="911"/>
                    <a:pt x="131" y="911"/>
                  </a:cubicBezTo>
                  <a:cubicBezTo>
                    <a:pt x="131" y="911"/>
                    <a:pt x="267" y="493"/>
                    <a:pt x="0" y="0"/>
                  </a:cubicBezTo>
                  <a:close/>
                </a:path>
              </a:pathLst>
            </a:custGeom>
            <a:gradFill flip="none" rotWithShape="1">
              <a:gsLst>
                <a:gs pos="100000">
                  <a:srgbClr val="B2B2B2">
                    <a:lumMod val="71000"/>
                  </a:srgbClr>
                </a:gs>
                <a:gs pos="0">
                  <a:srgbClr val="000000"/>
                </a:gs>
              </a:gsLst>
              <a:lin ang="16200000" scaled="1"/>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463" name="Freeform 238"/>
            <p:cNvSpPr>
              <a:spLocks/>
            </p:cNvSpPr>
            <p:nvPr/>
          </p:nvSpPr>
          <p:spPr bwMode="gray">
            <a:xfrm>
              <a:off x="3731056" y="2100812"/>
              <a:ext cx="92267" cy="91058"/>
            </a:xfrm>
            <a:custGeom>
              <a:avLst/>
              <a:gdLst>
                <a:gd name="T0" fmla="*/ 0 w 213"/>
                <a:gd name="T1" fmla="*/ 0 h 208"/>
                <a:gd name="T2" fmla="*/ 136 w 213"/>
                <a:gd name="T3" fmla="*/ 93 h 208"/>
                <a:gd name="T4" fmla="*/ 213 w 213"/>
                <a:gd name="T5" fmla="*/ 208 h 208"/>
                <a:gd name="T6" fmla="*/ 0 w 213"/>
                <a:gd name="T7" fmla="*/ 0 h 208"/>
              </a:gdLst>
              <a:ahLst/>
              <a:cxnLst>
                <a:cxn ang="0">
                  <a:pos x="T0" y="T1"/>
                </a:cxn>
                <a:cxn ang="0">
                  <a:pos x="T2" y="T3"/>
                </a:cxn>
                <a:cxn ang="0">
                  <a:pos x="T4" y="T5"/>
                </a:cxn>
                <a:cxn ang="0">
                  <a:pos x="T6" y="T7"/>
                </a:cxn>
              </a:cxnLst>
              <a:rect l="0" t="0" r="r" b="b"/>
              <a:pathLst>
                <a:path w="213" h="208">
                  <a:moveTo>
                    <a:pt x="0" y="0"/>
                  </a:moveTo>
                  <a:cubicBezTo>
                    <a:pt x="0" y="0"/>
                    <a:pt x="70" y="12"/>
                    <a:pt x="136" y="93"/>
                  </a:cubicBezTo>
                  <a:cubicBezTo>
                    <a:pt x="136" y="93"/>
                    <a:pt x="197" y="171"/>
                    <a:pt x="213" y="208"/>
                  </a:cubicBezTo>
                  <a:cubicBezTo>
                    <a:pt x="213" y="208"/>
                    <a:pt x="137" y="24"/>
                    <a:pt x="0" y="0"/>
                  </a:cubicBezTo>
                  <a:close/>
                </a:path>
              </a:pathLst>
            </a:custGeom>
            <a:solidFill>
              <a:srgbClr val="4D4D4D"/>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4" name="Freeform 244"/>
            <p:cNvSpPr>
              <a:spLocks/>
            </p:cNvSpPr>
            <p:nvPr/>
          </p:nvSpPr>
          <p:spPr bwMode="gray">
            <a:xfrm>
              <a:off x="3640989" y="2095990"/>
              <a:ext cx="88782" cy="96806"/>
            </a:xfrm>
            <a:custGeom>
              <a:avLst/>
              <a:gdLst>
                <a:gd name="T0" fmla="*/ 0 w 205"/>
                <a:gd name="T1" fmla="*/ 221 h 221"/>
                <a:gd name="T2" fmla="*/ 205 w 205"/>
                <a:gd name="T3" fmla="*/ 11 h 221"/>
                <a:gd name="T4" fmla="*/ 0 w 205"/>
                <a:gd name="T5" fmla="*/ 221 h 221"/>
              </a:gdLst>
              <a:ahLst/>
              <a:cxnLst>
                <a:cxn ang="0">
                  <a:pos x="T0" y="T1"/>
                </a:cxn>
                <a:cxn ang="0">
                  <a:pos x="T2" y="T3"/>
                </a:cxn>
                <a:cxn ang="0">
                  <a:pos x="T4" y="T5"/>
                </a:cxn>
              </a:cxnLst>
              <a:rect l="0" t="0" r="r" b="b"/>
              <a:pathLst>
                <a:path w="205" h="221">
                  <a:moveTo>
                    <a:pt x="0" y="221"/>
                  </a:moveTo>
                  <a:cubicBezTo>
                    <a:pt x="0" y="221"/>
                    <a:pt x="124" y="25"/>
                    <a:pt x="205" y="11"/>
                  </a:cubicBezTo>
                  <a:cubicBezTo>
                    <a:pt x="205" y="11"/>
                    <a:pt x="132" y="0"/>
                    <a:pt x="0" y="221"/>
                  </a:cubicBezTo>
                  <a:close/>
                </a:path>
              </a:pathLst>
            </a:custGeom>
            <a:solidFill>
              <a:srgbClr val="4D4D4D"/>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5" name="Freeform 245"/>
            <p:cNvSpPr>
              <a:spLocks/>
            </p:cNvSpPr>
            <p:nvPr/>
          </p:nvSpPr>
          <p:spPr bwMode="gray">
            <a:xfrm>
              <a:off x="3764808" y="2145506"/>
              <a:ext cx="205813" cy="394644"/>
            </a:xfrm>
            <a:custGeom>
              <a:avLst/>
              <a:gdLst>
                <a:gd name="T0" fmla="*/ 475 w 475"/>
                <a:gd name="T1" fmla="*/ 10 h 901"/>
                <a:gd name="T2" fmla="*/ 0 w 475"/>
                <a:gd name="T3" fmla="*/ 901 h 901"/>
                <a:gd name="T4" fmla="*/ 464 w 475"/>
                <a:gd name="T5" fmla="*/ 0 h 901"/>
                <a:gd name="T6" fmla="*/ 475 w 475"/>
                <a:gd name="T7" fmla="*/ 10 h 901"/>
              </a:gdLst>
              <a:ahLst/>
              <a:cxnLst>
                <a:cxn ang="0">
                  <a:pos x="T0" y="T1"/>
                </a:cxn>
                <a:cxn ang="0">
                  <a:pos x="T2" y="T3"/>
                </a:cxn>
                <a:cxn ang="0">
                  <a:pos x="T4" y="T5"/>
                </a:cxn>
                <a:cxn ang="0">
                  <a:pos x="T6" y="T7"/>
                </a:cxn>
              </a:cxnLst>
              <a:rect l="0" t="0" r="r" b="b"/>
              <a:pathLst>
                <a:path w="475" h="901">
                  <a:moveTo>
                    <a:pt x="475" y="10"/>
                  </a:moveTo>
                  <a:cubicBezTo>
                    <a:pt x="475" y="10"/>
                    <a:pt x="273" y="609"/>
                    <a:pt x="0" y="901"/>
                  </a:cubicBezTo>
                  <a:cubicBezTo>
                    <a:pt x="0" y="901"/>
                    <a:pt x="302" y="480"/>
                    <a:pt x="464" y="0"/>
                  </a:cubicBezTo>
                  <a:lnTo>
                    <a:pt x="475" y="10"/>
                  </a:lnTo>
                  <a:close/>
                </a:path>
              </a:pathLst>
            </a:custGeom>
            <a:gradFill flip="none" rotWithShape="1">
              <a:gsLst>
                <a:gs pos="100000">
                  <a:srgbClr val="B2B2B2"/>
                </a:gs>
                <a:gs pos="0">
                  <a:srgbClr val="000000"/>
                </a:gs>
              </a:gsLst>
              <a:lin ang="8100000" scaled="1"/>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466" name="Freeform 246"/>
            <p:cNvSpPr>
              <a:spLocks/>
            </p:cNvSpPr>
            <p:nvPr/>
          </p:nvSpPr>
          <p:spPr bwMode="gray">
            <a:xfrm>
              <a:off x="3909538" y="2109529"/>
              <a:ext cx="61083" cy="40429"/>
            </a:xfrm>
            <a:custGeom>
              <a:avLst/>
              <a:gdLst>
                <a:gd name="T0" fmla="*/ 31 w 333"/>
                <a:gd name="T1" fmla="*/ 0 h 218"/>
                <a:gd name="T2" fmla="*/ 333 w 333"/>
                <a:gd name="T3" fmla="*/ 218 h 218"/>
                <a:gd name="T4" fmla="*/ 0 w 333"/>
                <a:gd name="T5" fmla="*/ 21 h 218"/>
                <a:gd name="T6" fmla="*/ 31 w 333"/>
                <a:gd name="T7" fmla="*/ 0 h 218"/>
              </a:gdLst>
              <a:ahLst/>
              <a:cxnLst>
                <a:cxn ang="0">
                  <a:pos x="T0" y="T1"/>
                </a:cxn>
                <a:cxn ang="0">
                  <a:pos x="T2" y="T3"/>
                </a:cxn>
                <a:cxn ang="0">
                  <a:pos x="T4" y="T5"/>
                </a:cxn>
                <a:cxn ang="0">
                  <a:pos x="T6" y="T7"/>
                </a:cxn>
              </a:cxnLst>
              <a:rect l="0" t="0" r="r" b="b"/>
              <a:pathLst>
                <a:path w="333" h="218">
                  <a:moveTo>
                    <a:pt x="31" y="0"/>
                  </a:moveTo>
                  <a:lnTo>
                    <a:pt x="333" y="218"/>
                  </a:lnTo>
                  <a:lnTo>
                    <a:pt x="0" y="21"/>
                  </a:lnTo>
                  <a:lnTo>
                    <a:pt x="31" y="0"/>
                  </a:lnTo>
                  <a:close/>
                </a:path>
              </a:pathLst>
            </a:custGeom>
            <a:gradFill flip="none" rotWithShape="1">
              <a:gsLst>
                <a:gs pos="100000">
                  <a:srgbClr val="B2B2B2"/>
                </a:gs>
                <a:gs pos="0">
                  <a:srgbClr val="000000"/>
                </a:gs>
              </a:gsLst>
              <a:lin ang="8100000" scaled="1"/>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467" name="Freeform 247"/>
            <p:cNvSpPr>
              <a:spLocks/>
            </p:cNvSpPr>
            <p:nvPr/>
          </p:nvSpPr>
          <p:spPr bwMode="gray">
            <a:xfrm>
              <a:off x="3901283" y="2067987"/>
              <a:ext cx="50811" cy="45436"/>
            </a:xfrm>
            <a:custGeom>
              <a:avLst/>
              <a:gdLst>
                <a:gd name="T0" fmla="*/ 277 w 277"/>
                <a:gd name="T1" fmla="*/ 0 h 245"/>
                <a:gd name="T2" fmla="*/ 45 w 277"/>
                <a:gd name="T3" fmla="*/ 245 h 245"/>
                <a:gd name="T4" fmla="*/ 0 w 277"/>
                <a:gd name="T5" fmla="*/ 224 h 245"/>
                <a:gd name="T6" fmla="*/ 277 w 277"/>
                <a:gd name="T7" fmla="*/ 0 h 245"/>
              </a:gdLst>
              <a:ahLst/>
              <a:cxnLst>
                <a:cxn ang="0">
                  <a:pos x="T0" y="T1"/>
                </a:cxn>
                <a:cxn ang="0">
                  <a:pos x="T2" y="T3"/>
                </a:cxn>
                <a:cxn ang="0">
                  <a:pos x="T4" y="T5"/>
                </a:cxn>
                <a:cxn ang="0">
                  <a:pos x="T6" y="T7"/>
                </a:cxn>
              </a:cxnLst>
              <a:rect l="0" t="0" r="r" b="b"/>
              <a:pathLst>
                <a:path w="277" h="245">
                  <a:moveTo>
                    <a:pt x="277" y="0"/>
                  </a:moveTo>
                  <a:lnTo>
                    <a:pt x="45" y="245"/>
                  </a:lnTo>
                  <a:lnTo>
                    <a:pt x="0" y="224"/>
                  </a:lnTo>
                  <a:lnTo>
                    <a:pt x="277" y="0"/>
                  </a:lnTo>
                  <a:close/>
                </a:path>
              </a:pathLst>
            </a:custGeom>
            <a:gradFill flip="none" rotWithShape="1">
              <a:gsLst>
                <a:gs pos="100000">
                  <a:srgbClr val="B2B2B2"/>
                </a:gs>
                <a:gs pos="0">
                  <a:srgbClr val="000000"/>
                </a:gs>
              </a:gsLst>
              <a:lin ang="8100000" scaled="1"/>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468" name="Freeform 248"/>
            <p:cNvSpPr>
              <a:spLocks/>
            </p:cNvSpPr>
            <p:nvPr/>
          </p:nvSpPr>
          <p:spPr bwMode="gray">
            <a:xfrm>
              <a:off x="3494425" y="2142354"/>
              <a:ext cx="207648" cy="392233"/>
            </a:xfrm>
            <a:custGeom>
              <a:avLst/>
              <a:gdLst>
                <a:gd name="T0" fmla="*/ 0 w 479"/>
                <a:gd name="T1" fmla="*/ 9 h 895"/>
                <a:gd name="T2" fmla="*/ 479 w 479"/>
                <a:gd name="T3" fmla="*/ 895 h 895"/>
                <a:gd name="T4" fmla="*/ 12 w 479"/>
                <a:gd name="T5" fmla="*/ 0 h 895"/>
                <a:gd name="T6" fmla="*/ 0 w 479"/>
                <a:gd name="T7" fmla="*/ 9 h 895"/>
              </a:gdLst>
              <a:ahLst/>
              <a:cxnLst>
                <a:cxn ang="0">
                  <a:pos x="T0" y="T1"/>
                </a:cxn>
                <a:cxn ang="0">
                  <a:pos x="T2" y="T3"/>
                </a:cxn>
                <a:cxn ang="0">
                  <a:pos x="T4" y="T5"/>
                </a:cxn>
                <a:cxn ang="0">
                  <a:pos x="T6" y="T7"/>
                </a:cxn>
              </a:cxnLst>
              <a:rect l="0" t="0" r="r" b="b"/>
              <a:pathLst>
                <a:path w="479" h="895">
                  <a:moveTo>
                    <a:pt x="0" y="9"/>
                  </a:moveTo>
                  <a:cubicBezTo>
                    <a:pt x="0" y="9"/>
                    <a:pt x="206" y="604"/>
                    <a:pt x="479" y="895"/>
                  </a:cubicBezTo>
                  <a:cubicBezTo>
                    <a:pt x="479" y="895"/>
                    <a:pt x="173" y="479"/>
                    <a:pt x="12" y="0"/>
                  </a:cubicBezTo>
                  <a:lnTo>
                    <a:pt x="0" y="9"/>
                  </a:lnTo>
                  <a:close/>
                </a:path>
              </a:pathLst>
            </a:custGeom>
            <a:gradFill flip="none" rotWithShape="1">
              <a:gsLst>
                <a:gs pos="100000">
                  <a:srgbClr val="B2B2B2"/>
                </a:gs>
                <a:gs pos="0">
                  <a:srgbClr val="000000"/>
                </a:gs>
              </a:gsLst>
              <a:lin ang="8100000" scaled="1"/>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469" name="Freeform 249"/>
            <p:cNvSpPr>
              <a:spLocks/>
            </p:cNvSpPr>
            <p:nvPr/>
          </p:nvSpPr>
          <p:spPr bwMode="gray">
            <a:xfrm>
              <a:off x="3494425" y="2106005"/>
              <a:ext cx="61083" cy="40429"/>
            </a:xfrm>
            <a:custGeom>
              <a:avLst/>
              <a:gdLst>
                <a:gd name="T0" fmla="*/ 303 w 333"/>
                <a:gd name="T1" fmla="*/ 0 h 218"/>
                <a:gd name="T2" fmla="*/ 0 w 333"/>
                <a:gd name="T3" fmla="*/ 218 h 218"/>
                <a:gd name="T4" fmla="*/ 333 w 333"/>
                <a:gd name="T5" fmla="*/ 22 h 218"/>
                <a:gd name="T6" fmla="*/ 303 w 333"/>
                <a:gd name="T7" fmla="*/ 0 h 218"/>
              </a:gdLst>
              <a:ahLst/>
              <a:cxnLst>
                <a:cxn ang="0">
                  <a:pos x="T0" y="T1"/>
                </a:cxn>
                <a:cxn ang="0">
                  <a:pos x="T2" y="T3"/>
                </a:cxn>
                <a:cxn ang="0">
                  <a:pos x="T4" y="T5"/>
                </a:cxn>
                <a:cxn ang="0">
                  <a:pos x="T6" y="T7"/>
                </a:cxn>
              </a:cxnLst>
              <a:rect l="0" t="0" r="r" b="b"/>
              <a:pathLst>
                <a:path w="333" h="218">
                  <a:moveTo>
                    <a:pt x="303" y="0"/>
                  </a:moveTo>
                  <a:lnTo>
                    <a:pt x="0" y="218"/>
                  </a:lnTo>
                  <a:lnTo>
                    <a:pt x="333" y="22"/>
                  </a:lnTo>
                  <a:lnTo>
                    <a:pt x="303" y="0"/>
                  </a:lnTo>
                  <a:close/>
                </a:path>
              </a:pathLst>
            </a:custGeom>
            <a:gradFill flip="none" rotWithShape="1">
              <a:gsLst>
                <a:gs pos="100000">
                  <a:srgbClr val="B2B2B2"/>
                </a:gs>
                <a:gs pos="0">
                  <a:srgbClr val="000000"/>
                </a:gs>
              </a:gsLst>
              <a:lin ang="8100000" scaled="1"/>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470" name="Freeform 250"/>
            <p:cNvSpPr>
              <a:spLocks/>
            </p:cNvSpPr>
            <p:nvPr/>
          </p:nvSpPr>
          <p:spPr bwMode="gray">
            <a:xfrm>
              <a:off x="3513502" y="2064835"/>
              <a:ext cx="50261" cy="45250"/>
            </a:xfrm>
            <a:custGeom>
              <a:avLst/>
              <a:gdLst>
                <a:gd name="T0" fmla="*/ 0 w 274"/>
                <a:gd name="T1" fmla="*/ 0 h 244"/>
                <a:gd name="T2" fmla="*/ 229 w 274"/>
                <a:gd name="T3" fmla="*/ 244 h 244"/>
                <a:gd name="T4" fmla="*/ 274 w 274"/>
                <a:gd name="T5" fmla="*/ 222 h 244"/>
                <a:gd name="T6" fmla="*/ 0 w 274"/>
                <a:gd name="T7" fmla="*/ 0 h 244"/>
              </a:gdLst>
              <a:ahLst/>
              <a:cxnLst>
                <a:cxn ang="0">
                  <a:pos x="T0" y="T1"/>
                </a:cxn>
                <a:cxn ang="0">
                  <a:pos x="T2" y="T3"/>
                </a:cxn>
                <a:cxn ang="0">
                  <a:pos x="T4" y="T5"/>
                </a:cxn>
                <a:cxn ang="0">
                  <a:pos x="T6" y="T7"/>
                </a:cxn>
              </a:cxnLst>
              <a:rect l="0" t="0" r="r" b="b"/>
              <a:pathLst>
                <a:path w="274" h="244">
                  <a:moveTo>
                    <a:pt x="0" y="0"/>
                  </a:moveTo>
                  <a:lnTo>
                    <a:pt x="229" y="244"/>
                  </a:lnTo>
                  <a:lnTo>
                    <a:pt x="274" y="222"/>
                  </a:lnTo>
                  <a:lnTo>
                    <a:pt x="0" y="0"/>
                  </a:lnTo>
                  <a:close/>
                </a:path>
              </a:pathLst>
            </a:custGeom>
            <a:gradFill flip="none" rotWithShape="1">
              <a:gsLst>
                <a:gs pos="100000">
                  <a:srgbClr val="B2B2B2"/>
                </a:gs>
                <a:gs pos="0">
                  <a:srgbClr val="000000"/>
                </a:gs>
              </a:gsLst>
              <a:lin ang="2700000" scaled="1"/>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451" name="Freeform 225"/>
            <p:cNvSpPr>
              <a:spLocks/>
            </p:cNvSpPr>
            <p:nvPr/>
          </p:nvSpPr>
          <p:spPr bwMode="gray">
            <a:xfrm>
              <a:off x="3684521" y="2184451"/>
              <a:ext cx="89699" cy="312488"/>
            </a:xfrm>
            <a:custGeom>
              <a:avLst/>
              <a:gdLst>
                <a:gd name="T0" fmla="*/ 0 w 207"/>
                <a:gd name="T1" fmla="*/ 455 h 713"/>
                <a:gd name="T2" fmla="*/ 111 w 207"/>
                <a:gd name="T3" fmla="*/ 713 h 713"/>
                <a:gd name="T4" fmla="*/ 207 w 207"/>
                <a:gd name="T5" fmla="*/ 453 h 713"/>
                <a:gd name="T6" fmla="*/ 154 w 207"/>
                <a:gd name="T7" fmla="*/ 5 h 713"/>
                <a:gd name="T8" fmla="*/ 59 w 207"/>
                <a:gd name="T9" fmla="*/ 0 h 713"/>
                <a:gd name="T10" fmla="*/ 0 w 207"/>
                <a:gd name="T11" fmla="*/ 455 h 713"/>
              </a:gdLst>
              <a:ahLst/>
              <a:cxnLst>
                <a:cxn ang="0">
                  <a:pos x="T0" y="T1"/>
                </a:cxn>
                <a:cxn ang="0">
                  <a:pos x="T2" y="T3"/>
                </a:cxn>
                <a:cxn ang="0">
                  <a:pos x="T4" y="T5"/>
                </a:cxn>
                <a:cxn ang="0">
                  <a:pos x="T6" y="T7"/>
                </a:cxn>
                <a:cxn ang="0">
                  <a:pos x="T8" y="T9"/>
                </a:cxn>
                <a:cxn ang="0">
                  <a:pos x="T10" y="T11"/>
                </a:cxn>
              </a:cxnLst>
              <a:rect l="0" t="0" r="r" b="b"/>
              <a:pathLst>
                <a:path w="207" h="713">
                  <a:moveTo>
                    <a:pt x="0" y="455"/>
                  </a:moveTo>
                  <a:cubicBezTo>
                    <a:pt x="0" y="455"/>
                    <a:pt x="73" y="680"/>
                    <a:pt x="111" y="713"/>
                  </a:cubicBezTo>
                  <a:cubicBezTo>
                    <a:pt x="111" y="713"/>
                    <a:pt x="199" y="516"/>
                    <a:pt x="207" y="453"/>
                  </a:cubicBezTo>
                  <a:cubicBezTo>
                    <a:pt x="207" y="453"/>
                    <a:pt x="192" y="135"/>
                    <a:pt x="154" y="5"/>
                  </a:cubicBezTo>
                  <a:cubicBezTo>
                    <a:pt x="154" y="5"/>
                    <a:pt x="106" y="49"/>
                    <a:pt x="59" y="0"/>
                  </a:cubicBezTo>
                  <a:cubicBezTo>
                    <a:pt x="59" y="0"/>
                    <a:pt x="3" y="270"/>
                    <a:pt x="0" y="455"/>
                  </a:cubicBezTo>
                  <a:close/>
                </a:path>
              </a:pathLst>
            </a:custGeom>
            <a:gradFill flip="none" rotWithShape="1">
              <a:gsLst>
                <a:gs pos="45000">
                  <a:schemeClr val="accent1"/>
                </a:gs>
                <a:gs pos="67000">
                  <a:schemeClr val="accent1"/>
                </a:gs>
                <a:gs pos="0">
                  <a:schemeClr val="accent1">
                    <a:lumMod val="75000"/>
                  </a:schemeClr>
                </a:gs>
                <a:gs pos="100000">
                  <a:schemeClr val="accent1">
                    <a:lumMod val="75000"/>
                  </a:schemeClr>
                </a:gs>
              </a:gsLst>
              <a:lin ang="0" scaled="1"/>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452" name="Freeform 224"/>
            <p:cNvSpPr>
              <a:spLocks/>
            </p:cNvSpPr>
            <p:nvPr/>
          </p:nvSpPr>
          <p:spPr bwMode="gray">
            <a:xfrm>
              <a:off x="3686722" y="2100812"/>
              <a:ext cx="90984" cy="106079"/>
            </a:xfrm>
            <a:custGeom>
              <a:avLst/>
              <a:gdLst>
                <a:gd name="T0" fmla="*/ 0 w 210"/>
                <a:gd name="T1" fmla="*/ 62 h 242"/>
                <a:gd name="T2" fmla="*/ 54 w 210"/>
                <a:gd name="T3" fmla="*/ 191 h 242"/>
                <a:gd name="T4" fmla="*/ 99 w 210"/>
                <a:gd name="T5" fmla="*/ 216 h 242"/>
                <a:gd name="T6" fmla="*/ 210 w 210"/>
                <a:gd name="T7" fmla="*/ 62 h 242"/>
                <a:gd name="T8" fmla="*/ 102 w 210"/>
                <a:gd name="T9" fmla="*/ 0 h 242"/>
                <a:gd name="T10" fmla="*/ 0 w 210"/>
                <a:gd name="T11" fmla="*/ 62 h 242"/>
              </a:gdLst>
              <a:ahLst/>
              <a:cxnLst>
                <a:cxn ang="0">
                  <a:pos x="T0" y="T1"/>
                </a:cxn>
                <a:cxn ang="0">
                  <a:pos x="T2" y="T3"/>
                </a:cxn>
                <a:cxn ang="0">
                  <a:pos x="T4" y="T5"/>
                </a:cxn>
                <a:cxn ang="0">
                  <a:pos x="T6" y="T7"/>
                </a:cxn>
                <a:cxn ang="0">
                  <a:pos x="T8" y="T9"/>
                </a:cxn>
                <a:cxn ang="0">
                  <a:pos x="T10" y="T11"/>
                </a:cxn>
              </a:cxnLst>
              <a:rect l="0" t="0" r="r" b="b"/>
              <a:pathLst>
                <a:path w="210" h="242">
                  <a:moveTo>
                    <a:pt x="0" y="62"/>
                  </a:moveTo>
                  <a:cubicBezTo>
                    <a:pt x="0" y="62"/>
                    <a:pt x="18" y="148"/>
                    <a:pt x="54" y="191"/>
                  </a:cubicBezTo>
                  <a:cubicBezTo>
                    <a:pt x="67" y="207"/>
                    <a:pt x="82" y="217"/>
                    <a:pt x="99" y="216"/>
                  </a:cubicBezTo>
                  <a:cubicBezTo>
                    <a:pt x="99" y="216"/>
                    <a:pt x="166" y="242"/>
                    <a:pt x="210" y="62"/>
                  </a:cubicBezTo>
                  <a:cubicBezTo>
                    <a:pt x="210" y="62"/>
                    <a:pt x="192" y="26"/>
                    <a:pt x="102" y="0"/>
                  </a:cubicBezTo>
                  <a:cubicBezTo>
                    <a:pt x="102" y="0"/>
                    <a:pt x="32" y="21"/>
                    <a:pt x="0" y="62"/>
                  </a:cubicBezTo>
                  <a:close/>
                </a:path>
              </a:pathLst>
            </a:custGeom>
            <a:gradFill flip="none" rotWithShape="1">
              <a:gsLst>
                <a:gs pos="45000">
                  <a:schemeClr val="accent1"/>
                </a:gs>
                <a:gs pos="67000">
                  <a:schemeClr val="accent1"/>
                </a:gs>
                <a:gs pos="0">
                  <a:schemeClr val="accent1">
                    <a:lumMod val="75000"/>
                  </a:schemeClr>
                </a:gs>
                <a:gs pos="100000">
                  <a:schemeClr val="accent1">
                    <a:lumMod val="75000"/>
                  </a:schemeClr>
                </a:gs>
              </a:gsLst>
              <a:lin ang="0" scaled="1"/>
              <a:tileRect/>
            </a:gradFill>
            <a:ln>
              <a:noFill/>
            </a:ln>
            <a:effectLst>
              <a:outerShdw dist="38100" dir="5400000" sx="71000" sy="71000" algn="t" rotWithShape="0">
                <a:prstClr val="black">
                  <a:alpha val="51000"/>
                </a:prstClr>
              </a:outerShdw>
            </a:effectLst>
          </p:spPr>
          <p:txBody>
            <a:bodyPr vert="horz" wrap="square" lIns="91440" tIns="45720" rIns="91440" bIns="45720" numCol="1" anchor="t" anchorCtr="0" compatLnSpc="1">
              <a:prstTxWarp prst="textNoShape">
                <a:avLst/>
              </a:prstTxWarp>
            </a:bodyPr>
            <a:lstStyle/>
            <a:p>
              <a:endParaRPr lang="en-US" dirty="0"/>
            </a:p>
          </p:txBody>
        </p:sp>
        <p:sp>
          <p:nvSpPr>
            <p:cNvPr id="453" name="Freeform 239"/>
            <p:cNvSpPr>
              <a:spLocks/>
            </p:cNvSpPr>
            <p:nvPr/>
          </p:nvSpPr>
          <p:spPr bwMode="gray">
            <a:xfrm>
              <a:off x="3686722" y="2124921"/>
              <a:ext cx="66770" cy="83639"/>
            </a:xfrm>
            <a:custGeom>
              <a:avLst/>
              <a:gdLst>
                <a:gd name="T0" fmla="*/ 0 w 154"/>
                <a:gd name="T1" fmla="*/ 7 h 191"/>
                <a:gd name="T2" fmla="*/ 54 w 154"/>
                <a:gd name="T3" fmla="*/ 136 h 191"/>
                <a:gd name="T4" fmla="*/ 154 w 154"/>
                <a:gd name="T5" fmla="*/ 137 h 191"/>
                <a:gd name="T6" fmla="*/ 50 w 154"/>
                <a:gd name="T7" fmla="*/ 128 h 191"/>
                <a:gd name="T8" fmla="*/ 6 w 154"/>
                <a:gd name="T9" fmla="*/ 0 h 191"/>
                <a:gd name="T10" fmla="*/ 0 w 154"/>
                <a:gd name="T11" fmla="*/ 7 h 191"/>
              </a:gdLst>
              <a:ahLst/>
              <a:cxnLst>
                <a:cxn ang="0">
                  <a:pos x="T0" y="T1"/>
                </a:cxn>
                <a:cxn ang="0">
                  <a:pos x="T2" y="T3"/>
                </a:cxn>
                <a:cxn ang="0">
                  <a:pos x="T4" y="T5"/>
                </a:cxn>
                <a:cxn ang="0">
                  <a:pos x="T6" y="T7"/>
                </a:cxn>
                <a:cxn ang="0">
                  <a:pos x="T8" y="T9"/>
                </a:cxn>
                <a:cxn ang="0">
                  <a:pos x="T10" y="T11"/>
                </a:cxn>
              </a:cxnLst>
              <a:rect l="0" t="0" r="r" b="b"/>
              <a:pathLst>
                <a:path w="154" h="191">
                  <a:moveTo>
                    <a:pt x="0" y="7"/>
                  </a:moveTo>
                  <a:cubicBezTo>
                    <a:pt x="0" y="7"/>
                    <a:pt x="28" y="112"/>
                    <a:pt x="54" y="136"/>
                  </a:cubicBezTo>
                  <a:cubicBezTo>
                    <a:pt x="54" y="136"/>
                    <a:pt x="100" y="185"/>
                    <a:pt x="154" y="137"/>
                  </a:cubicBezTo>
                  <a:cubicBezTo>
                    <a:pt x="154" y="137"/>
                    <a:pt x="103" y="191"/>
                    <a:pt x="50" y="128"/>
                  </a:cubicBezTo>
                  <a:cubicBezTo>
                    <a:pt x="50" y="128"/>
                    <a:pt x="16" y="70"/>
                    <a:pt x="6" y="0"/>
                  </a:cubicBezTo>
                  <a:lnTo>
                    <a:pt x="0" y="7"/>
                  </a:lnTo>
                  <a:close/>
                </a:path>
              </a:pathLst>
            </a:custGeom>
            <a:solidFill>
              <a:srgbClr val="0070C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42" name="Freeform 231"/>
            <p:cNvSpPr>
              <a:spLocks/>
            </p:cNvSpPr>
            <p:nvPr/>
          </p:nvSpPr>
          <p:spPr bwMode="gray">
            <a:xfrm>
              <a:off x="3542804" y="1512000"/>
              <a:ext cx="282123" cy="289677"/>
            </a:xfrm>
            <a:custGeom>
              <a:avLst/>
              <a:gdLst>
                <a:gd name="T0" fmla="*/ 651 w 651"/>
                <a:gd name="T1" fmla="*/ 84 h 661"/>
                <a:gd name="T2" fmla="*/ 603 w 651"/>
                <a:gd name="T3" fmla="*/ 225 h 661"/>
                <a:gd name="T4" fmla="*/ 389 w 651"/>
                <a:gd name="T5" fmla="*/ 303 h 661"/>
                <a:gd name="T6" fmla="*/ 166 w 651"/>
                <a:gd name="T7" fmla="*/ 383 h 661"/>
                <a:gd name="T8" fmla="*/ 70 w 651"/>
                <a:gd name="T9" fmla="*/ 494 h 661"/>
                <a:gd name="T10" fmla="*/ 73 w 651"/>
                <a:gd name="T11" fmla="*/ 661 h 661"/>
                <a:gd name="T12" fmla="*/ 25 w 651"/>
                <a:gd name="T13" fmla="*/ 611 h 661"/>
                <a:gd name="T14" fmla="*/ 11 w 651"/>
                <a:gd name="T15" fmla="*/ 375 h 661"/>
                <a:gd name="T16" fmla="*/ 307 w 651"/>
                <a:gd name="T17" fmla="*/ 51 h 661"/>
                <a:gd name="T18" fmla="*/ 651 w 651"/>
                <a:gd name="T19" fmla="*/ 84 h 6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1" h="661">
                  <a:moveTo>
                    <a:pt x="651" y="84"/>
                  </a:moveTo>
                  <a:cubicBezTo>
                    <a:pt x="603" y="225"/>
                    <a:pt x="603" y="225"/>
                    <a:pt x="603" y="225"/>
                  </a:cubicBezTo>
                  <a:cubicBezTo>
                    <a:pt x="603" y="225"/>
                    <a:pt x="474" y="169"/>
                    <a:pt x="389" y="303"/>
                  </a:cubicBezTo>
                  <a:cubicBezTo>
                    <a:pt x="389" y="303"/>
                    <a:pt x="361" y="423"/>
                    <a:pt x="166" y="383"/>
                  </a:cubicBezTo>
                  <a:cubicBezTo>
                    <a:pt x="166" y="383"/>
                    <a:pt x="84" y="381"/>
                    <a:pt x="70" y="494"/>
                  </a:cubicBezTo>
                  <a:cubicBezTo>
                    <a:pt x="73" y="661"/>
                    <a:pt x="73" y="661"/>
                    <a:pt x="73" y="661"/>
                  </a:cubicBezTo>
                  <a:cubicBezTo>
                    <a:pt x="73" y="661"/>
                    <a:pt x="65" y="646"/>
                    <a:pt x="25" y="611"/>
                  </a:cubicBezTo>
                  <a:cubicBezTo>
                    <a:pt x="25" y="611"/>
                    <a:pt x="0" y="510"/>
                    <a:pt x="11" y="375"/>
                  </a:cubicBezTo>
                  <a:cubicBezTo>
                    <a:pt x="11" y="375"/>
                    <a:pt x="56" y="93"/>
                    <a:pt x="307" y="51"/>
                  </a:cubicBezTo>
                  <a:cubicBezTo>
                    <a:pt x="307" y="51"/>
                    <a:pt x="513" y="0"/>
                    <a:pt x="651" y="8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43" name="Freeform 232"/>
            <p:cNvSpPr>
              <a:spLocks/>
            </p:cNvSpPr>
            <p:nvPr/>
          </p:nvSpPr>
          <p:spPr bwMode="gray">
            <a:xfrm>
              <a:off x="3804015" y="1548905"/>
              <a:ext cx="133540" cy="250546"/>
            </a:xfrm>
            <a:custGeom>
              <a:avLst/>
              <a:gdLst>
                <a:gd name="T0" fmla="*/ 15 w 308"/>
                <a:gd name="T1" fmla="*/ 150 h 572"/>
                <a:gd name="T2" fmla="*/ 136 w 308"/>
                <a:gd name="T3" fmla="*/ 319 h 572"/>
                <a:gd name="T4" fmla="*/ 192 w 308"/>
                <a:gd name="T5" fmla="*/ 503 h 572"/>
                <a:gd name="T6" fmla="*/ 208 w 308"/>
                <a:gd name="T7" fmla="*/ 572 h 572"/>
                <a:gd name="T8" fmla="*/ 246 w 308"/>
                <a:gd name="T9" fmla="*/ 503 h 572"/>
                <a:gd name="T10" fmla="*/ 226 w 308"/>
                <a:gd name="T11" fmla="*/ 184 h 572"/>
                <a:gd name="T12" fmla="*/ 48 w 308"/>
                <a:gd name="T13" fmla="*/ 0 h 572"/>
                <a:gd name="T14" fmla="*/ 0 w 308"/>
                <a:gd name="T15" fmla="*/ 141 h 572"/>
                <a:gd name="T16" fmla="*/ 15 w 308"/>
                <a:gd name="T17" fmla="*/ 150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8" h="572">
                  <a:moveTo>
                    <a:pt x="15" y="150"/>
                  </a:moveTo>
                  <a:cubicBezTo>
                    <a:pt x="15" y="150"/>
                    <a:pt x="130" y="189"/>
                    <a:pt x="136" y="319"/>
                  </a:cubicBezTo>
                  <a:cubicBezTo>
                    <a:pt x="136" y="319"/>
                    <a:pt x="110" y="441"/>
                    <a:pt x="192" y="503"/>
                  </a:cubicBezTo>
                  <a:cubicBezTo>
                    <a:pt x="192" y="503"/>
                    <a:pt x="194" y="487"/>
                    <a:pt x="208" y="572"/>
                  </a:cubicBezTo>
                  <a:cubicBezTo>
                    <a:pt x="208" y="572"/>
                    <a:pt x="221" y="503"/>
                    <a:pt x="246" y="503"/>
                  </a:cubicBezTo>
                  <a:cubicBezTo>
                    <a:pt x="246" y="503"/>
                    <a:pt x="308" y="322"/>
                    <a:pt x="226" y="184"/>
                  </a:cubicBezTo>
                  <a:cubicBezTo>
                    <a:pt x="226" y="184"/>
                    <a:pt x="198" y="57"/>
                    <a:pt x="48" y="0"/>
                  </a:cubicBezTo>
                  <a:cubicBezTo>
                    <a:pt x="0" y="141"/>
                    <a:pt x="0" y="141"/>
                    <a:pt x="0" y="141"/>
                  </a:cubicBezTo>
                  <a:lnTo>
                    <a:pt x="15" y="15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44" name="Freeform 236"/>
            <p:cNvSpPr>
              <a:spLocks/>
            </p:cNvSpPr>
            <p:nvPr/>
          </p:nvSpPr>
          <p:spPr bwMode="gray">
            <a:xfrm>
              <a:off x="3566650" y="1585254"/>
              <a:ext cx="243968" cy="226437"/>
            </a:xfrm>
            <a:custGeom>
              <a:avLst/>
              <a:gdLst>
                <a:gd name="T0" fmla="*/ 563 w 563"/>
                <a:gd name="T1" fmla="*/ 67 h 517"/>
                <a:gd name="T2" fmla="*/ 335 w 563"/>
                <a:gd name="T3" fmla="*/ 130 h 517"/>
                <a:gd name="T4" fmla="*/ 269 w 563"/>
                <a:gd name="T5" fmla="*/ 207 h 517"/>
                <a:gd name="T6" fmla="*/ 119 w 563"/>
                <a:gd name="T7" fmla="*/ 213 h 517"/>
                <a:gd name="T8" fmla="*/ 21 w 563"/>
                <a:gd name="T9" fmla="*/ 296 h 517"/>
                <a:gd name="T10" fmla="*/ 19 w 563"/>
                <a:gd name="T11" fmla="*/ 461 h 517"/>
                <a:gd name="T12" fmla="*/ 34 w 563"/>
                <a:gd name="T13" fmla="*/ 517 h 517"/>
                <a:gd name="T14" fmla="*/ 194 w 563"/>
                <a:gd name="T15" fmla="*/ 296 h 517"/>
                <a:gd name="T16" fmla="*/ 388 w 563"/>
                <a:gd name="T17" fmla="*/ 175 h 517"/>
                <a:gd name="T18" fmla="*/ 563 w 563"/>
                <a:gd name="T19" fmla="*/ 67 h 5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3" h="517">
                  <a:moveTo>
                    <a:pt x="563" y="67"/>
                  </a:moveTo>
                  <a:cubicBezTo>
                    <a:pt x="563" y="67"/>
                    <a:pt x="453" y="0"/>
                    <a:pt x="335" y="130"/>
                  </a:cubicBezTo>
                  <a:cubicBezTo>
                    <a:pt x="335" y="130"/>
                    <a:pt x="318" y="188"/>
                    <a:pt x="269" y="207"/>
                  </a:cubicBezTo>
                  <a:cubicBezTo>
                    <a:pt x="269" y="207"/>
                    <a:pt x="205" y="237"/>
                    <a:pt x="119" y="213"/>
                  </a:cubicBezTo>
                  <a:cubicBezTo>
                    <a:pt x="119" y="213"/>
                    <a:pt x="53" y="196"/>
                    <a:pt x="21" y="296"/>
                  </a:cubicBezTo>
                  <a:cubicBezTo>
                    <a:pt x="21" y="296"/>
                    <a:pt x="0" y="393"/>
                    <a:pt x="19" y="461"/>
                  </a:cubicBezTo>
                  <a:cubicBezTo>
                    <a:pt x="19" y="461"/>
                    <a:pt x="32" y="501"/>
                    <a:pt x="34" y="517"/>
                  </a:cubicBezTo>
                  <a:cubicBezTo>
                    <a:pt x="34" y="517"/>
                    <a:pt x="60" y="339"/>
                    <a:pt x="194" y="296"/>
                  </a:cubicBezTo>
                  <a:cubicBezTo>
                    <a:pt x="194" y="296"/>
                    <a:pt x="346" y="258"/>
                    <a:pt x="388" y="175"/>
                  </a:cubicBezTo>
                  <a:cubicBezTo>
                    <a:pt x="388" y="175"/>
                    <a:pt x="463" y="57"/>
                    <a:pt x="563" y="67"/>
                  </a:cubicBezTo>
                  <a:close/>
                </a:path>
              </a:pathLst>
            </a:custGeom>
            <a:solidFill>
              <a:srgbClr val="E5AF79"/>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45" name="Freeform 240"/>
            <p:cNvSpPr>
              <a:spLocks/>
            </p:cNvSpPr>
            <p:nvPr/>
          </p:nvSpPr>
          <p:spPr bwMode="gray">
            <a:xfrm>
              <a:off x="3813554" y="1551501"/>
              <a:ext cx="21279" cy="64723"/>
            </a:xfrm>
            <a:custGeom>
              <a:avLst/>
              <a:gdLst>
                <a:gd name="T0" fmla="*/ 35 w 49"/>
                <a:gd name="T1" fmla="*/ 0 h 148"/>
                <a:gd name="T2" fmla="*/ 0 w 49"/>
                <a:gd name="T3" fmla="*/ 148 h 148"/>
                <a:gd name="T4" fmla="*/ 49 w 49"/>
                <a:gd name="T5" fmla="*/ 4 h 148"/>
                <a:gd name="T6" fmla="*/ 35 w 49"/>
                <a:gd name="T7" fmla="*/ 0 h 148"/>
              </a:gdLst>
              <a:ahLst/>
              <a:cxnLst>
                <a:cxn ang="0">
                  <a:pos x="T0" y="T1"/>
                </a:cxn>
                <a:cxn ang="0">
                  <a:pos x="T2" y="T3"/>
                </a:cxn>
                <a:cxn ang="0">
                  <a:pos x="T4" y="T5"/>
                </a:cxn>
                <a:cxn ang="0">
                  <a:pos x="T6" y="T7"/>
                </a:cxn>
              </a:cxnLst>
              <a:rect l="0" t="0" r="r" b="b"/>
              <a:pathLst>
                <a:path w="49" h="148">
                  <a:moveTo>
                    <a:pt x="35" y="0"/>
                  </a:moveTo>
                  <a:cubicBezTo>
                    <a:pt x="35" y="0"/>
                    <a:pt x="31" y="89"/>
                    <a:pt x="0" y="148"/>
                  </a:cubicBezTo>
                  <a:cubicBezTo>
                    <a:pt x="0" y="148"/>
                    <a:pt x="21" y="113"/>
                    <a:pt x="49" y="4"/>
                  </a:cubicBezTo>
                  <a:lnTo>
                    <a:pt x="35" y="0"/>
                  </a:lnTo>
                  <a:close/>
                </a:path>
              </a:pathLst>
            </a:custGeom>
            <a:gradFill>
              <a:gsLst>
                <a:gs pos="0">
                  <a:srgbClr val="B2B2B2"/>
                </a:gs>
                <a:gs pos="89000">
                  <a:srgbClr val="000000"/>
                </a:gs>
              </a:gsLs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446" name="Freeform 241"/>
            <p:cNvSpPr>
              <a:spLocks/>
            </p:cNvSpPr>
            <p:nvPr/>
          </p:nvSpPr>
          <p:spPr bwMode="gray">
            <a:xfrm>
              <a:off x="3819607" y="1614926"/>
              <a:ext cx="70255" cy="137606"/>
            </a:xfrm>
            <a:custGeom>
              <a:avLst/>
              <a:gdLst>
                <a:gd name="T0" fmla="*/ 0 w 162"/>
                <a:gd name="T1" fmla="*/ 0 h 314"/>
                <a:gd name="T2" fmla="*/ 104 w 162"/>
                <a:gd name="T3" fmla="*/ 130 h 314"/>
                <a:gd name="T4" fmla="*/ 108 w 162"/>
                <a:gd name="T5" fmla="*/ 180 h 314"/>
                <a:gd name="T6" fmla="*/ 162 w 162"/>
                <a:gd name="T7" fmla="*/ 314 h 314"/>
                <a:gd name="T8" fmla="*/ 125 w 162"/>
                <a:gd name="T9" fmla="*/ 165 h 314"/>
                <a:gd name="T10" fmla="*/ 108 w 162"/>
                <a:gd name="T11" fmla="*/ 95 h 314"/>
                <a:gd name="T12" fmla="*/ 0 w 162"/>
                <a:gd name="T13" fmla="*/ 0 h 314"/>
              </a:gdLst>
              <a:ahLst/>
              <a:cxnLst>
                <a:cxn ang="0">
                  <a:pos x="T0" y="T1"/>
                </a:cxn>
                <a:cxn ang="0">
                  <a:pos x="T2" y="T3"/>
                </a:cxn>
                <a:cxn ang="0">
                  <a:pos x="T4" y="T5"/>
                </a:cxn>
                <a:cxn ang="0">
                  <a:pos x="T6" y="T7"/>
                </a:cxn>
                <a:cxn ang="0">
                  <a:pos x="T8" y="T9"/>
                </a:cxn>
                <a:cxn ang="0">
                  <a:pos x="T10" y="T11"/>
                </a:cxn>
                <a:cxn ang="0">
                  <a:pos x="T12" y="T13"/>
                </a:cxn>
              </a:cxnLst>
              <a:rect l="0" t="0" r="r" b="b"/>
              <a:pathLst>
                <a:path w="162" h="314">
                  <a:moveTo>
                    <a:pt x="0" y="0"/>
                  </a:moveTo>
                  <a:cubicBezTo>
                    <a:pt x="0" y="0"/>
                    <a:pt x="76" y="19"/>
                    <a:pt x="104" y="130"/>
                  </a:cubicBezTo>
                  <a:cubicBezTo>
                    <a:pt x="104" y="130"/>
                    <a:pt x="111" y="139"/>
                    <a:pt x="108" y="180"/>
                  </a:cubicBezTo>
                  <a:cubicBezTo>
                    <a:pt x="108" y="180"/>
                    <a:pt x="104" y="277"/>
                    <a:pt x="162" y="314"/>
                  </a:cubicBezTo>
                  <a:cubicBezTo>
                    <a:pt x="162" y="314"/>
                    <a:pt x="100" y="206"/>
                    <a:pt x="125" y="165"/>
                  </a:cubicBezTo>
                  <a:cubicBezTo>
                    <a:pt x="125" y="165"/>
                    <a:pt x="135" y="133"/>
                    <a:pt x="108" y="95"/>
                  </a:cubicBezTo>
                  <a:cubicBezTo>
                    <a:pt x="108" y="95"/>
                    <a:pt x="82" y="6"/>
                    <a:pt x="0" y="0"/>
                  </a:cubicBezTo>
                  <a:close/>
                </a:path>
              </a:pathLst>
            </a:custGeom>
            <a:gradFill>
              <a:gsLst>
                <a:gs pos="100000">
                  <a:srgbClr val="B2B2B2"/>
                </a:gs>
                <a:gs pos="7000">
                  <a:srgbClr val="000000"/>
                </a:gs>
              </a:gsLs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447" name="Freeform 242"/>
            <p:cNvSpPr>
              <a:spLocks/>
            </p:cNvSpPr>
            <p:nvPr/>
          </p:nvSpPr>
          <p:spPr bwMode="gray">
            <a:xfrm>
              <a:off x="3689735" y="1590817"/>
              <a:ext cx="120883" cy="76777"/>
            </a:xfrm>
            <a:custGeom>
              <a:avLst/>
              <a:gdLst>
                <a:gd name="T0" fmla="*/ 279 w 279"/>
                <a:gd name="T1" fmla="*/ 54 h 175"/>
                <a:gd name="T2" fmla="*/ 101 w 279"/>
                <a:gd name="T3" fmla="*/ 76 h 175"/>
                <a:gd name="T4" fmla="*/ 56 w 279"/>
                <a:gd name="T5" fmla="*/ 130 h 175"/>
                <a:gd name="T6" fmla="*/ 0 w 279"/>
                <a:gd name="T7" fmla="*/ 175 h 175"/>
                <a:gd name="T8" fmla="*/ 44 w 279"/>
                <a:gd name="T9" fmla="*/ 124 h 175"/>
                <a:gd name="T10" fmla="*/ 94 w 279"/>
                <a:gd name="T11" fmla="*/ 64 h 175"/>
                <a:gd name="T12" fmla="*/ 279 w 279"/>
                <a:gd name="T13" fmla="*/ 54 h 175"/>
              </a:gdLst>
              <a:ahLst/>
              <a:cxnLst>
                <a:cxn ang="0">
                  <a:pos x="T0" y="T1"/>
                </a:cxn>
                <a:cxn ang="0">
                  <a:pos x="T2" y="T3"/>
                </a:cxn>
                <a:cxn ang="0">
                  <a:pos x="T4" y="T5"/>
                </a:cxn>
                <a:cxn ang="0">
                  <a:pos x="T6" y="T7"/>
                </a:cxn>
                <a:cxn ang="0">
                  <a:pos x="T8" y="T9"/>
                </a:cxn>
                <a:cxn ang="0">
                  <a:pos x="T10" y="T11"/>
                </a:cxn>
                <a:cxn ang="0">
                  <a:pos x="T12" y="T13"/>
                </a:cxn>
              </a:cxnLst>
              <a:rect l="0" t="0" r="r" b="b"/>
              <a:pathLst>
                <a:path w="279" h="175">
                  <a:moveTo>
                    <a:pt x="279" y="54"/>
                  </a:moveTo>
                  <a:cubicBezTo>
                    <a:pt x="279" y="54"/>
                    <a:pt x="181" y="0"/>
                    <a:pt x="101" y="76"/>
                  </a:cubicBezTo>
                  <a:cubicBezTo>
                    <a:pt x="101" y="76"/>
                    <a:pt x="81" y="92"/>
                    <a:pt x="56" y="130"/>
                  </a:cubicBezTo>
                  <a:cubicBezTo>
                    <a:pt x="56" y="130"/>
                    <a:pt x="42" y="168"/>
                    <a:pt x="0" y="175"/>
                  </a:cubicBezTo>
                  <a:cubicBezTo>
                    <a:pt x="0" y="175"/>
                    <a:pt x="39" y="159"/>
                    <a:pt x="44" y="124"/>
                  </a:cubicBezTo>
                  <a:cubicBezTo>
                    <a:pt x="44" y="124"/>
                    <a:pt x="53" y="85"/>
                    <a:pt x="94" y="64"/>
                  </a:cubicBezTo>
                  <a:cubicBezTo>
                    <a:pt x="94" y="64"/>
                    <a:pt x="178" y="1"/>
                    <a:pt x="279" y="54"/>
                  </a:cubicBezTo>
                  <a:close/>
                </a:path>
              </a:pathLst>
            </a:custGeom>
            <a:gradFill>
              <a:gsLst>
                <a:gs pos="100000">
                  <a:srgbClr val="B2B2B2"/>
                </a:gs>
                <a:gs pos="0">
                  <a:srgbClr val="000000"/>
                </a:gs>
              </a:gsLst>
              <a:path path="circle">
                <a:fillToRect l="50000" t="50000" r="50000" b="50000"/>
              </a:path>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448" name="Freeform 243"/>
            <p:cNvSpPr>
              <a:spLocks/>
            </p:cNvSpPr>
            <p:nvPr/>
          </p:nvSpPr>
          <p:spPr bwMode="gray">
            <a:xfrm>
              <a:off x="3571786" y="1664442"/>
              <a:ext cx="126203" cy="67134"/>
            </a:xfrm>
            <a:custGeom>
              <a:avLst/>
              <a:gdLst>
                <a:gd name="T0" fmla="*/ 291 w 291"/>
                <a:gd name="T1" fmla="*/ 2 h 153"/>
                <a:gd name="T2" fmla="*/ 122 w 291"/>
                <a:gd name="T3" fmla="*/ 33 h 153"/>
                <a:gd name="T4" fmla="*/ 0 w 291"/>
                <a:gd name="T5" fmla="*/ 153 h 153"/>
                <a:gd name="T6" fmla="*/ 90 w 291"/>
                <a:gd name="T7" fmla="*/ 21 h 153"/>
                <a:gd name="T8" fmla="*/ 151 w 291"/>
                <a:gd name="T9" fmla="*/ 28 h 153"/>
                <a:gd name="T10" fmla="*/ 291 w 291"/>
                <a:gd name="T11" fmla="*/ 2 h 153"/>
              </a:gdLst>
              <a:ahLst/>
              <a:cxnLst>
                <a:cxn ang="0">
                  <a:pos x="T0" y="T1"/>
                </a:cxn>
                <a:cxn ang="0">
                  <a:pos x="T2" y="T3"/>
                </a:cxn>
                <a:cxn ang="0">
                  <a:pos x="T4" y="T5"/>
                </a:cxn>
                <a:cxn ang="0">
                  <a:pos x="T6" y="T7"/>
                </a:cxn>
                <a:cxn ang="0">
                  <a:pos x="T8" y="T9"/>
                </a:cxn>
                <a:cxn ang="0">
                  <a:pos x="T10" y="T11"/>
                </a:cxn>
              </a:cxnLst>
              <a:rect l="0" t="0" r="r" b="b"/>
              <a:pathLst>
                <a:path w="291" h="153">
                  <a:moveTo>
                    <a:pt x="291" y="2"/>
                  </a:moveTo>
                  <a:cubicBezTo>
                    <a:pt x="291" y="2"/>
                    <a:pt x="244" y="67"/>
                    <a:pt x="122" y="33"/>
                  </a:cubicBezTo>
                  <a:cubicBezTo>
                    <a:pt x="122" y="33"/>
                    <a:pt x="28" y="0"/>
                    <a:pt x="0" y="153"/>
                  </a:cubicBezTo>
                  <a:cubicBezTo>
                    <a:pt x="0" y="153"/>
                    <a:pt x="2" y="40"/>
                    <a:pt x="90" y="21"/>
                  </a:cubicBezTo>
                  <a:cubicBezTo>
                    <a:pt x="90" y="21"/>
                    <a:pt x="110" y="13"/>
                    <a:pt x="151" y="28"/>
                  </a:cubicBezTo>
                  <a:cubicBezTo>
                    <a:pt x="151" y="28"/>
                    <a:pt x="229" y="54"/>
                    <a:pt x="291" y="2"/>
                  </a:cubicBezTo>
                  <a:close/>
                </a:path>
              </a:pathLst>
            </a:custGeom>
            <a:gradFill>
              <a:gsLst>
                <a:gs pos="0">
                  <a:srgbClr val="B2B2B2"/>
                </a:gs>
                <a:gs pos="100000">
                  <a:srgbClr val="000000"/>
                </a:gs>
              </a:gsLs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449" name="Freeform 254"/>
            <p:cNvSpPr>
              <a:spLocks/>
            </p:cNvSpPr>
            <p:nvPr/>
          </p:nvSpPr>
          <p:spPr bwMode="gray">
            <a:xfrm>
              <a:off x="3645894" y="1551873"/>
              <a:ext cx="164724" cy="120544"/>
            </a:xfrm>
            <a:custGeom>
              <a:avLst/>
              <a:gdLst>
                <a:gd name="T0" fmla="*/ 380 w 380"/>
                <a:gd name="T1" fmla="*/ 114 h 275"/>
                <a:gd name="T2" fmla="*/ 167 w 380"/>
                <a:gd name="T3" fmla="*/ 103 h 275"/>
                <a:gd name="T4" fmla="*/ 98 w 380"/>
                <a:gd name="T5" fmla="*/ 209 h 275"/>
                <a:gd name="T6" fmla="*/ 0 w 380"/>
                <a:gd name="T7" fmla="*/ 231 h 275"/>
                <a:gd name="T8" fmla="*/ 82 w 380"/>
                <a:gd name="T9" fmla="*/ 192 h 275"/>
                <a:gd name="T10" fmla="*/ 244 w 380"/>
                <a:gd name="T11" fmla="*/ 41 h 275"/>
                <a:gd name="T12" fmla="*/ 380 w 380"/>
                <a:gd name="T13" fmla="*/ 114 h 275"/>
              </a:gdLst>
              <a:ahLst/>
              <a:cxnLst>
                <a:cxn ang="0">
                  <a:pos x="T0" y="T1"/>
                </a:cxn>
                <a:cxn ang="0">
                  <a:pos x="T2" y="T3"/>
                </a:cxn>
                <a:cxn ang="0">
                  <a:pos x="T4" y="T5"/>
                </a:cxn>
                <a:cxn ang="0">
                  <a:pos x="T6" y="T7"/>
                </a:cxn>
                <a:cxn ang="0">
                  <a:pos x="T8" y="T9"/>
                </a:cxn>
                <a:cxn ang="0">
                  <a:pos x="T10" y="T11"/>
                </a:cxn>
                <a:cxn ang="0">
                  <a:pos x="T12" y="T13"/>
                </a:cxn>
              </a:cxnLst>
              <a:rect l="0" t="0" r="r" b="b"/>
              <a:pathLst>
                <a:path w="380" h="275">
                  <a:moveTo>
                    <a:pt x="380" y="114"/>
                  </a:moveTo>
                  <a:cubicBezTo>
                    <a:pt x="380" y="114"/>
                    <a:pt x="298" y="0"/>
                    <a:pt x="167" y="103"/>
                  </a:cubicBezTo>
                  <a:cubicBezTo>
                    <a:pt x="167" y="103"/>
                    <a:pt x="114" y="135"/>
                    <a:pt x="98" y="209"/>
                  </a:cubicBezTo>
                  <a:cubicBezTo>
                    <a:pt x="98" y="209"/>
                    <a:pt x="83" y="275"/>
                    <a:pt x="0" y="231"/>
                  </a:cubicBezTo>
                  <a:cubicBezTo>
                    <a:pt x="0" y="231"/>
                    <a:pt x="74" y="252"/>
                    <a:pt x="82" y="192"/>
                  </a:cubicBezTo>
                  <a:cubicBezTo>
                    <a:pt x="82" y="192"/>
                    <a:pt x="113" y="51"/>
                    <a:pt x="244" y="41"/>
                  </a:cubicBezTo>
                  <a:cubicBezTo>
                    <a:pt x="244" y="41"/>
                    <a:pt x="319" y="16"/>
                    <a:pt x="380" y="114"/>
                  </a:cubicBezTo>
                  <a:close/>
                </a:path>
              </a:pathLst>
            </a:custGeom>
            <a:gradFill>
              <a:gsLst>
                <a:gs pos="0">
                  <a:srgbClr val="B2B2B2"/>
                </a:gs>
                <a:gs pos="100000">
                  <a:srgbClr val="000000"/>
                </a:gs>
              </a:gsLs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450" name="Freeform 255"/>
            <p:cNvSpPr>
              <a:spLocks/>
            </p:cNvSpPr>
            <p:nvPr/>
          </p:nvSpPr>
          <p:spPr bwMode="gray">
            <a:xfrm>
              <a:off x="3728256" y="1547978"/>
              <a:ext cx="89332" cy="63425"/>
            </a:xfrm>
            <a:custGeom>
              <a:avLst/>
              <a:gdLst>
                <a:gd name="T0" fmla="*/ 206 w 206"/>
                <a:gd name="T1" fmla="*/ 135 h 145"/>
                <a:gd name="T2" fmla="*/ 0 w 206"/>
                <a:gd name="T3" fmla="*/ 145 h 145"/>
                <a:gd name="T4" fmla="*/ 206 w 206"/>
                <a:gd name="T5" fmla="*/ 135 h 145"/>
              </a:gdLst>
              <a:ahLst/>
              <a:cxnLst>
                <a:cxn ang="0">
                  <a:pos x="T0" y="T1"/>
                </a:cxn>
                <a:cxn ang="0">
                  <a:pos x="T2" y="T3"/>
                </a:cxn>
                <a:cxn ang="0">
                  <a:pos x="T4" y="T5"/>
                </a:cxn>
              </a:cxnLst>
              <a:rect l="0" t="0" r="r" b="b"/>
              <a:pathLst>
                <a:path w="206" h="145">
                  <a:moveTo>
                    <a:pt x="206" y="135"/>
                  </a:moveTo>
                  <a:cubicBezTo>
                    <a:pt x="206" y="135"/>
                    <a:pt x="103" y="0"/>
                    <a:pt x="0" y="145"/>
                  </a:cubicBezTo>
                  <a:cubicBezTo>
                    <a:pt x="0" y="145"/>
                    <a:pt x="99" y="26"/>
                    <a:pt x="206" y="135"/>
                  </a:cubicBezTo>
                  <a:close/>
                </a:path>
              </a:pathLst>
            </a:custGeom>
            <a:gradFill>
              <a:gsLst>
                <a:gs pos="0">
                  <a:srgbClr val="B2B2B2"/>
                </a:gs>
                <a:gs pos="100000">
                  <a:srgbClr val="000000"/>
                </a:gs>
              </a:gsLst>
            </a:gra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480" name="Content 1"/>
          <p:cNvSpPr>
            <a:spLocks noGrp="1"/>
          </p:cNvSpPr>
          <p:nvPr>
            <p:ph sz="half" idx="4294967295"/>
          </p:nvPr>
        </p:nvSpPr>
        <p:spPr bwMode="gray">
          <a:xfrm>
            <a:off x="3203189" y="2698272"/>
            <a:ext cx="1070219" cy="461893"/>
          </a:xfrm>
          <a:prstGeom prst="rect">
            <a:avLst/>
          </a:prstGeom>
          <a:noFill/>
        </p:spPr>
        <p:txBody>
          <a:bodyPr lIns="0" tIns="0" rIns="0" bIns="0" anchor="ctr"/>
          <a:lstStyle/>
          <a:p>
            <a:pPr marL="0" indent="0" algn="ctr">
              <a:spcAft>
                <a:spcPts val="0"/>
              </a:spcAft>
              <a:buNone/>
            </a:pPr>
            <a:r>
              <a:rPr lang="en-US" sz="1200" dirty="0" smtClean="0">
                <a:latin typeface="Bebas Neue" panose="020B0506020202020201" pitchFamily="34" charset="0"/>
              </a:rPr>
              <a:t>Channel partners</a:t>
            </a:r>
          </a:p>
          <a:p>
            <a:pPr marL="0" indent="0" algn="ctr">
              <a:spcAft>
                <a:spcPts val="0"/>
              </a:spcAft>
              <a:buNone/>
            </a:pPr>
            <a:r>
              <a:rPr lang="en-US" sz="1200" dirty="0" smtClean="0">
                <a:latin typeface="Bebas Neue" panose="020B0506020202020201" pitchFamily="34" charset="0"/>
              </a:rPr>
              <a:t>(suppliers)</a:t>
            </a:r>
            <a:endParaRPr lang="en-US" sz="1200" dirty="0">
              <a:latin typeface="Bebas Neue" panose="020B0506020202020201" pitchFamily="34" charset="0"/>
            </a:endParaRPr>
          </a:p>
        </p:txBody>
      </p:sp>
      <p:sp>
        <p:nvSpPr>
          <p:cNvPr id="481" name="Content 1"/>
          <p:cNvSpPr>
            <a:spLocks noGrp="1"/>
          </p:cNvSpPr>
          <p:nvPr>
            <p:ph sz="half" idx="4294967295"/>
          </p:nvPr>
        </p:nvSpPr>
        <p:spPr bwMode="gray">
          <a:xfrm>
            <a:off x="8003767" y="2670395"/>
            <a:ext cx="1070219" cy="461893"/>
          </a:xfrm>
          <a:prstGeom prst="rect">
            <a:avLst/>
          </a:prstGeom>
          <a:noFill/>
        </p:spPr>
        <p:txBody>
          <a:bodyPr lIns="0" tIns="0" rIns="0" bIns="0" anchor="ctr"/>
          <a:lstStyle/>
          <a:p>
            <a:pPr marL="0" indent="0" algn="ctr">
              <a:spcAft>
                <a:spcPts val="0"/>
              </a:spcAft>
              <a:buNone/>
            </a:pPr>
            <a:r>
              <a:rPr lang="en-US" sz="1200" dirty="0" smtClean="0">
                <a:latin typeface="Bebas Neue" panose="020B0506020202020201" pitchFamily="34" charset="0"/>
              </a:rPr>
              <a:t>Channel partners</a:t>
            </a:r>
          </a:p>
          <a:p>
            <a:pPr marL="0" indent="0" algn="ctr">
              <a:spcAft>
                <a:spcPts val="0"/>
              </a:spcAft>
              <a:buNone/>
            </a:pPr>
            <a:r>
              <a:rPr lang="en-US" sz="1200" dirty="0" smtClean="0">
                <a:latin typeface="Bebas Neue" panose="020B0506020202020201" pitchFamily="34" charset="0"/>
              </a:rPr>
              <a:t>(Organization)</a:t>
            </a:r>
            <a:endParaRPr lang="en-US" sz="1200" dirty="0">
              <a:latin typeface="Bebas Neue" panose="020B0506020202020201" pitchFamily="34" charset="0"/>
            </a:endParaRPr>
          </a:p>
        </p:txBody>
      </p:sp>
      <p:sp>
        <p:nvSpPr>
          <p:cNvPr id="506" name="Pfeil nach links und rechts 505"/>
          <p:cNvSpPr/>
          <p:nvPr/>
        </p:nvSpPr>
        <p:spPr bwMode="gray">
          <a:xfrm>
            <a:off x="7434830" y="3538170"/>
            <a:ext cx="2235149" cy="297712"/>
          </a:xfrm>
          <a:prstGeom prst="leftRightArrow">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a:p>
        </p:txBody>
      </p:sp>
      <p:sp>
        <p:nvSpPr>
          <p:cNvPr id="509" name="Pfeil nach links und rechts 508"/>
          <p:cNvSpPr/>
          <p:nvPr/>
        </p:nvSpPr>
        <p:spPr bwMode="gray">
          <a:xfrm rot="18897969">
            <a:off x="7266100" y="2753469"/>
            <a:ext cx="801513" cy="297712"/>
          </a:xfrm>
          <a:prstGeom prst="leftRightArrow">
            <a:avLst/>
          </a:prstGeom>
          <a:noFill/>
          <a:ln w="158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0" name="Pfeil nach links und rechts 509"/>
          <p:cNvSpPr/>
          <p:nvPr/>
        </p:nvSpPr>
        <p:spPr bwMode="gray">
          <a:xfrm rot="13497969" flipH="1" flipV="1">
            <a:off x="9137178" y="2753678"/>
            <a:ext cx="801513" cy="297712"/>
          </a:xfrm>
          <a:prstGeom prst="leftRightArrow">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a:p>
        </p:txBody>
      </p:sp>
      <p:sp>
        <p:nvSpPr>
          <p:cNvPr id="512" name="Pfeil nach links und rechts 511"/>
          <p:cNvSpPr/>
          <p:nvPr/>
        </p:nvSpPr>
        <p:spPr bwMode="gray">
          <a:xfrm rot="2702031" flipV="1">
            <a:off x="7266100" y="4334085"/>
            <a:ext cx="801513" cy="297712"/>
          </a:xfrm>
          <a:prstGeom prst="leftRightArrow">
            <a:avLst/>
          </a:prstGeom>
          <a:noFill/>
          <a:ln w="158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717951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bwMode="gray">
      <p:bgPr>
        <a:solidFill>
          <a:schemeClr val="bg1">
            <a:lumMod val="85000"/>
          </a:schemeClr>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bwMode="gray"/>
        <p:txBody>
          <a:bodyPr/>
          <a:lstStyle/>
          <a:p>
            <a:r>
              <a:rPr lang="en-US" dirty="0" smtClean="0"/>
              <a:t>INTERACTION</a:t>
            </a:r>
            <a:endParaRPr lang="en-US" dirty="0"/>
          </a:p>
        </p:txBody>
      </p:sp>
      <p:sp>
        <p:nvSpPr>
          <p:cNvPr id="5" name="Subtitle"/>
          <p:cNvSpPr>
            <a:spLocks noGrp="1"/>
          </p:cNvSpPr>
          <p:nvPr>
            <p:ph type="body" sz="quarter" idx="13"/>
          </p:nvPr>
        </p:nvSpPr>
        <p:spPr bwMode="gray"/>
        <p:txBody>
          <a:bodyPr/>
          <a:lstStyle/>
          <a:p>
            <a:r>
              <a:rPr lang="en-US" dirty="0" smtClean="0"/>
              <a:t>Platforms</a:t>
            </a:r>
            <a:endParaRPr lang="en-US" dirty="0"/>
          </a:p>
        </p:txBody>
      </p:sp>
      <p:sp>
        <p:nvSpPr>
          <p:cNvPr id="3" name="Content Placeholder 1"/>
          <p:cNvSpPr>
            <a:spLocks noGrp="1"/>
          </p:cNvSpPr>
          <p:nvPr>
            <p:ph sz="half" idx="2"/>
          </p:nvPr>
        </p:nvSpPr>
        <p:spPr bwMode="gray">
          <a:xfrm>
            <a:off x="540000" y="1512000"/>
            <a:ext cx="5314950" cy="1302536"/>
          </a:xfrm>
          <a:solidFill>
            <a:schemeClr val="tx2">
              <a:lumMod val="75000"/>
            </a:schemeClr>
          </a:solidFill>
        </p:spPr>
        <p:txBody>
          <a:bodyPr/>
          <a:lstStyle/>
          <a:p>
            <a:r>
              <a:rPr lang="en-US" sz="1800" dirty="0" smtClean="0">
                <a:solidFill>
                  <a:schemeClr val="bg1"/>
                </a:solidFill>
                <a:latin typeface="Bebas Neue" panose="020B0506020202020201" pitchFamily="34" charset="0"/>
              </a:rPr>
              <a:t>Information</a:t>
            </a:r>
          </a:p>
          <a:p>
            <a:r>
              <a:rPr lang="en-US" sz="1400" dirty="0" smtClean="0">
                <a:solidFill>
                  <a:schemeClr val="bg1"/>
                </a:solidFill>
              </a:rPr>
              <a:t>Individual homepages and blogs, news, lists and directories, comparison portals, search engines</a:t>
            </a:r>
            <a:endParaRPr lang="en-US" sz="1400" dirty="0">
              <a:solidFill>
                <a:schemeClr val="bg1"/>
              </a:solidFill>
            </a:endParaRPr>
          </a:p>
        </p:txBody>
      </p:sp>
      <p:sp>
        <p:nvSpPr>
          <p:cNvPr id="4" name="Content Placeholder 2"/>
          <p:cNvSpPr>
            <a:spLocks noGrp="1"/>
          </p:cNvSpPr>
          <p:nvPr>
            <p:ph sz="quarter" idx="4"/>
          </p:nvPr>
        </p:nvSpPr>
        <p:spPr bwMode="gray">
          <a:xfrm>
            <a:off x="6134986" y="1512000"/>
            <a:ext cx="5310889" cy="1302536"/>
          </a:xfrm>
          <a:solidFill>
            <a:schemeClr val="tx2"/>
          </a:solidFill>
        </p:spPr>
        <p:txBody>
          <a:bodyPr/>
          <a:lstStyle/>
          <a:p>
            <a:r>
              <a:rPr lang="en-US" sz="1800" dirty="0" smtClean="0">
                <a:solidFill>
                  <a:schemeClr val="bg1"/>
                </a:solidFill>
                <a:latin typeface="Bebas Neue" panose="020B0506020202020201" pitchFamily="34" charset="0"/>
              </a:rPr>
              <a:t>E-procurement</a:t>
            </a:r>
          </a:p>
          <a:p>
            <a:r>
              <a:rPr lang="en-US" sz="1400" dirty="0" smtClean="0">
                <a:solidFill>
                  <a:schemeClr val="bg1"/>
                </a:solidFill>
              </a:rPr>
              <a:t>Individual and community procurement sites, </a:t>
            </a:r>
            <a:br>
              <a:rPr lang="en-US" sz="1400" dirty="0" smtClean="0">
                <a:solidFill>
                  <a:schemeClr val="bg1"/>
                </a:solidFill>
              </a:rPr>
            </a:br>
            <a:r>
              <a:rPr lang="en-US" sz="1400" dirty="0" smtClean="0">
                <a:solidFill>
                  <a:schemeClr val="bg1"/>
                </a:solidFill>
              </a:rPr>
              <a:t>state advertising sites</a:t>
            </a:r>
            <a:endParaRPr lang="en-US" sz="1400" dirty="0">
              <a:solidFill>
                <a:schemeClr val="bg1"/>
              </a:solidFill>
            </a:endParaRPr>
          </a:p>
        </p:txBody>
      </p:sp>
      <p:sp>
        <p:nvSpPr>
          <p:cNvPr id="14" name="Content Placeholder 3"/>
          <p:cNvSpPr>
            <a:spLocks noGrp="1"/>
          </p:cNvSpPr>
          <p:nvPr>
            <p:ph sz="half" idx="18"/>
          </p:nvPr>
        </p:nvSpPr>
        <p:spPr bwMode="gray">
          <a:xfrm>
            <a:off x="540000" y="3005614"/>
            <a:ext cx="5314950" cy="1302536"/>
          </a:xfrm>
        </p:spPr>
        <p:txBody>
          <a:bodyPr/>
          <a:lstStyle/>
          <a:p>
            <a:r>
              <a:rPr lang="en-US" sz="1800" dirty="0" smtClean="0">
                <a:latin typeface="Bebas Neue" panose="020B0506020202020201" pitchFamily="34" charset="0"/>
              </a:rPr>
              <a:t>Trade</a:t>
            </a:r>
          </a:p>
          <a:p>
            <a:r>
              <a:rPr lang="en-US" sz="1400" dirty="0" smtClean="0"/>
              <a:t>Individual online shops, online marketplaces, </a:t>
            </a:r>
            <a:br>
              <a:rPr lang="en-US" sz="1400" dirty="0" smtClean="0"/>
            </a:br>
            <a:r>
              <a:rPr lang="en-US" sz="1400" dirty="0" smtClean="0"/>
              <a:t>online auction platforms</a:t>
            </a:r>
            <a:endParaRPr lang="en-US" sz="1400" dirty="0"/>
          </a:p>
        </p:txBody>
      </p:sp>
      <p:sp>
        <p:nvSpPr>
          <p:cNvPr id="15" name="Content Placeholder 4"/>
          <p:cNvSpPr>
            <a:spLocks noGrp="1"/>
          </p:cNvSpPr>
          <p:nvPr>
            <p:ph sz="quarter" idx="19"/>
          </p:nvPr>
        </p:nvSpPr>
        <p:spPr bwMode="gray">
          <a:xfrm>
            <a:off x="6134986" y="3005614"/>
            <a:ext cx="5310889" cy="1302536"/>
          </a:xfrm>
        </p:spPr>
        <p:txBody>
          <a:bodyPr/>
          <a:lstStyle/>
          <a:p>
            <a:r>
              <a:rPr lang="en-US" sz="1800" dirty="0" smtClean="0">
                <a:latin typeface="Bebas Neue" panose="020B0506020202020201" pitchFamily="34" charset="0"/>
              </a:rPr>
              <a:t>Interaction</a:t>
            </a:r>
          </a:p>
          <a:p>
            <a:r>
              <a:rPr lang="en-US" sz="1400" dirty="0" smtClean="0"/>
              <a:t>Chats, communities, forums, communications platforms, </a:t>
            </a:r>
            <a:br>
              <a:rPr lang="en-US" sz="1400" dirty="0" smtClean="0"/>
            </a:br>
            <a:r>
              <a:rPr lang="en-US" sz="1400" dirty="0" smtClean="0"/>
              <a:t>dating sites, online games</a:t>
            </a:r>
            <a:endParaRPr lang="en-US" sz="1400" dirty="0"/>
          </a:p>
        </p:txBody>
      </p:sp>
      <p:sp>
        <p:nvSpPr>
          <p:cNvPr id="16" name="Content Placeholder 5"/>
          <p:cNvSpPr>
            <a:spLocks noGrp="1"/>
          </p:cNvSpPr>
          <p:nvPr>
            <p:ph sz="half" idx="22"/>
          </p:nvPr>
        </p:nvSpPr>
        <p:spPr bwMode="gray">
          <a:xfrm>
            <a:off x="540000" y="4488814"/>
            <a:ext cx="5314950" cy="1302536"/>
          </a:xfrm>
        </p:spPr>
        <p:txBody>
          <a:bodyPr/>
          <a:lstStyle/>
          <a:p>
            <a:r>
              <a:rPr lang="en-US" sz="1800" dirty="0" smtClean="0">
                <a:latin typeface="Bebas Neue" panose="020B0506020202020201" pitchFamily="34" charset="0"/>
              </a:rPr>
              <a:t>Entertainment</a:t>
            </a:r>
          </a:p>
          <a:p>
            <a:r>
              <a:rPr lang="en-US" sz="1400" dirty="0" smtClean="0"/>
              <a:t>Online multimedia sites, online games</a:t>
            </a:r>
            <a:endParaRPr lang="en-US" sz="1400" dirty="0"/>
          </a:p>
        </p:txBody>
      </p:sp>
      <p:sp>
        <p:nvSpPr>
          <p:cNvPr id="17" name="Content Placeholder 6"/>
          <p:cNvSpPr>
            <a:spLocks noGrp="1"/>
          </p:cNvSpPr>
          <p:nvPr>
            <p:ph sz="quarter" idx="23"/>
          </p:nvPr>
        </p:nvSpPr>
        <p:spPr bwMode="gray">
          <a:xfrm>
            <a:off x="6134986" y="4488814"/>
            <a:ext cx="5310889" cy="1302536"/>
          </a:xfrm>
        </p:spPr>
        <p:txBody>
          <a:bodyPr/>
          <a:lstStyle/>
          <a:p>
            <a:r>
              <a:rPr lang="en-US" sz="1800" dirty="0" smtClean="0">
                <a:latin typeface="Bebas Neue" panose="020B0506020202020201" pitchFamily="34" charset="0"/>
              </a:rPr>
              <a:t>Bundles</a:t>
            </a:r>
          </a:p>
          <a:p>
            <a:r>
              <a:rPr lang="en-US" sz="1400" dirty="0" smtClean="0"/>
              <a:t>Internet portals, industry-specific websites</a:t>
            </a:r>
            <a:endParaRPr lang="en-US" sz="1400" dirty="0"/>
          </a:p>
        </p:txBody>
      </p:sp>
    </p:spTree>
    <p:extLst>
      <p:ext uri="{BB962C8B-B14F-4D97-AF65-F5344CB8AC3E}">
        <p14:creationId xmlns:p14="http://schemas.microsoft.com/office/powerpoint/2010/main" val="1599516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bwMode="gray">
      <p:bgPr>
        <a:solidFill>
          <a:schemeClr val="tx1">
            <a:lumMod val="85000"/>
            <a:lumOff val="15000"/>
          </a:schemeClr>
        </a:solidFill>
        <a:effectLst/>
      </p:bgPr>
    </p:bg>
    <p:spTree>
      <p:nvGrpSpPr>
        <p:cNvPr id="1" name=""/>
        <p:cNvGrpSpPr/>
        <p:nvPr/>
      </p:nvGrpSpPr>
      <p:grpSpPr>
        <a:xfrm>
          <a:off x="0" y="0"/>
          <a:ext cx="0" cy="0"/>
          <a:chOff x="0" y="0"/>
          <a:chExt cx="0" cy="0"/>
        </a:xfrm>
      </p:grpSpPr>
      <p:pic>
        <p:nvPicPr>
          <p:cNvPr id="12" name="Bildplatzhalter 4"/>
          <p:cNvPicPr>
            <a:picLocks noGrp="1" noChangeAspect="1"/>
          </p:cNvPicPr>
          <p:nvPr>
            <p:ph type="pic" sz="quarter" idx="15"/>
          </p:nvPr>
        </p:nvPicPr>
        <p:blipFill>
          <a:blip r:embed="rId2" cstate="email">
            <a:extLst>
              <a:ext uri="{28A0092B-C50C-407E-A947-70E740481C1C}">
                <a14:useLocalDpi xmlns:a14="http://schemas.microsoft.com/office/drawing/2010/main"/>
              </a:ext>
            </a:extLst>
          </a:blip>
          <a:srcRect/>
          <a:stretch>
            <a:fillRect/>
          </a:stretch>
        </p:blipFill>
        <p:spPr bwMode="gray">
          <a:xfrm>
            <a:off x="8230413" y="0"/>
            <a:ext cx="3960000" cy="6858000"/>
          </a:xfrm>
        </p:spPr>
      </p:pic>
      <p:sp>
        <p:nvSpPr>
          <p:cNvPr id="13" name="Rectangle"/>
          <p:cNvSpPr/>
          <p:nvPr/>
        </p:nvSpPr>
        <p:spPr bwMode="gray">
          <a:xfrm>
            <a:off x="8230413" y="0"/>
            <a:ext cx="3960000" cy="6858000"/>
          </a:xfrm>
          <a:prstGeom prst="rect">
            <a:avLst/>
          </a:prstGeom>
          <a:solidFill>
            <a:schemeClr val="tx1">
              <a:lumMod val="85000"/>
              <a:lumOff val="1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p:cNvSpPr>
            <a:spLocks noGrp="1"/>
          </p:cNvSpPr>
          <p:nvPr>
            <p:ph type="title"/>
          </p:nvPr>
        </p:nvSpPr>
        <p:spPr bwMode="gray"/>
        <p:txBody>
          <a:bodyPr/>
          <a:lstStyle/>
          <a:p>
            <a:r>
              <a:rPr lang="en-US" dirty="0" smtClean="0">
                <a:solidFill>
                  <a:schemeClr val="bg1"/>
                </a:solidFill>
              </a:rPr>
              <a:t>INTERACTION</a:t>
            </a:r>
            <a:endParaRPr lang="en-US" dirty="0">
              <a:solidFill>
                <a:schemeClr val="bg1"/>
              </a:solidFill>
            </a:endParaRPr>
          </a:p>
        </p:txBody>
      </p:sp>
      <p:sp>
        <p:nvSpPr>
          <p:cNvPr id="5" name="Subtitle"/>
          <p:cNvSpPr>
            <a:spLocks noGrp="1"/>
          </p:cNvSpPr>
          <p:nvPr>
            <p:ph type="body" sz="quarter" idx="13"/>
          </p:nvPr>
        </p:nvSpPr>
        <p:spPr bwMode="gray"/>
        <p:txBody>
          <a:bodyPr/>
          <a:lstStyle/>
          <a:p>
            <a:r>
              <a:rPr lang="en-US" dirty="0" smtClean="0"/>
              <a:t>Sources of Revenue</a:t>
            </a:r>
          </a:p>
          <a:p>
            <a:endParaRPr lang="en-US" dirty="0" smtClean="0"/>
          </a:p>
          <a:p>
            <a:endParaRPr lang="en-US" dirty="0"/>
          </a:p>
        </p:txBody>
      </p:sp>
      <p:sp>
        <p:nvSpPr>
          <p:cNvPr id="3" name="Content Placeholder 1"/>
          <p:cNvSpPr>
            <a:spLocks noGrp="1"/>
          </p:cNvSpPr>
          <p:nvPr>
            <p:ph sz="half" idx="2"/>
          </p:nvPr>
        </p:nvSpPr>
        <p:spPr bwMode="gray">
          <a:xfrm>
            <a:off x="539750" y="1511999"/>
            <a:ext cx="3607200" cy="1111199"/>
          </a:xfrm>
          <a:noFill/>
        </p:spPr>
        <p:txBody>
          <a:bodyPr lIns="144000" tIns="144000" rIns="144000" bIns="144000"/>
          <a:lstStyle/>
          <a:p>
            <a:pPr algn="ctr">
              <a:spcAft>
                <a:spcPts val="300"/>
              </a:spcAft>
            </a:pPr>
            <a:r>
              <a:rPr lang="en-US" sz="2400" dirty="0" smtClean="0">
                <a:solidFill>
                  <a:schemeClr val="bg1"/>
                </a:solidFill>
                <a:latin typeface="Bebas Neue" panose="020B0506020202020201" pitchFamily="34" charset="0"/>
              </a:rPr>
              <a:t>Direct Sources</a:t>
            </a:r>
          </a:p>
          <a:p>
            <a:pPr algn="ctr">
              <a:spcAft>
                <a:spcPts val="300"/>
              </a:spcAft>
            </a:pPr>
            <a:r>
              <a:rPr lang="en-US" dirty="0" smtClean="0">
                <a:solidFill>
                  <a:schemeClr val="bg1"/>
                </a:solidFill>
              </a:rPr>
              <a:t>(from online business trade)</a:t>
            </a:r>
            <a:endParaRPr lang="en-US" dirty="0">
              <a:solidFill>
                <a:schemeClr val="bg1"/>
              </a:solidFill>
            </a:endParaRPr>
          </a:p>
        </p:txBody>
      </p:sp>
      <p:sp>
        <p:nvSpPr>
          <p:cNvPr id="4" name="Content Placeholder 2"/>
          <p:cNvSpPr>
            <a:spLocks noGrp="1"/>
          </p:cNvSpPr>
          <p:nvPr>
            <p:ph sz="quarter" idx="4"/>
          </p:nvPr>
        </p:nvSpPr>
        <p:spPr bwMode="gray">
          <a:xfrm>
            <a:off x="4290950" y="1512000"/>
            <a:ext cx="3607200" cy="1111199"/>
          </a:xfrm>
          <a:noFill/>
        </p:spPr>
        <p:txBody>
          <a:bodyPr lIns="144000" tIns="144000" rIns="144000" bIns="144000"/>
          <a:lstStyle/>
          <a:p>
            <a:pPr algn="ctr">
              <a:spcAft>
                <a:spcPts val="300"/>
              </a:spcAft>
            </a:pPr>
            <a:r>
              <a:rPr lang="en-US" sz="2400" dirty="0" smtClean="0">
                <a:solidFill>
                  <a:schemeClr val="bg1"/>
                </a:solidFill>
                <a:latin typeface="Bebas Neue" panose="020B0506020202020201" pitchFamily="34" charset="0"/>
              </a:rPr>
              <a:t>Indirect Sources</a:t>
            </a:r>
          </a:p>
          <a:p>
            <a:pPr algn="ctr">
              <a:spcAft>
                <a:spcPts val="300"/>
              </a:spcAft>
            </a:pPr>
            <a:r>
              <a:rPr lang="en-US" dirty="0" smtClean="0">
                <a:solidFill>
                  <a:schemeClr val="bg1"/>
                </a:solidFill>
              </a:rPr>
              <a:t>(from online business info services)</a:t>
            </a:r>
            <a:endParaRPr lang="en-US" dirty="0">
              <a:solidFill>
                <a:schemeClr val="bg1"/>
              </a:solidFill>
            </a:endParaRPr>
          </a:p>
        </p:txBody>
      </p:sp>
      <p:sp>
        <p:nvSpPr>
          <p:cNvPr id="14" name="Content Placeholder 3"/>
          <p:cNvSpPr>
            <a:spLocks noGrp="1"/>
          </p:cNvSpPr>
          <p:nvPr>
            <p:ph sz="half" idx="18"/>
          </p:nvPr>
        </p:nvSpPr>
        <p:spPr bwMode="gray">
          <a:xfrm>
            <a:off x="540000" y="2623199"/>
            <a:ext cx="3607200" cy="991638"/>
          </a:xfrm>
          <a:solidFill>
            <a:schemeClr val="tx2"/>
          </a:solidFill>
        </p:spPr>
        <p:txBody>
          <a:bodyPr lIns="144000" tIns="144000" rIns="144000" bIns="144000"/>
          <a:lstStyle/>
          <a:p>
            <a:pPr>
              <a:spcAft>
                <a:spcPts val="600"/>
              </a:spcAft>
            </a:pPr>
            <a:r>
              <a:rPr lang="en-US" dirty="0" smtClean="0">
                <a:solidFill>
                  <a:schemeClr val="bg1"/>
                </a:solidFill>
                <a:latin typeface="Bebas Neue" panose="020B0506020202020201" pitchFamily="34" charset="0"/>
              </a:rPr>
              <a:t>Transaction revenues</a:t>
            </a:r>
          </a:p>
          <a:p>
            <a:pPr>
              <a:spcAft>
                <a:spcPts val="600"/>
              </a:spcAft>
            </a:pPr>
            <a:r>
              <a:rPr lang="en-US" sz="1200" dirty="0" smtClean="0">
                <a:solidFill>
                  <a:schemeClr val="bg1"/>
                </a:solidFill>
              </a:rPr>
              <a:t>Sales revenue, contributions and fees </a:t>
            </a:r>
            <a:br>
              <a:rPr lang="en-US" sz="1200" dirty="0" smtClean="0">
                <a:solidFill>
                  <a:schemeClr val="bg1"/>
                </a:solidFill>
              </a:rPr>
            </a:br>
            <a:r>
              <a:rPr lang="en-US" sz="1200" dirty="0" smtClean="0">
                <a:solidFill>
                  <a:schemeClr val="bg1"/>
                </a:solidFill>
              </a:rPr>
              <a:t>not related to performance</a:t>
            </a:r>
            <a:endParaRPr lang="en-US" sz="1200" dirty="0">
              <a:solidFill>
                <a:schemeClr val="bg1"/>
              </a:solidFill>
            </a:endParaRPr>
          </a:p>
        </p:txBody>
      </p:sp>
      <p:sp>
        <p:nvSpPr>
          <p:cNvPr id="15" name="Content Placeholder 4"/>
          <p:cNvSpPr>
            <a:spLocks noGrp="1"/>
          </p:cNvSpPr>
          <p:nvPr>
            <p:ph sz="quarter" idx="19"/>
          </p:nvPr>
        </p:nvSpPr>
        <p:spPr bwMode="gray">
          <a:xfrm>
            <a:off x="4290950" y="2623200"/>
            <a:ext cx="3607200" cy="991638"/>
          </a:xfrm>
          <a:solidFill>
            <a:schemeClr val="tx2"/>
          </a:solidFill>
        </p:spPr>
        <p:txBody>
          <a:bodyPr lIns="144000" tIns="144000" rIns="144000" bIns="144000"/>
          <a:lstStyle/>
          <a:p>
            <a:pPr>
              <a:spcAft>
                <a:spcPts val="600"/>
              </a:spcAft>
            </a:pPr>
            <a:r>
              <a:rPr lang="en-US" dirty="0" smtClean="0">
                <a:solidFill>
                  <a:schemeClr val="bg1"/>
                </a:solidFill>
                <a:latin typeface="Bebas Neue" panose="020B0506020202020201" pitchFamily="34" charset="0"/>
              </a:rPr>
              <a:t>Commissions</a:t>
            </a:r>
          </a:p>
          <a:p>
            <a:pPr>
              <a:spcAft>
                <a:spcPts val="600"/>
              </a:spcAft>
            </a:pPr>
            <a:r>
              <a:rPr lang="en-US" sz="1200" dirty="0" smtClean="0">
                <a:solidFill>
                  <a:schemeClr val="bg1"/>
                </a:solidFill>
              </a:rPr>
              <a:t>Enrollment costs, brokerage costs, </a:t>
            </a:r>
            <a:br>
              <a:rPr lang="en-US" sz="1200" dirty="0" smtClean="0">
                <a:solidFill>
                  <a:schemeClr val="bg1"/>
                </a:solidFill>
              </a:rPr>
            </a:br>
            <a:r>
              <a:rPr lang="en-US" sz="1200" dirty="0" smtClean="0">
                <a:solidFill>
                  <a:schemeClr val="bg1"/>
                </a:solidFill>
              </a:rPr>
              <a:t>forwarding commissions</a:t>
            </a:r>
            <a:endParaRPr lang="en-US" sz="1200" dirty="0">
              <a:solidFill>
                <a:schemeClr val="bg1"/>
              </a:solidFill>
            </a:endParaRPr>
          </a:p>
        </p:txBody>
      </p:sp>
      <p:sp>
        <p:nvSpPr>
          <p:cNvPr id="16" name="Content Placeholder 5"/>
          <p:cNvSpPr>
            <a:spLocks noGrp="1"/>
          </p:cNvSpPr>
          <p:nvPr>
            <p:ph sz="half" idx="20"/>
          </p:nvPr>
        </p:nvSpPr>
        <p:spPr bwMode="gray">
          <a:xfrm>
            <a:off x="539750" y="3734399"/>
            <a:ext cx="3607200" cy="991638"/>
          </a:xfrm>
          <a:solidFill>
            <a:schemeClr val="tx2">
              <a:lumMod val="60000"/>
              <a:lumOff val="40000"/>
            </a:schemeClr>
          </a:solidFill>
        </p:spPr>
        <p:txBody>
          <a:bodyPr lIns="144000" tIns="144000" rIns="144000" bIns="144000"/>
          <a:lstStyle/>
          <a:p>
            <a:pPr>
              <a:spcAft>
                <a:spcPts val="600"/>
              </a:spcAft>
            </a:pPr>
            <a:r>
              <a:rPr lang="en-US" dirty="0" smtClean="0">
                <a:solidFill>
                  <a:schemeClr val="bg1"/>
                </a:solidFill>
                <a:latin typeface="Bebas Neue" panose="020B0506020202020201" pitchFamily="34" charset="0"/>
              </a:rPr>
              <a:t>Transaction-based revenues</a:t>
            </a:r>
          </a:p>
          <a:p>
            <a:r>
              <a:rPr lang="en-US" sz="1200" dirty="0" smtClean="0">
                <a:solidFill>
                  <a:schemeClr val="bg1"/>
                </a:solidFill>
              </a:rPr>
              <a:t>Access or registration fee, handling </a:t>
            </a:r>
            <a:br>
              <a:rPr lang="en-US" sz="1200" dirty="0" smtClean="0">
                <a:solidFill>
                  <a:schemeClr val="bg1"/>
                </a:solidFill>
              </a:rPr>
            </a:br>
            <a:r>
              <a:rPr lang="en-US" sz="1200" dirty="0" smtClean="0">
                <a:solidFill>
                  <a:schemeClr val="bg1"/>
                </a:solidFill>
              </a:rPr>
              <a:t>or membership fees</a:t>
            </a:r>
            <a:endParaRPr lang="en-US" sz="1200" dirty="0">
              <a:solidFill>
                <a:schemeClr val="bg1"/>
              </a:solidFill>
            </a:endParaRPr>
          </a:p>
        </p:txBody>
      </p:sp>
      <p:sp>
        <p:nvSpPr>
          <p:cNvPr id="17" name="Content Placeholder 6"/>
          <p:cNvSpPr>
            <a:spLocks noGrp="1"/>
          </p:cNvSpPr>
          <p:nvPr>
            <p:ph sz="quarter" idx="21"/>
          </p:nvPr>
        </p:nvSpPr>
        <p:spPr bwMode="gray">
          <a:xfrm>
            <a:off x="4290950" y="3734400"/>
            <a:ext cx="3607200" cy="991638"/>
          </a:xfrm>
          <a:solidFill>
            <a:schemeClr val="tx2">
              <a:lumMod val="60000"/>
              <a:lumOff val="40000"/>
            </a:schemeClr>
          </a:solidFill>
        </p:spPr>
        <p:txBody>
          <a:bodyPr lIns="144000" tIns="144000" rIns="144000" bIns="144000"/>
          <a:lstStyle/>
          <a:p>
            <a:pPr>
              <a:spcAft>
                <a:spcPts val="600"/>
              </a:spcAft>
            </a:pPr>
            <a:r>
              <a:rPr lang="en-US" dirty="0" smtClean="0">
                <a:solidFill>
                  <a:schemeClr val="bg1"/>
                </a:solidFill>
                <a:latin typeface="Bebas Neue" panose="020B0506020202020201" pitchFamily="34" charset="0"/>
              </a:rPr>
              <a:t>Advertising revenues</a:t>
            </a:r>
          </a:p>
          <a:p>
            <a:pPr>
              <a:spcAft>
                <a:spcPts val="600"/>
              </a:spcAft>
            </a:pPr>
            <a:r>
              <a:rPr lang="en-US" sz="1200" dirty="0" smtClean="0">
                <a:solidFill>
                  <a:schemeClr val="bg1"/>
                </a:solidFill>
              </a:rPr>
              <a:t>Ads, blog/directory listings, </a:t>
            </a:r>
            <a:br>
              <a:rPr lang="en-US" sz="1200" dirty="0" smtClean="0">
                <a:solidFill>
                  <a:schemeClr val="bg1"/>
                </a:solidFill>
              </a:rPr>
            </a:br>
            <a:r>
              <a:rPr lang="en-US" sz="1200" dirty="0" smtClean="0">
                <a:solidFill>
                  <a:schemeClr val="bg1"/>
                </a:solidFill>
              </a:rPr>
              <a:t>search engine placement</a:t>
            </a:r>
            <a:endParaRPr lang="en-US" sz="1200" dirty="0">
              <a:solidFill>
                <a:schemeClr val="bg1"/>
              </a:solidFill>
            </a:endParaRPr>
          </a:p>
        </p:txBody>
      </p:sp>
      <p:sp>
        <p:nvSpPr>
          <p:cNvPr id="18" name="Content Placeholder 7"/>
          <p:cNvSpPr>
            <a:spLocks noGrp="1"/>
          </p:cNvSpPr>
          <p:nvPr>
            <p:ph sz="half" idx="22"/>
          </p:nvPr>
        </p:nvSpPr>
        <p:spPr bwMode="gray">
          <a:xfrm>
            <a:off x="539750" y="4845600"/>
            <a:ext cx="7358150" cy="969413"/>
          </a:xfrm>
        </p:spPr>
        <p:txBody>
          <a:bodyPr lIns="144000" tIns="144000" rIns="144000" bIns="144000"/>
          <a:lstStyle/>
          <a:p>
            <a:pPr>
              <a:spcAft>
                <a:spcPts val="600"/>
              </a:spcAft>
            </a:pPr>
            <a:r>
              <a:rPr lang="en-US" dirty="0" smtClean="0">
                <a:latin typeface="Bebas Neue" panose="020B0506020202020201" pitchFamily="34" charset="0"/>
              </a:rPr>
              <a:t>Non-monetary exchange</a:t>
            </a:r>
          </a:p>
          <a:p>
            <a:pPr>
              <a:spcAft>
                <a:spcPts val="600"/>
              </a:spcAft>
            </a:pPr>
            <a:r>
              <a:rPr lang="en-US" sz="1200" dirty="0" smtClean="0"/>
              <a:t>File sharing, communities and user groups</a:t>
            </a:r>
            <a:endParaRPr lang="en-US" sz="1200" dirty="0"/>
          </a:p>
        </p:txBody>
      </p:sp>
    </p:spTree>
    <p:extLst>
      <p:ext uri="{BB962C8B-B14F-4D97-AF65-F5344CB8AC3E}">
        <p14:creationId xmlns:p14="http://schemas.microsoft.com/office/powerpoint/2010/main" val="524377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INTERACTION</a:t>
            </a:r>
            <a:endParaRPr lang="en-US" dirty="0"/>
          </a:p>
        </p:txBody>
      </p:sp>
      <p:sp>
        <p:nvSpPr>
          <p:cNvPr id="3" name="Textplatzhalter 2"/>
          <p:cNvSpPr>
            <a:spLocks noGrp="1"/>
          </p:cNvSpPr>
          <p:nvPr>
            <p:ph type="body" sz="quarter" idx="13"/>
          </p:nvPr>
        </p:nvSpPr>
        <p:spPr/>
        <p:txBody>
          <a:bodyPr/>
          <a:lstStyle/>
          <a:p>
            <a:r>
              <a:rPr lang="en-US" dirty="0" smtClean="0"/>
              <a:t>Sources of Revenue in Addition to the Sale of Goods</a:t>
            </a:r>
            <a:endParaRPr lang="en-US" dirty="0"/>
          </a:p>
        </p:txBody>
      </p:sp>
      <p:sp>
        <p:nvSpPr>
          <p:cNvPr id="10" name="Rechteck 9"/>
          <p:cNvSpPr/>
          <p:nvPr/>
        </p:nvSpPr>
        <p:spPr>
          <a:xfrm>
            <a:off x="540000" y="5866581"/>
            <a:ext cx="2777706" cy="21120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noAutofit/>
          </a:bodyPr>
          <a:lstStyle/>
          <a:p>
            <a:pPr>
              <a:lnSpc>
                <a:spcPct val="90000"/>
              </a:lnSpc>
              <a:spcAft>
                <a:spcPts val="1000"/>
              </a:spcAft>
            </a:pPr>
            <a:r>
              <a:rPr lang="en-US" sz="1000" dirty="0" smtClean="0">
                <a:solidFill>
                  <a:schemeClr val="tx1"/>
                </a:solidFill>
              </a:rPr>
              <a:t>Source: Kupona.de, 2015</a:t>
            </a:r>
            <a:endParaRPr lang="en-US" sz="1000" dirty="0">
              <a:solidFill>
                <a:schemeClr val="tx1"/>
              </a:solidFill>
            </a:endParaRPr>
          </a:p>
        </p:txBody>
      </p:sp>
      <p:graphicFrame>
        <p:nvGraphicFramePr>
          <p:cNvPr id="12" name="Content"/>
          <p:cNvGraphicFramePr>
            <a:graphicFrameLocks noGrp="1"/>
          </p:cNvGraphicFramePr>
          <p:nvPr>
            <p:ph idx="1"/>
            <p:extLst>
              <p:ext uri="{D42A27DB-BD31-4B8C-83A1-F6EECF244321}">
                <p14:modId xmlns:p14="http://schemas.microsoft.com/office/powerpoint/2010/main" val="4221722378"/>
              </p:ext>
            </p:extLst>
          </p:nvPr>
        </p:nvGraphicFramePr>
        <p:xfrm>
          <a:off x="539750" y="1511300"/>
          <a:ext cx="11109325" cy="4298950"/>
        </p:xfrm>
        <a:graphic>
          <a:graphicData uri="http://schemas.openxmlformats.org/drawingml/2006/chart">
            <c:chart xmlns:c="http://schemas.openxmlformats.org/drawingml/2006/chart" xmlns:r="http://schemas.openxmlformats.org/officeDocument/2006/relationships" r:id="rId2"/>
          </a:graphicData>
        </a:graphic>
      </p:graphicFrame>
      <p:pic>
        <p:nvPicPr>
          <p:cNvPr id="16" name="Logo"/>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556768" y="6126998"/>
            <a:ext cx="2179779" cy="39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54875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p:cNvPicPr>
            <a:picLocks noChangeAspect="1" noChangeArrowheads="1"/>
          </p:cNvPicPr>
          <p:nvPr/>
        </p:nvPicPr>
        <p:blipFill rotWithShape="1">
          <a:blip r:embed="rId2">
            <a:extLst>
              <a:ext uri="{28A0092B-C50C-407E-A947-70E740481C1C}">
                <a14:useLocalDpi xmlns:a14="http://schemas.microsoft.com/office/drawing/2010/main"/>
              </a:ext>
            </a:extLst>
          </a:blip>
          <a:srcRect/>
          <a:stretch/>
        </p:blipFill>
        <p:spPr bwMode="gray">
          <a:xfrm>
            <a:off x="0" y="0"/>
            <a:ext cx="12191206" cy="5814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p:cNvSpPr/>
          <p:nvPr/>
        </p:nvSpPr>
        <p:spPr bwMode="gray">
          <a:xfrm>
            <a:off x="0" y="0"/>
            <a:ext cx="12191206" cy="5813999"/>
          </a:xfrm>
          <a:prstGeom prst="rect">
            <a:avLst/>
          </a:prstGeom>
          <a:solidFill>
            <a:schemeClr val="tx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tle"/>
          <p:cNvSpPr>
            <a:spLocks noGrp="1"/>
          </p:cNvSpPr>
          <p:nvPr>
            <p:ph type="ctrTitle"/>
          </p:nvPr>
        </p:nvSpPr>
        <p:spPr bwMode="gray"/>
        <p:txBody>
          <a:bodyPr/>
          <a:lstStyle/>
          <a:p>
            <a:r>
              <a:rPr lang="en-US" dirty="0" smtClean="0"/>
              <a:t>Introduction</a:t>
            </a:r>
            <a:endParaRPr lang="en-US" dirty="0"/>
          </a:p>
        </p:txBody>
      </p:sp>
      <p:sp>
        <p:nvSpPr>
          <p:cNvPr id="6" name="Subtitle"/>
          <p:cNvSpPr>
            <a:spLocks noGrp="1"/>
          </p:cNvSpPr>
          <p:nvPr>
            <p:ph type="subTitle" idx="1"/>
          </p:nvPr>
        </p:nvSpPr>
        <p:spPr bwMode="gray"/>
        <p:txBody>
          <a:bodyPr/>
          <a:lstStyle/>
          <a:p>
            <a:r>
              <a:rPr lang="en-US" dirty="0" smtClean="0"/>
              <a:t>E-Business and E-Commerce</a:t>
            </a:r>
            <a:endParaRPr lang="en-US" dirty="0"/>
          </a:p>
        </p:txBody>
      </p:sp>
      <p:pic>
        <p:nvPicPr>
          <p:cNvPr id="8" name="Logo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gray">
          <a:xfrm>
            <a:off x="9036548" y="6120307"/>
            <a:ext cx="2700000" cy="4923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28998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Bildplatzhalter 15"/>
          <p:cNvPicPr>
            <a:picLocks noGrp="1" noChangeAspect="1"/>
          </p:cNvPicPr>
          <p:nvPr>
            <p:ph type="pic" sz="quarter" idx="24"/>
          </p:nvPr>
        </p:nvPicPr>
        <p:blipFill>
          <a:blip r:embed="rId2">
            <a:extLst>
              <a:ext uri="{28A0092B-C50C-407E-A947-70E740481C1C}">
                <a14:useLocalDpi xmlns:a14="http://schemas.microsoft.com/office/drawing/2010/main" val="0"/>
              </a:ext>
            </a:extLst>
          </a:blip>
          <a:srcRect l="3094" r="3094"/>
          <a:stretch>
            <a:fillRect/>
          </a:stretch>
        </p:blipFill>
        <p:spPr bwMode="gray">
          <a:xfrm>
            <a:off x="8985600" y="1512000"/>
            <a:ext cx="2664000" cy="2070000"/>
          </a:xfrm>
        </p:spPr>
      </p:pic>
      <p:sp>
        <p:nvSpPr>
          <p:cNvPr id="2" name="Title"/>
          <p:cNvSpPr>
            <a:spLocks noGrp="1"/>
          </p:cNvSpPr>
          <p:nvPr>
            <p:ph type="title"/>
          </p:nvPr>
        </p:nvSpPr>
        <p:spPr bwMode="gray"/>
        <p:txBody>
          <a:bodyPr/>
          <a:lstStyle/>
          <a:p>
            <a:r>
              <a:rPr lang="en-US" dirty="0" smtClean="0"/>
              <a:t>INTERACTION</a:t>
            </a:r>
            <a:endParaRPr lang="en-US" dirty="0"/>
          </a:p>
        </p:txBody>
      </p:sp>
      <p:sp>
        <p:nvSpPr>
          <p:cNvPr id="3" name="Content"/>
          <p:cNvSpPr>
            <a:spLocks noGrp="1"/>
          </p:cNvSpPr>
          <p:nvPr>
            <p:ph type="body" sz="quarter" idx="13"/>
          </p:nvPr>
        </p:nvSpPr>
        <p:spPr bwMode="gray"/>
        <p:txBody>
          <a:bodyPr/>
          <a:lstStyle/>
          <a:p>
            <a:r>
              <a:rPr lang="en-US" dirty="0" smtClean="0"/>
              <a:t>Communication Tools</a:t>
            </a:r>
            <a:endParaRPr lang="en-US" dirty="0"/>
          </a:p>
        </p:txBody>
      </p:sp>
      <p:sp>
        <p:nvSpPr>
          <p:cNvPr id="5" name="Content Placeholder 1"/>
          <p:cNvSpPr>
            <a:spLocks noGrp="1"/>
          </p:cNvSpPr>
          <p:nvPr>
            <p:ph sz="half" idx="19"/>
          </p:nvPr>
        </p:nvSpPr>
        <p:spPr bwMode="gray">
          <a:xfrm>
            <a:off x="540000" y="3884468"/>
            <a:ext cx="2664000" cy="1938482"/>
          </a:xfrm>
        </p:spPr>
        <p:txBody>
          <a:bodyPr/>
          <a:lstStyle/>
          <a:p>
            <a:pPr marL="0" indent="0" algn="ctr">
              <a:buNone/>
            </a:pPr>
            <a:r>
              <a:rPr lang="en-US" sz="2000" dirty="0" smtClean="0">
                <a:latin typeface="Bebas Neue" panose="020B0506020202020201" pitchFamily="34" charset="0"/>
              </a:rPr>
              <a:t>Homepage, online shop, </a:t>
            </a:r>
            <a:br>
              <a:rPr lang="en-US" sz="2000" dirty="0" smtClean="0">
                <a:latin typeface="Bebas Neue" panose="020B0506020202020201" pitchFamily="34" charset="0"/>
              </a:rPr>
            </a:br>
            <a:r>
              <a:rPr lang="en-US" sz="2000" dirty="0" smtClean="0">
                <a:latin typeface="Bebas Neue" panose="020B0506020202020201" pitchFamily="34" charset="0"/>
              </a:rPr>
              <a:t>online market</a:t>
            </a:r>
            <a:endParaRPr lang="en-US" sz="2000" dirty="0">
              <a:latin typeface="Bebas Neue" panose="020B0506020202020201" pitchFamily="34" charset="0"/>
            </a:endParaRPr>
          </a:p>
        </p:txBody>
      </p:sp>
      <p:sp>
        <p:nvSpPr>
          <p:cNvPr id="7" name="Content Placeholder 2"/>
          <p:cNvSpPr>
            <a:spLocks noGrp="1"/>
          </p:cNvSpPr>
          <p:nvPr>
            <p:ph sz="half" idx="21"/>
          </p:nvPr>
        </p:nvSpPr>
        <p:spPr bwMode="gray">
          <a:xfrm>
            <a:off x="3355200" y="3884468"/>
            <a:ext cx="2664000" cy="1938482"/>
          </a:xfrm>
        </p:spPr>
        <p:txBody>
          <a:bodyPr/>
          <a:lstStyle/>
          <a:p>
            <a:pPr marL="0" indent="0" algn="ctr">
              <a:buNone/>
            </a:pPr>
            <a:r>
              <a:rPr lang="en-US" sz="2000" dirty="0" smtClean="0">
                <a:latin typeface="Bebas Neue" panose="020B0506020202020201" pitchFamily="34" charset="0"/>
              </a:rPr>
              <a:t>Blogs, rating sites, forums, user groups</a:t>
            </a:r>
            <a:endParaRPr lang="en-US" sz="2000" dirty="0">
              <a:latin typeface="Bebas Neue" panose="020B0506020202020201" pitchFamily="34" charset="0"/>
            </a:endParaRPr>
          </a:p>
        </p:txBody>
      </p:sp>
      <p:sp>
        <p:nvSpPr>
          <p:cNvPr id="19" name="Content Placeholder 3"/>
          <p:cNvSpPr>
            <a:spLocks noGrp="1"/>
          </p:cNvSpPr>
          <p:nvPr>
            <p:ph sz="half" idx="23"/>
          </p:nvPr>
        </p:nvSpPr>
        <p:spPr bwMode="gray">
          <a:xfrm>
            <a:off x="6170400" y="3884468"/>
            <a:ext cx="2664000" cy="1938482"/>
          </a:xfrm>
        </p:spPr>
        <p:txBody>
          <a:bodyPr/>
          <a:lstStyle/>
          <a:p>
            <a:pPr marL="0" indent="0" algn="ctr">
              <a:buNone/>
            </a:pPr>
            <a:r>
              <a:rPr lang="en-US" sz="2000" dirty="0" smtClean="0">
                <a:latin typeface="Bebas Neue" panose="020B0506020202020201" pitchFamily="34" charset="0"/>
              </a:rPr>
              <a:t>Direct mail</a:t>
            </a:r>
            <a:endParaRPr lang="en-US" sz="2000" dirty="0">
              <a:latin typeface="Bebas Neue" panose="020B0506020202020201" pitchFamily="34" charset="0"/>
            </a:endParaRPr>
          </a:p>
        </p:txBody>
      </p:sp>
      <p:sp>
        <p:nvSpPr>
          <p:cNvPr id="21" name="Content Placeholder 4"/>
          <p:cNvSpPr>
            <a:spLocks noGrp="1"/>
          </p:cNvSpPr>
          <p:nvPr>
            <p:ph sz="half" idx="25"/>
          </p:nvPr>
        </p:nvSpPr>
        <p:spPr bwMode="gray">
          <a:xfrm>
            <a:off x="8985600" y="3884468"/>
            <a:ext cx="2664000" cy="1938482"/>
          </a:xfrm>
        </p:spPr>
        <p:txBody>
          <a:bodyPr/>
          <a:lstStyle/>
          <a:p>
            <a:pPr marL="0" indent="0" algn="ctr">
              <a:buNone/>
            </a:pPr>
            <a:r>
              <a:rPr lang="en-US" sz="2000" dirty="0" smtClean="0">
                <a:latin typeface="Bebas Neue" panose="020B0506020202020201" pitchFamily="34" charset="0"/>
              </a:rPr>
              <a:t>Online advertising</a:t>
            </a:r>
            <a:endParaRPr lang="en-US" sz="2000" dirty="0">
              <a:latin typeface="Bebas Neue" panose="020B0506020202020201" pitchFamily="34" charset="0"/>
            </a:endParaRPr>
          </a:p>
        </p:txBody>
      </p:sp>
      <p:pic>
        <p:nvPicPr>
          <p:cNvPr id="8" name="Bildplatzhalter 7"/>
          <p:cNvPicPr>
            <a:picLocks noGrp="1" noChangeAspect="1"/>
          </p:cNvPicPr>
          <p:nvPr>
            <p:ph type="pic" sz="quarter" idx="15"/>
          </p:nvPr>
        </p:nvPicPr>
        <p:blipFill rotWithShape="1">
          <a:blip r:embed="rId3" cstate="email">
            <a:extLst>
              <a:ext uri="{28A0092B-C50C-407E-A947-70E740481C1C}">
                <a14:useLocalDpi xmlns:a14="http://schemas.microsoft.com/office/drawing/2010/main"/>
              </a:ext>
            </a:extLst>
          </a:blip>
          <a:srcRect l="5371" t="5633" b="262"/>
          <a:stretch/>
        </p:blipFill>
        <p:spPr bwMode="gray"/>
      </p:pic>
      <p:pic>
        <p:nvPicPr>
          <p:cNvPr id="4" name="Bildplatzhalter 3"/>
          <p:cNvPicPr>
            <a:picLocks noGrp="1" noChangeAspect="1"/>
          </p:cNvPicPr>
          <p:nvPr>
            <p:ph type="pic" sz="quarter" idx="20"/>
          </p:nvPr>
        </p:nvPicPr>
        <p:blipFill>
          <a:blip r:embed="rId4" cstate="email">
            <a:extLst>
              <a:ext uri="{28A0092B-C50C-407E-A947-70E740481C1C}">
                <a14:useLocalDpi xmlns:a14="http://schemas.microsoft.com/office/drawing/2010/main"/>
              </a:ext>
            </a:extLst>
          </a:blip>
          <a:srcRect/>
          <a:stretch>
            <a:fillRect/>
          </a:stretch>
        </p:blipFill>
        <p:spPr bwMode="gray"/>
      </p:pic>
      <p:pic>
        <p:nvPicPr>
          <p:cNvPr id="9" name="Bildplatzhalter 8"/>
          <p:cNvPicPr>
            <a:picLocks noGrp="1" noChangeAspect="1"/>
          </p:cNvPicPr>
          <p:nvPr>
            <p:ph type="pic" sz="quarter" idx="22"/>
          </p:nvPr>
        </p:nvPicPr>
        <p:blipFill>
          <a:blip r:embed="rId5" cstate="email">
            <a:extLst>
              <a:ext uri="{28A0092B-C50C-407E-A947-70E740481C1C}">
                <a14:useLocalDpi xmlns:a14="http://schemas.microsoft.com/office/drawing/2010/main"/>
              </a:ext>
            </a:extLst>
          </a:blip>
          <a:srcRect/>
          <a:stretch>
            <a:fillRect/>
          </a:stretch>
        </p:blipFill>
        <p:spPr bwMode="gray"/>
      </p:pic>
    </p:spTree>
    <p:extLst>
      <p:ext uri="{BB962C8B-B14F-4D97-AF65-F5344CB8AC3E}">
        <p14:creationId xmlns:p14="http://schemas.microsoft.com/office/powerpoint/2010/main" val="2308544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bwMode="gray">
      <p:bgPr>
        <a:solidFill>
          <a:schemeClr val="bg1">
            <a:lumMod val="85000"/>
          </a:schemeClr>
        </a:solidFill>
        <a:effectLst/>
      </p:bgPr>
    </p:bg>
    <p:spTree>
      <p:nvGrpSpPr>
        <p:cNvPr id="1" name=""/>
        <p:cNvGrpSpPr/>
        <p:nvPr/>
      </p:nvGrpSpPr>
      <p:grpSpPr>
        <a:xfrm>
          <a:off x="0" y="0"/>
          <a:ext cx="0" cy="0"/>
          <a:chOff x="0" y="0"/>
          <a:chExt cx="0" cy="0"/>
        </a:xfrm>
      </p:grpSpPr>
      <p:sp>
        <p:nvSpPr>
          <p:cNvPr id="3" name="Textfeld 2"/>
          <p:cNvSpPr txBox="1"/>
          <p:nvPr/>
        </p:nvSpPr>
        <p:spPr bwMode="gray">
          <a:xfrm>
            <a:off x="540000" y="1512000"/>
            <a:ext cx="7265050" cy="1552575"/>
          </a:xfrm>
          <a:prstGeom prst="rect">
            <a:avLst/>
          </a:prstGeom>
          <a:solidFill>
            <a:schemeClr val="bg1"/>
          </a:solidFill>
        </p:spPr>
        <p:txBody>
          <a:bodyPr wrap="square" lIns="0" tIns="144000" rIns="0" bIns="0" rtlCol="0" anchor="t">
            <a:noAutofit/>
          </a:bodyPr>
          <a:lstStyle/>
          <a:p>
            <a:pPr algn="ctr">
              <a:lnSpc>
                <a:spcPct val="90000"/>
              </a:lnSpc>
            </a:pPr>
            <a:r>
              <a:rPr lang="en-US" dirty="0" smtClean="0">
                <a:latin typeface="+mj-lt"/>
              </a:rPr>
              <a:t>COMMUNICATION TOOLS CAN BE DIVIDED </a:t>
            </a:r>
            <a:br>
              <a:rPr lang="en-US" dirty="0" smtClean="0">
                <a:latin typeface="+mj-lt"/>
              </a:rPr>
            </a:br>
            <a:r>
              <a:rPr lang="en-US" dirty="0" smtClean="0">
                <a:latin typeface="+mj-lt"/>
              </a:rPr>
              <a:t>INTO THE FOLLOWING GROUPS:</a:t>
            </a:r>
            <a:endParaRPr lang="en-US" dirty="0">
              <a:latin typeface="+mj-lt"/>
            </a:endParaRPr>
          </a:p>
        </p:txBody>
      </p:sp>
      <p:sp>
        <p:nvSpPr>
          <p:cNvPr id="7" name="Title"/>
          <p:cNvSpPr>
            <a:spLocks noGrp="1"/>
          </p:cNvSpPr>
          <p:nvPr>
            <p:ph type="title"/>
          </p:nvPr>
        </p:nvSpPr>
        <p:spPr bwMode="gray"/>
        <p:txBody>
          <a:bodyPr/>
          <a:lstStyle/>
          <a:p>
            <a:r>
              <a:rPr lang="en-US" dirty="0" smtClean="0"/>
              <a:t>INTERACTION</a:t>
            </a:r>
            <a:endParaRPr lang="en-US" dirty="0"/>
          </a:p>
        </p:txBody>
      </p:sp>
      <p:sp>
        <p:nvSpPr>
          <p:cNvPr id="10" name="Subtitle"/>
          <p:cNvSpPr>
            <a:spLocks noGrp="1"/>
          </p:cNvSpPr>
          <p:nvPr>
            <p:ph type="body" sz="quarter" idx="13"/>
          </p:nvPr>
        </p:nvSpPr>
        <p:spPr bwMode="gray"/>
        <p:txBody>
          <a:bodyPr/>
          <a:lstStyle/>
          <a:p>
            <a:r>
              <a:rPr lang="en-US" dirty="0" smtClean="0"/>
              <a:t>Different Types of Communication Tools</a:t>
            </a:r>
            <a:endParaRPr lang="en-US" dirty="0"/>
          </a:p>
        </p:txBody>
      </p:sp>
      <p:sp>
        <p:nvSpPr>
          <p:cNvPr id="8" name="Content 1"/>
          <p:cNvSpPr>
            <a:spLocks noGrp="1"/>
          </p:cNvSpPr>
          <p:nvPr>
            <p:ph sz="half" idx="2"/>
          </p:nvPr>
        </p:nvSpPr>
        <p:spPr bwMode="gray">
          <a:xfrm>
            <a:off x="549525" y="2066925"/>
            <a:ext cx="3420000" cy="885824"/>
          </a:xfrm>
          <a:noFill/>
        </p:spPr>
        <p:txBody>
          <a:bodyPr lIns="144000" tIns="252000" rIns="144000" bIns="144000"/>
          <a:lstStyle/>
          <a:p>
            <a:pPr marL="0" indent="0" algn="ctr">
              <a:lnSpc>
                <a:spcPct val="80000"/>
              </a:lnSpc>
              <a:buNone/>
            </a:pPr>
            <a:r>
              <a:rPr lang="en-US" sz="2400" dirty="0" smtClean="0">
                <a:latin typeface="Bebas Neue" panose="020B0506020202020201" pitchFamily="34" charset="0"/>
              </a:rPr>
              <a:t>Active                        communication tools</a:t>
            </a:r>
            <a:endParaRPr lang="en-US" sz="2400" dirty="0">
              <a:latin typeface="Bebas Neue" panose="020B0506020202020201" pitchFamily="34" charset="0"/>
            </a:endParaRPr>
          </a:p>
        </p:txBody>
      </p:sp>
      <p:sp>
        <p:nvSpPr>
          <p:cNvPr id="9" name="Content 2"/>
          <p:cNvSpPr>
            <a:spLocks noGrp="1"/>
          </p:cNvSpPr>
          <p:nvPr>
            <p:ph sz="quarter" idx="4"/>
          </p:nvPr>
        </p:nvSpPr>
        <p:spPr bwMode="gray">
          <a:xfrm>
            <a:off x="4394325" y="2066925"/>
            <a:ext cx="3420000" cy="885824"/>
          </a:xfrm>
          <a:noFill/>
        </p:spPr>
        <p:txBody>
          <a:bodyPr lIns="144000" tIns="252000" rIns="144000" bIns="144000"/>
          <a:lstStyle/>
          <a:p>
            <a:pPr marL="0" indent="0" algn="ctr">
              <a:lnSpc>
                <a:spcPct val="80000"/>
              </a:lnSpc>
              <a:buNone/>
            </a:pPr>
            <a:r>
              <a:rPr lang="en-US" sz="2400" dirty="0" smtClean="0">
                <a:latin typeface="Bebas Neue" panose="020B0506020202020201" pitchFamily="34" charset="0"/>
              </a:rPr>
              <a:t>Reactive                 communication tools</a:t>
            </a:r>
            <a:endParaRPr lang="en-US" sz="2400" dirty="0">
              <a:latin typeface="Bebas Neue" panose="020B0506020202020201" pitchFamily="34" charset="0"/>
            </a:endParaRPr>
          </a:p>
        </p:txBody>
      </p:sp>
      <p:sp>
        <p:nvSpPr>
          <p:cNvPr id="12" name="Content 3"/>
          <p:cNvSpPr>
            <a:spLocks noGrp="1"/>
          </p:cNvSpPr>
          <p:nvPr>
            <p:ph sz="half" idx="16"/>
          </p:nvPr>
        </p:nvSpPr>
        <p:spPr bwMode="gray">
          <a:xfrm>
            <a:off x="540000" y="3890493"/>
            <a:ext cx="3420000" cy="1916900"/>
          </a:xfrm>
          <a:solidFill>
            <a:schemeClr val="tx2">
              <a:lumMod val="75000"/>
            </a:schemeClr>
          </a:solidFill>
        </p:spPr>
        <p:txBody>
          <a:bodyPr/>
          <a:lstStyle/>
          <a:p>
            <a:pPr marL="0" indent="0" algn="ctr">
              <a:spcAft>
                <a:spcPts val="600"/>
              </a:spcAft>
              <a:buNone/>
              <a:tabLst>
                <a:tab pos="266700" algn="l"/>
              </a:tabLst>
            </a:pPr>
            <a:r>
              <a:rPr lang="en-US" dirty="0" smtClean="0">
                <a:solidFill>
                  <a:schemeClr val="bg1"/>
                </a:solidFill>
              </a:rPr>
              <a:t>The company complies with customers without being asked.</a:t>
            </a:r>
            <a:endParaRPr lang="en-US" dirty="0">
              <a:solidFill>
                <a:schemeClr val="bg1"/>
              </a:solidFill>
            </a:endParaRPr>
          </a:p>
        </p:txBody>
      </p:sp>
      <p:sp>
        <p:nvSpPr>
          <p:cNvPr id="13" name="Content 4"/>
          <p:cNvSpPr>
            <a:spLocks noGrp="1"/>
          </p:cNvSpPr>
          <p:nvPr>
            <p:ph sz="quarter" idx="17"/>
          </p:nvPr>
        </p:nvSpPr>
        <p:spPr bwMode="gray">
          <a:xfrm>
            <a:off x="4394325" y="3890493"/>
            <a:ext cx="3420000" cy="1916900"/>
          </a:xfrm>
          <a:solidFill>
            <a:schemeClr val="tx2">
              <a:lumMod val="75000"/>
            </a:schemeClr>
          </a:solidFill>
        </p:spPr>
        <p:txBody>
          <a:bodyPr/>
          <a:lstStyle/>
          <a:p>
            <a:pPr marL="0" indent="0" algn="ctr">
              <a:spcAft>
                <a:spcPts val="600"/>
              </a:spcAft>
              <a:buNone/>
              <a:tabLst>
                <a:tab pos="266700" algn="l"/>
              </a:tabLst>
            </a:pPr>
            <a:r>
              <a:rPr lang="en-US" dirty="0" smtClean="0">
                <a:solidFill>
                  <a:schemeClr val="bg1"/>
                </a:solidFill>
              </a:rPr>
              <a:t>The company complies only after the customer requests it.</a:t>
            </a:r>
            <a:endParaRPr lang="en-US" dirty="0">
              <a:solidFill>
                <a:schemeClr val="bg1"/>
              </a:solidFill>
            </a:endParaRPr>
          </a:p>
        </p:txBody>
      </p:sp>
      <p:sp>
        <p:nvSpPr>
          <p:cNvPr id="14" name="Freeform 114"/>
          <p:cNvSpPr>
            <a:spLocks noChangeAspect="1"/>
          </p:cNvSpPr>
          <p:nvPr/>
        </p:nvSpPr>
        <p:spPr bwMode="gray">
          <a:xfrm rot="20700000" flipH="1" flipV="1">
            <a:off x="5991082" y="3134522"/>
            <a:ext cx="248428" cy="630704"/>
          </a:xfrm>
          <a:custGeom>
            <a:avLst/>
            <a:gdLst>
              <a:gd name="T0" fmla="*/ 35 w 61"/>
              <a:gd name="T1" fmla="*/ 153 h 153"/>
              <a:gd name="T2" fmla="*/ 28 w 61"/>
              <a:gd name="T3" fmla="*/ 21 h 153"/>
              <a:gd name="T4" fmla="*/ 0 w 61"/>
              <a:gd name="T5" fmla="*/ 65 h 153"/>
              <a:gd name="T6" fmla="*/ 22 w 61"/>
              <a:gd name="T7" fmla="*/ 0 h 153"/>
              <a:gd name="T8" fmla="*/ 61 w 61"/>
              <a:gd name="T9" fmla="*/ 47 h 153"/>
              <a:gd name="T10" fmla="*/ 26 w 61"/>
              <a:gd name="T11" fmla="*/ 0 h 153"/>
              <a:gd name="T12" fmla="*/ 61 w 61"/>
              <a:gd name="T13" fmla="*/ 47 h 153"/>
              <a:gd name="T14" fmla="*/ 22 w 61"/>
              <a:gd name="T15" fmla="*/ 6 h 153"/>
              <a:gd name="T16" fmla="*/ 7 w 61"/>
              <a:gd name="T17" fmla="*/ 47 h 153"/>
              <a:gd name="T18" fmla="*/ 15 w 61"/>
              <a:gd name="T19" fmla="*/ 24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 h="153">
                <a:moveTo>
                  <a:pt x="35" y="153"/>
                </a:moveTo>
                <a:cubicBezTo>
                  <a:pt x="46" y="114"/>
                  <a:pt x="37" y="65"/>
                  <a:pt x="28" y="21"/>
                </a:cubicBezTo>
                <a:cubicBezTo>
                  <a:pt x="18" y="36"/>
                  <a:pt x="9" y="50"/>
                  <a:pt x="0" y="65"/>
                </a:cubicBezTo>
                <a:cubicBezTo>
                  <a:pt x="7" y="43"/>
                  <a:pt x="20" y="24"/>
                  <a:pt x="22" y="0"/>
                </a:cubicBezTo>
                <a:cubicBezTo>
                  <a:pt x="35" y="17"/>
                  <a:pt x="48" y="32"/>
                  <a:pt x="61" y="47"/>
                </a:cubicBezTo>
                <a:cubicBezTo>
                  <a:pt x="54" y="30"/>
                  <a:pt x="39" y="15"/>
                  <a:pt x="26" y="0"/>
                </a:cubicBezTo>
                <a:cubicBezTo>
                  <a:pt x="33" y="17"/>
                  <a:pt x="46" y="34"/>
                  <a:pt x="61" y="47"/>
                </a:cubicBezTo>
                <a:cubicBezTo>
                  <a:pt x="52" y="32"/>
                  <a:pt x="37" y="17"/>
                  <a:pt x="22" y="6"/>
                </a:cubicBezTo>
                <a:cubicBezTo>
                  <a:pt x="13" y="17"/>
                  <a:pt x="9" y="32"/>
                  <a:pt x="7" y="47"/>
                </a:cubicBezTo>
                <a:cubicBezTo>
                  <a:pt x="7" y="37"/>
                  <a:pt x="11" y="34"/>
                  <a:pt x="15" y="24"/>
                </a:cubicBezTo>
              </a:path>
            </a:pathLst>
          </a:custGeom>
          <a:noFill/>
          <a:ln w="9525" cap="flat">
            <a:solidFill>
              <a:schemeClr val="tx1">
                <a:lumMod val="85000"/>
                <a:lumOff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0" tIns="0" rIns="0" bIns="0" numCol="1" anchor="t" anchorCtr="0" compatLnSpc="1">
            <a:prstTxWarp prst="textNoShape">
              <a:avLst/>
            </a:prstTxWarp>
          </a:bodyPr>
          <a:lstStyle/>
          <a:p>
            <a:endParaRPr lang="en-US" dirty="0"/>
          </a:p>
        </p:txBody>
      </p:sp>
      <p:sp>
        <p:nvSpPr>
          <p:cNvPr id="15" name="Freeform 114"/>
          <p:cNvSpPr>
            <a:spLocks noChangeAspect="1"/>
          </p:cNvSpPr>
          <p:nvPr/>
        </p:nvSpPr>
        <p:spPr bwMode="gray">
          <a:xfrm rot="900000" flipV="1">
            <a:off x="2215519" y="3127015"/>
            <a:ext cx="248428" cy="630704"/>
          </a:xfrm>
          <a:custGeom>
            <a:avLst/>
            <a:gdLst>
              <a:gd name="T0" fmla="*/ 35 w 61"/>
              <a:gd name="T1" fmla="*/ 153 h 153"/>
              <a:gd name="T2" fmla="*/ 28 w 61"/>
              <a:gd name="T3" fmla="*/ 21 h 153"/>
              <a:gd name="T4" fmla="*/ 0 w 61"/>
              <a:gd name="T5" fmla="*/ 65 h 153"/>
              <a:gd name="T6" fmla="*/ 22 w 61"/>
              <a:gd name="T7" fmla="*/ 0 h 153"/>
              <a:gd name="T8" fmla="*/ 61 w 61"/>
              <a:gd name="T9" fmla="*/ 47 h 153"/>
              <a:gd name="T10" fmla="*/ 26 w 61"/>
              <a:gd name="T11" fmla="*/ 0 h 153"/>
              <a:gd name="T12" fmla="*/ 61 w 61"/>
              <a:gd name="T13" fmla="*/ 47 h 153"/>
              <a:gd name="T14" fmla="*/ 22 w 61"/>
              <a:gd name="T15" fmla="*/ 6 h 153"/>
              <a:gd name="T16" fmla="*/ 7 w 61"/>
              <a:gd name="T17" fmla="*/ 47 h 153"/>
              <a:gd name="T18" fmla="*/ 15 w 61"/>
              <a:gd name="T19" fmla="*/ 24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 h="153">
                <a:moveTo>
                  <a:pt x="35" y="153"/>
                </a:moveTo>
                <a:cubicBezTo>
                  <a:pt x="46" y="114"/>
                  <a:pt x="37" y="65"/>
                  <a:pt x="28" y="21"/>
                </a:cubicBezTo>
                <a:cubicBezTo>
                  <a:pt x="18" y="36"/>
                  <a:pt x="9" y="50"/>
                  <a:pt x="0" y="65"/>
                </a:cubicBezTo>
                <a:cubicBezTo>
                  <a:pt x="7" y="43"/>
                  <a:pt x="20" y="24"/>
                  <a:pt x="22" y="0"/>
                </a:cubicBezTo>
                <a:cubicBezTo>
                  <a:pt x="35" y="17"/>
                  <a:pt x="48" y="32"/>
                  <a:pt x="61" y="47"/>
                </a:cubicBezTo>
                <a:cubicBezTo>
                  <a:pt x="54" y="30"/>
                  <a:pt x="39" y="15"/>
                  <a:pt x="26" y="0"/>
                </a:cubicBezTo>
                <a:cubicBezTo>
                  <a:pt x="33" y="17"/>
                  <a:pt x="46" y="34"/>
                  <a:pt x="61" y="47"/>
                </a:cubicBezTo>
                <a:cubicBezTo>
                  <a:pt x="52" y="32"/>
                  <a:pt x="37" y="17"/>
                  <a:pt x="22" y="6"/>
                </a:cubicBezTo>
                <a:cubicBezTo>
                  <a:pt x="13" y="17"/>
                  <a:pt x="9" y="32"/>
                  <a:pt x="7" y="47"/>
                </a:cubicBezTo>
                <a:cubicBezTo>
                  <a:pt x="7" y="37"/>
                  <a:pt x="11" y="34"/>
                  <a:pt x="15" y="24"/>
                </a:cubicBezTo>
              </a:path>
            </a:pathLst>
          </a:custGeom>
          <a:noFill/>
          <a:ln w="9525" cap="flat">
            <a:solidFill>
              <a:schemeClr val="tx1">
                <a:lumMod val="85000"/>
                <a:lumOff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0" tIns="0" rIns="0" bIns="0" numCol="1" anchor="t" anchorCtr="0" compatLnSpc="1">
            <a:prstTxWarp prst="textNoShape">
              <a:avLst/>
            </a:prstTxWarp>
          </a:bodyPr>
          <a:lstStyle/>
          <a:p>
            <a:endParaRPr lang="en-US" dirty="0"/>
          </a:p>
        </p:txBody>
      </p:sp>
      <p:sp>
        <p:nvSpPr>
          <p:cNvPr id="2" name="Abgerundete rechteckige Legende 1"/>
          <p:cNvSpPr/>
          <p:nvPr/>
        </p:nvSpPr>
        <p:spPr bwMode="gray">
          <a:xfrm>
            <a:off x="9601244" y="3578910"/>
            <a:ext cx="1838281" cy="1231648"/>
          </a:xfrm>
          <a:prstGeom prst="wedgeRoundRectCallout">
            <a:avLst>
              <a:gd name="adj1" fmla="val 23698"/>
              <a:gd name="adj2" fmla="val 61793"/>
              <a:gd name="adj3" fmla="val 16667"/>
            </a:avLst>
          </a:prstGeom>
          <a:solidFill>
            <a:schemeClr val="accent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a:p>
        </p:txBody>
      </p:sp>
      <p:sp>
        <p:nvSpPr>
          <p:cNvPr id="16" name="Abgerundete rechteckige Legende 15"/>
          <p:cNvSpPr/>
          <p:nvPr/>
        </p:nvSpPr>
        <p:spPr bwMode="gray">
          <a:xfrm>
            <a:off x="8259352" y="2705154"/>
            <a:ext cx="2421755" cy="1622576"/>
          </a:xfrm>
          <a:prstGeom prst="wedgeRoundRectCallout">
            <a:avLst>
              <a:gd name="adj1" fmla="val -22271"/>
              <a:gd name="adj2" fmla="val 62500"/>
              <a:gd name="adj3" fmla="val 16667"/>
            </a:avLst>
          </a:prstGeom>
          <a:solidFill>
            <a:schemeClr val="accent3">
              <a:lumMod val="75000"/>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a:p>
        </p:txBody>
      </p:sp>
      <p:sp>
        <p:nvSpPr>
          <p:cNvPr id="25" name="METRO ICON - letter"/>
          <p:cNvSpPr>
            <a:spLocks noChangeAspect="1" noEditPoints="1"/>
          </p:cNvSpPr>
          <p:nvPr/>
        </p:nvSpPr>
        <p:spPr bwMode="gray">
          <a:xfrm>
            <a:off x="9023482" y="3187952"/>
            <a:ext cx="893494" cy="656980"/>
          </a:xfrm>
          <a:custGeom>
            <a:avLst/>
            <a:gdLst>
              <a:gd name="T0" fmla="*/ 333 w 333"/>
              <a:gd name="T1" fmla="*/ 246 h 246"/>
              <a:gd name="T2" fmla="*/ 0 w 333"/>
              <a:gd name="T3" fmla="*/ 246 h 246"/>
              <a:gd name="T4" fmla="*/ 0 w 333"/>
              <a:gd name="T5" fmla="*/ 0 h 246"/>
              <a:gd name="T6" fmla="*/ 333 w 333"/>
              <a:gd name="T7" fmla="*/ 0 h 246"/>
              <a:gd name="T8" fmla="*/ 333 w 333"/>
              <a:gd name="T9" fmla="*/ 246 h 246"/>
              <a:gd name="T10" fmla="*/ 121 w 333"/>
              <a:gd name="T11" fmla="*/ 128 h 246"/>
              <a:gd name="T12" fmla="*/ 31 w 333"/>
              <a:gd name="T13" fmla="*/ 218 h 246"/>
              <a:gd name="T14" fmla="*/ 302 w 333"/>
              <a:gd name="T15" fmla="*/ 218 h 246"/>
              <a:gd name="T16" fmla="*/ 212 w 333"/>
              <a:gd name="T17" fmla="*/ 128 h 246"/>
              <a:gd name="T18" fmla="*/ 166 w 333"/>
              <a:gd name="T19" fmla="*/ 163 h 246"/>
              <a:gd name="T20" fmla="*/ 121 w 333"/>
              <a:gd name="T21" fmla="*/ 128 h 246"/>
              <a:gd name="T22" fmla="*/ 38 w 333"/>
              <a:gd name="T23" fmla="*/ 29 h 246"/>
              <a:gd name="T24" fmla="*/ 41 w 333"/>
              <a:gd name="T25" fmla="*/ 31 h 246"/>
              <a:gd name="T26" fmla="*/ 164 w 333"/>
              <a:gd name="T27" fmla="*/ 125 h 246"/>
              <a:gd name="T28" fmla="*/ 170 w 333"/>
              <a:gd name="T29" fmla="*/ 125 h 246"/>
              <a:gd name="T30" fmla="*/ 291 w 333"/>
              <a:gd name="T31" fmla="*/ 32 h 246"/>
              <a:gd name="T32" fmla="*/ 295 w 333"/>
              <a:gd name="T33" fmla="*/ 29 h 246"/>
              <a:gd name="T34" fmla="*/ 38 w 333"/>
              <a:gd name="T35" fmla="*/ 29 h 246"/>
              <a:gd name="T36" fmla="*/ 304 w 333"/>
              <a:gd name="T37" fmla="*/ 178 h 246"/>
              <a:gd name="T38" fmla="*/ 304 w 333"/>
              <a:gd name="T39" fmla="*/ 57 h 246"/>
              <a:gd name="T40" fmla="*/ 236 w 333"/>
              <a:gd name="T41" fmla="*/ 109 h 246"/>
              <a:gd name="T42" fmla="*/ 304 w 333"/>
              <a:gd name="T43" fmla="*/ 178 h 246"/>
              <a:gd name="T44" fmla="*/ 97 w 333"/>
              <a:gd name="T45" fmla="*/ 109 h 246"/>
              <a:gd name="T46" fmla="*/ 28 w 333"/>
              <a:gd name="T47" fmla="*/ 57 h 246"/>
              <a:gd name="T48" fmla="*/ 28 w 333"/>
              <a:gd name="T49" fmla="*/ 177 h 246"/>
              <a:gd name="T50" fmla="*/ 97 w 333"/>
              <a:gd name="T51" fmla="*/ 109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33" h="246">
                <a:moveTo>
                  <a:pt x="333" y="246"/>
                </a:moveTo>
                <a:cubicBezTo>
                  <a:pt x="222" y="246"/>
                  <a:pt x="111" y="246"/>
                  <a:pt x="0" y="246"/>
                </a:cubicBezTo>
                <a:cubicBezTo>
                  <a:pt x="0" y="164"/>
                  <a:pt x="0" y="82"/>
                  <a:pt x="0" y="0"/>
                </a:cubicBezTo>
                <a:cubicBezTo>
                  <a:pt x="111" y="0"/>
                  <a:pt x="222" y="0"/>
                  <a:pt x="333" y="0"/>
                </a:cubicBezTo>
                <a:cubicBezTo>
                  <a:pt x="333" y="82"/>
                  <a:pt x="333" y="164"/>
                  <a:pt x="333" y="246"/>
                </a:cubicBezTo>
                <a:close/>
                <a:moveTo>
                  <a:pt x="121" y="128"/>
                </a:moveTo>
                <a:cubicBezTo>
                  <a:pt x="91" y="159"/>
                  <a:pt x="61" y="189"/>
                  <a:pt x="31" y="218"/>
                </a:cubicBezTo>
                <a:cubicBezTo>
                  <a:pt x="121" y="218"/>
                  <a:pt x="212" y="218"/>
                  <a:pt x="302" y="218"/>
                </a:cubicBezTo>
                <a:cubicBezTo>
                  <a:pt x="272" y="188"/>
                  <a:pt x="242" y="158"/>
                  <a:pt x="212" y="128"/>
                </a:cubicBezTo>
                <a:cubicBezTo>
                  <a:pt x="197" y="139"/>
                  <a:pt x="182" y="151"/>
                  <a:pt x="166" y="163"/>
                </a:cubicBezTo>
                <a:cubicBezTo>
                  <a:pt x="151" y="151"/>
                  <a:pt x="135" y="139"/>
                  <a:pt x="121" y="128"/>
                </a:cubicBezTo>
                <a:close/>
                <a:moveTo>
                  <a:pt x="38" y="29"/>
                </a:moveTo>
                <a:cubicBezTo>
                  <a:pt x="39" y="30"/>
                  <a:pt x="40" y="30"/>
                  <a:pt x="41" y="31"/>
                </a:cubicBezTo>
                <a:cubicBezTo>
                  <a:pt x="82" y="62"/>
                  <a:pt x="123" y="93"/>
                  <a:pt x="164" y="125"/>
                </a:cubicBezTo>
                <a:cubicBezTo>
                  <a:pt x="166" y="127"/>
                  <a:pt x="168" y="126"/>
                  <a:pt x="170" y="125"/>
                </a:cubicBezTo>
                <a:cubicBezTo>
                  <a:pt x="210" y="94"/>
                  <a:pt x="251" y="63"/>
                  <a:pt x="291" y="32"/>
                </a:cubicBezTo>
                <a:cubicBezTo>
                  <a:pt x="292" y="31"/>
                  <a:pt x="293" y="30"/>
                  <a:pt x="295" y="29"/>
                </a:cubicBezTo>
                <a:cubicBezTo>
                  <a:pt x="209" y="29"/>
                  <a:pt x="124" y="29"/>
                  <a:pt x="38" y="29"/>
                </a:cubicBezTo>
                <a:close/>
                <a:moveTo>
                  <a:pt x="304" y="178"/>
                </a:moveTo>
                <a:cubicBezTo>
                  <a:pt x="304" y="138"/>
                  <a:pt x="304" y="98"/>
                  <a:pt x="304" y="57"/>
                </a:cubicBezTo>
                <a:cubicBezTo>
                  <a:pt x="281" y="75"/>
                  <a:pt x="258" y="92"/>
                  <a:pt x="236" y="109"/>
                </a:cubicBezTo>
                <a:cubicBezTo>
                  <a:pt x="259" y="132"/>
                  <a:pt x="282" y="155"/>
                  <a:pt x="304" y="178"/>
                </a:cubicBezTo>
                <a:close/>
                <a:moveTo>
                  <a:pt x="97" y="109"/>
                </a:moveTo>
                <a:cubicBezTo>
                  <a:pt x="74" y="92"/>
                  <a:pt x="51" y="75"/>
                  <a:pt x="28" y="57"/>
                </a:cubicBezTo>
                <a:cubicBezTo>
                  <a:pt x="28" y="98"/>
                  <a:pt x="28" y="138"/>
                  <a:pt x="28" y="177"/>
                </a:cubicBezTo>
                <a:cubicBezTo>
                  <a:pt x="51" y="155"/>
                  <a:pt x="74" y="132"/>
                  <a:pt x="97" y="109"/>
                </a:cubicBezTo>
                <a:close/>
              </a:path>
            </a:pathLst>
          </a:custGeom>
          <a:solidFill>
            <a:schemeClr val="bg1"/>
          </a:solidFill>
          <a:ln>
            <a:noFill/>
          </a:ln>
          <a:extLst/>
        </p:spPr>
        <p:txBody>
          <a:bodyPr vert="horz" wrap="square" lIns="0" tIns="0" rIns="0" bIns="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3648191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190645" cy="5814000"/>
          </a:xfrm>
          <a:prstGeom prst="rect">
            <a:avLst/>
          </a:prstGeom>
        </p:spPr>
      </p:pic>
      <p:sp>
        <p:nvSpPr>
          <p:cNvPr id="7" name="Rectangle"/>
          <p:cNvSpPr/>
          <p:nvPr/>
        </p:nvSpPr>
        <p:spPr bwMode="gray">
          <a:xfrm>
            <a:off x="0" y="0"/>
            <a:ext cx="12190413" cy="5814000"/>
          </a:xfrm>
          <a:prstGeom prst="rect">
            <a:avLst/>
          </a:prstGeom>
          <a:solidFill>
            <a:schemeClr val="tx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tle"/>
          <p:cNvSpPr>
            <a:spLocks noGrp="1"/>
          </p:cNvSpPr>
          <p:nvPr>
            <p:ph type="ctrTitle"/>
          </p:nvPr>
        </p:nvSpPr>
        <p:spPr bwMode="gray"/>
        <p:txBody>
          <a:bodyPr/>
          <a:lstStyle/>
          <a:p>
            <a:r>
              <a:rPr lang="en-US" dirty="0" smtClean="0"/>
              <a:t>E-Business</a:t>
            </a:r>
            <a:br>
              <a:rPr lang="en-US" dirty="0" smtClean="0"/>
            </a:br>
            <a:r>
              <a:rPr lang="en-US" sz="6000" dirty="0" smtClean="0"/>
              <a:t>3. pros and cons</a:t>
            </a:r>
            <a:endParaRPr lang="en-US" sz="6000" dirty="0"/>
          </a:p>
        </p:txBody>
      </p:sp>
      <p:sp>
        <p:nvSpPr>
          <p:cNvPr id="6" name="Subtitle"/>
          <p:cNvSpPr>
            <a:spLocks noGrp="1"/>
          </p:cNvSpPr>
          <p:nvPr>
            <p:ph type="subTitle" idx="1"/>
          </p:nvPr>
        </p:nvSpPr>
        <p:spPr bwMode="gray"/>
        <p:txBody>
          <a:bodyPr/>
          <a:lstStyle/>
          <a:p>
            <a:r>
              <a:rPr lang="en-US" dirty="0" smtClean="0"/>
              <a:t>E-Business and E-Commerce</a:t>
            </a:r>
            <a:endParaRPr lang="en-US" dirty="0"/>
          </a:p>
        </p:txBody>
      </p:sp>
      <p:pic>
        <p:nvPicPr>
          <p:cNvPr id="8" name="Logo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gray">
          <a:xfrm>
            <a:off x="9036548" y="6120307"/>
            <a:ext cx="2700000" cy="4923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84707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p:cNvSpPr>
            <a:spLocks noGrp="1"/>
          </p:cNvSpPr>
          <p:nvPr>
            <p:ph type="title"/>
          </p:nvPr>
        </p:nvSpPr>
        <p:spPr bwMode="gray"/>
        <p:txBody>
          <a:bodyPr/>
          <a:lstStyle/>
          <a:p>
            <a:r>
              <a:rPr lang="en-US" dirty="0" smtClean="0"/>
              <a:t>PROS AND CONS</a:t>
            </a:r>
            <a:endParaRPr lang="en-US" dirty="0"/>
          </a:p>
        </p:txBody>
      </p:sp>
      <p:sp>
        <p:nvSpPr>
          <p:cNvPr id="8" name="Subtitle"/>
          <p:cNvSpPr>
            <a:spLocks noGrp="1"/>
          </p:cNvSpPr>
          <p:nvPr>
            <p:ph type="body" sz="quarter" idx="13"/>
          </p:nvPr>
        </p:nvSpPr>
        <p:spPr bwMode="gray"/>
        <p:txBody>
          <a:bodyPr/>
          <a:lstStyle/>
          <a:p>
            <a:r>
              <a:rPr lang="en-US" dirty="0" smtClean="0"/>
              <a:t>Overview</a:t>
            </a:r>
            <a:endParaRPr lang="en-US" dirty="0"/>
          </a:p>
        </p:txBody>
      </p:sp>
      <p:sp>
        <p:nvSpPr>
          <p:cNvPr id="2" name="Content 1"/>
          <p:cNvSpPr>
            <a:spLocks noGrp="1"/>
          </p:cNvSpPr>
          <p:nvPr>
            <p:ph sz="half" idx="1"/>
          </p:nvPr>
        </p:nvSpPr>
        <p:spPr bwMode="gray">
          <a:xfrm>
            <a:off x="540000" y="1512000"/>
            <a:ext cx="3420000" cy="4298400"/>
          </a:xfrm>
          <a:ln w="3175">
            <a:noFill/>
          </a:ln>
        </p:spPr>
        <p:txBody>
          <a:bodyPr/>
          <a:lstStyle/>
          <a:p>
            <a:pPr marL="0" indent="0">
              <a:buNone/>
            </a:pPr>
            <a:r>
              <a:rPr lang="en-US" sz="2400" dirty="0" smtClean="0">
                <a:latin typeface="Bebas Neue" panose="020B0506020202020201" pitchFamily="34" charset="0"/>
              </a:rPr>
              <a:t>PROS:</a:t>
            </a:r>
          </a:p>
          <a:p>
            <a:r>
              <a:rPr lang="en-US" sz="1800" dirty="0" smtClean="0"/>
              <a:t>E-business increases productivity by saving money and time.</a:t>
            </a:r>
          </a:p>
          <a:p>
            <a:r>
              <a:rPr lang="en-US" sz="1800" dirty="0" smtClean="0"/>
              <a:t>It gives access to information anywhere, anytime.</a:t>
            </a:r>
          </a:p>
          <a:p>
            <a:r>
              <a:rPr lang="en-US" sz="1800" dirty="0" smtClean="0"/>
              <a:t>It even benefits small markets.</a:t>
            </a:r>
          </a:p>
          <a:p>
            <a:r>
              <a:rPr lang="en-US" sz="1800" dirty="0" smtClean="0"/>
              <a:t>It provides low-cost advertising for the company and its products.</a:t>
            </a:r>
            <a:endParaRPr lang="en-US" sz="1800" dirty="0"/>
          </a:p>
        </p:txBody>
      </p:sp>
      <p:sp>
        <p:nvSpPr>
          <p:cNvPr id="3" name="Content 2"/>
          <p:cNvSpPr>
            <a:spLocks noGrp="1"/>
          </p:cNvSpPr>
          <p:nvPr>
            <p:ph sz="half" idx="14"/>
          </p:nvPr>
        </p:nvSpPr>
        <p:spPr bwMode="gray">
          <a:xfrm>
            <a:off x="4280749" y="1512000"/>
            <a:ext cx="3420000" cy="4298400"/>
          </a:xfrm>
          <a:ln w="3175">
            <a:noFill/>
          </a:ln>
        </p:spPr>
        <p:txBody>
          <a:bodyPr/>
          <a:lstStyle/>
          <a:p>
            <a:pPr marL="0" indent="0">
              <a:buNone/>
            </a:pPr>
            <a:r>
              <a:rPr lang="en-US" sz="2400" dirty="0" smtClean="0">
                <a:latin typeface="Bebas Neue" panose="020B0506020202020201" pitchFamily="34" charset="0"/>
              </a:rPr>
              <a:t>CONS:</a:t>
            </a:r>
          </a:p>
          <a:p>
            <a:r>
              <a:rPr lang="en-US" sz="1800" dirty="0" smtClean="0"/>
              <a:t>Technical expertise is a prerequisite.</a:t>
            </a:r>
          </a:p>
          <a:p>
            <a:r>
              <a:rPr lang="en-US" sz="1800" dirty="0" smtClean="0"/>
              <a:t>Users must have Internet access.</a:t>
            </a:r>
          </a:p>
          <a:p>
            <a:r>
              <a:rPr lang="en-US" sz="1800" dirty="0" smtClean="0"/>
              <a:t>Online advertising can be irritating to consumers which is harmful to the company, or is simply ignored (banner blindness)</a:t>
            </a:r>
          </a:p>
          <a:p>
            <a:r>
              <a:rPr lang="en-US" sz="1800" dirty="0" smtClean="0"/>
              <a:t>Comparison and information portals increase the stress of competition.</a:t>
            </a:r>
            <a:endParaRPr lang="en-US" sz="1800" dirty="0"/>
          </a:p>
        </p:txBody>
      </p:sp>
      <p:pic>
        <p:nvPicPr>
          <p:cNvPr id="5" name="Bildplatzhalter 4"/>
          <p:cNvPicPr>
            <a:picLocks noGrp="1" noChangeAspect="1"/>
          </p:cNvPicPr>
          <p:nvPr>
            <p:ph type="pic" sz="quarter" idx="15"/>
          </p:nvPr>
        </p:nvPicPr>
        <p:blipFill>
          <a:blip r:embed="rId2" cstate="email">
            <a:extLst>
              <a:ext uri="{28A0092B-C50C-407E-A947-70E740481C1C}">
                <a14:useLocalDpi xmlns:a14="http://schemas.microsoft.com/office/drawing/2010/main"/>
              </a:ext>
            </a:extLst>
          </a:blip>
          <a:srcRect/>
          <a:stretch>
            <a:fillRect/>
          </a:stretch>
        </p:blipFill>
        <p:spPr bwMode="gray"/>
      </p:pic>
      <p:sp>
        <p:nvSpPr>
          <p:cNvPr id="13" name="Rectangle"/>
          <p:cNvSpPr/>
          <p:nvPr/>
        </p:nvSpPr>
        <p:spPr bwMode="gray">
          <a:xfrm>
            <a:off x="8230413" y="0"/>
            <a:ext cx="3960000" cy="6858000"/>
          </a:xfrm>
          <a:prstGeom prst="rect">
            <a:avLst/>
          </a:prstGeom>
          <a:solidFill>
            <a:schemeClr val="tx1">
              <a:lumMod val="85000"/>
              <a:lumOff val="1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Logo"/>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gray">
          <a:xfrm>
            <a:off x="9556768" y="6120306"/>
            <a:ext cx="2179780" cy="397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02452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0646" cy="5814000"/>
          </a:xfrm>
          <a:prstGeom prst="rect">
            <a:avLst/>
          </a:prstGeom>
        </p:spPr>
      </p:pic>
      <p:sp>
        <p:nvSpPr>
          <p:cNvPr id="7" name="Rectangle"/>
          <p:cNvSpPr/>
          <p:nvPr/>
        </p:nvSpPr>
        <p:spPr bwMode="gray">
          <a:xfrm>
            <a:off x="0" y="0"/>
            <a:ext cx="12190413" cy="5814000"/>
          </a:xfrm>
          <a:prstGeom prst="rect">
            <a:avLst/>
          </a:prstGeom>
          <a:solidFill>
            <a:schemeClr val="tx1">
              <a:lumMod val="85000"/>
              <a:lumOff val="1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tle"/>
          <p:cNvSpPr>
            <a:spLocks noGrp="1"/>
          </p:cNvSpPr>
          <p:nvPr>
            <p:ph type="ctrTitle"/>
          </p:nvPr>
        </p:nvSpPr>
        <p:spPr bwMode="gray"/>
        <p:txBody>
          <a:bodyPr/>
          <a:lstStyle/>
          <a:p>
            <a:r>
              <a:rPr lang="en-US" dirty="0" smtClean="0"/>
              <a:t>E-Business</a:t>
            </a:r>
            <a:br>
              <a:rPr lang="en-US" dirty="0" smtClean="0"/>
            </a:br>
            <a:r>
              <a:rPr lang="en-US" sz="6000" dirty="0" smtClean="0"/>
              <a:t>4. E-BUSINESS vs. E-COMMERCE</a:t>
            </a:r>
            <a:endParaRPr lang="en-US" sz="6000" dirty="0"/>
          </a:p>
        </p:txBody>
      </p:sp>
      <p:sp>
        <p:nvSpPr>
          <p:cNvPr id="6" name="Subtitle"/>
          <p:cNvSpPr>
            <a:spLocks noGrp="1"/>
          </p:cNvSpPr>
          <p:nvPr>
            <p:ph type="subTitle" idx="1"/>
          </p:nvPr>
        </p:nvSpPr>
        <p:spPr bwMode="gray"/>
        <p:txBody>
          <a:bodyPr/>
          <a:lstStyle/>
          <a:p>
            <a:r>
              <a:rPr lang="en-US" dirty="0" smtClean="0"/>
              <a:t>E-Business and E-Commerce</a:t>
            </a:r>
            <a:endParaRPr lang="en-US" dirty="0"/>
          </a:p>
        </p:txBody>
      </p:sp>
      <p:pic>
        <p:nvPicPr>
          <p:cNvPr id="8" name="Logo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gray">
          <a:xfrm>
            <a:off x="9036548" y="6120307"/>
            <a:ext cx="2700000" cy="4923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77046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bwMode="gray">
      <p:bgPr>
        <a:solidFill>
          <a:schemeClr val="bg1">
            <a:lumMod val="85000"/>
          </a:schemeClr>
        </a:solidFill>
        <a:effectLst/>
      </p:bgPr>
    </p:bg>
    <p:spTree>
      <p:nvGrpSpPr>
        <p:cNvPr id="1" name=""/>
        <p:cNvGrpSpPr/>
        <p:nvPr/>
      </p:nvGrpSpPr>
      <p:grpSpPr>
        <a:xfrm>
          <a:off x="0" y="0"/>
          <a:ext cx="0" cy="0"/>
          <a:chOff x="0" y="0"/>
          <a:chExt cx="0" cy="0"/>
        </a:xfrm>
      </p:grpSpPr>
      <p:sp>
        <p:nvSpPr>
          <p:cNvPr id="24" name="Rechteck 23"/>
          <p:cNvSpPr/>
          <p:nvPr/>
        </p:nvSpPr>
        <p:spPr bwMode="gray">
          <a:xfrm>
            <a:off x="8839200" y="3738235"/>
            <a:ext cx="2810400" cy="27200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nSpc>
                <a:spcPct val="90000"/>
              </a:lnSpc>
              <a:spcAft>
                <a:spcPts val="600"/>
              </a:spcAft>
            </a:pPr>
            <a:r>
              <a:rPr lang="en-US" sz="2400" dirty="0" smtClean="0">
                <a:solidFill>
                  <a:schemeClr val="tx2"/>
                </a:solidFill>
                <a:latin typeface="Bebas Neue" panose="020B0506020202020201" pitchFamily="34" charset="0"/>
              </a:rPr>
              <a:t>E-Commerce:</a:t>
            </a:r>
          </a:p>
          <a:p>
            <a:pPr marL="285750" indent="-285750">
              <a:buFont typeface="Wingdings" panose="05000000000000000000" pitchFamily="2" charset="2"/>
              <a:buChar char="§"/>
            </a:pPr>
            <a:r>
              <a:rPr lang="en-US" sz="1600" dirty="0" smtClean="0">
                <a:solidFill>
                  <a:schemeClr val="tx1"/>
                </a:solidFill>
              </a:rPr>
              <a:t>marketing</a:t>
            </a:r>
          </a:p>
          <a:p>
            <a:pPr marL="285750" indent="-285750">
              <a:buFont typeface="Wingdings" panose="05000000000000000000" pitchFamily="2" charset="2"/>
              <a:buChar char="§"/>
            </a:pPr>
            <a:r>
              <a:rPr lang="en-US" sz="1600" dirty="0" smtClean="0">
                <a:solidFill>
                  <a:schemeClr val="tx1"/>
                </a:solidFill>
              </a:rPr>
              <a:t>selling</a:t>
            </a:r>
          </a:p>
          <a:p>
            <a:pPr marL="285750" indent="-285750">
              <a:buFont typeface="Wingdings" panose="05000000000000000000" pitchFamily="2" charset="2"/>
              <a:buChar char="§"/>
            </a:pPr>
            <a:r>
              <a:rPr lang="en-US" sz="1600" dirty="0" smtClean="0">
                <a:solidFill>
                  <a:schemeClr val="tx1"/>
                </a:solidFill>
              </a:rPr>
              <a:t>buying online products/services</a:t>
            </a:r>
            <a:endParaRPr lang="en-US" sz="1600" dirty="0">
              <a:solidFill>
                <a:schemeClr val="tx1"/>
              </a:solidFill>
            </a:endParaRPr>
          </a:p>
        </p:txBody>
      </p:sp>
      <p:sp>
        <p:nvSpPr>
          <p:cNvPr id="2" name="Titel 1"/>
          <p:cNvSpPr>
            <a:spLocks noGrp="1"/>
          </p:cNvSpPr>
          <p:nvPr>
            <p:ph type="title"/>
          </p:nvPr>
        </p:nvSpPr>
        <p:spPr bwMode="gray">
          <a:xfrm>
            <a:off x="540000" y="432000"/>
            <a:ext cx="11109600" cy="1080000"/>
          </a:xfrm>
        </p:spPr>
        <p:txBody>
          <a:bodyPr>
            <a:normAutofit/>
          </a:bodyPr>
          <a:lstStyle/>
          <a:p>
            <a:r>
              <a:rPr lang="en-US" dirty="0" smtClean="0"/>
              <a:t>E-BUSINESS VS. E-COMMERCE</a:t>
            </a:r>
            <a:endParaRPr lang="en-US" dirty="0"/>
          </a:p>
        </p:txBody>
      </p:sp>
      <p:sp>
        <p:nvSpPr>
          <p:cNvPr id="7" name="Textplatzhalter 6"/>
          <p:cNvSpPr>
            <a:spLocks noGrp="1"/>
          </p:cNvSpPr>
          <p:nvPr>
            <p:ph type="body" sz="quarter" idx="13"/>
          </p:nvPr>
        </p:nvSpPr>
        <p:spPr bwMode="gray"/>
        <p:txBody>
          <a:bodyPr/>
          <a:lstStyle/>
          <a:p>
            <a:r>
              <a:rPr lang="en-US" noProof="1" smtClean="0"/>
              <a:t>E-Business and E-Commerce Tasks</a:t>
            </a:r>
            <a:endParaRPr lang="en-US" noProof="1"/>
          </a:p>
        </p:txBody>
      </p:sp>
      <p:sp>
        <p:nvSpPr>
          <p:cNvPr id="11" name="Rectangle 20"/>
          <p:cNvSpPr>
            <a:spLocks noChangeArrowheads="1"/>
          </p:cNvSpPr>
          <p:nvPr/>
        </p:nvSpPr>
        <p:spPr bwMode="gray">
          <a:xfrm>
            <a:off x="556234" y="1512001"/>
            <a:ext cx="11093365" cy="621599"/>
          </a:xfrm>
          <a:prstGeom prst="rect">
            <a:avLst/>
          </a:prstGeom>
          <a:noFill/>
          <a:ln>
            <a:noFill/>
          </a:ln>
          <a:extLst/>
        </p:spPr>
        <p:txBody>
          <a:bodyPr vert="horz" wrap="square" lIns="540000" tIns="45720" rIns="540000" bIns="45720" numCol="1" anchor="ctr" anchorCtr="0" compatLnSpc="1">
            <a:prstTxWarp prst="textNoShape">
              <a:avLst/>
            </a:prstTxWarp>
          </a:bodyPr>
          <a:lstStyle/>
          <a:p>
            <a:pPr algn="ctr">
              <a:lnSpc>
                <a:spcPct val="90000"/>
              </a:lnSpc>
            </a:pPr>
            <a:r>
              <a:rPr lang="en-US" sz="2400" b="1" dirty="0" smtClean="0">
                <a:latin typeface="+mj-lt"/>
              </a:rPr>
              <a:t>E-BUSINESS </a:t>
            </a:r>
            <a:r>
              <a:rPr lang="en-US" sz="2400" dirty="0" smtClean="0">
                <a:latin typeface="+mj-lt"/>
              </a:rPr>
              <a:t>IS MORE THAN ONLINE SALES AND MARKETING.</a:t>
            </a:r>
            <a:endParaRPr lang="en-US" sz="2400" dirty="0">
              <a:latin typeface="Calibri Light" panose="020F0302020204030204" pitchFamily="34" charset="0"/>
            </a:endParaRPr>
          </a:p>
        </p:txBody>
      </p:sp>
      <p:grpSp>
        <p:nvGrpSpPr>
          <p:cNvPr id="5" name="Gruppieren 4"/>
          <p:cNvGrpSpPr/>
          <p:nvPr/>
        </p:nvGrpSpPr>
        <p:grpSpPr bwMode="gray">
          <a:xfrm>
            <a:off x="4843900" y="2790579"/>
            <a:ext cx="2502612" cy="2502612"/>
            <a:chOff x="2757714" y="2329542"/>
            <a:chExt cx="3657600" cy="3657600"/>
          </a:xfrm>
        </p:grpSpPr>
        <p:sp>
          <p:nvSpPr>
            <p:cNvPr id="14" name="Ellipse 13"/>
            <p:cNvSpPr>
              <a:spLocks noChangeAspect="1"/>
            </p:cNvSpPr>
            <p:nvPr/>
          </p:nvSpPr>
          <p:spPr bwMode="gray">
            <a:xfrm>
              <a:off x="2757714" y="2329542"/>
              <a:ext cx="3657600" cy="36576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err="1"/>
            </a:p>
          </p:txBody>
        </p:sp>
        <p:sp>
          <p:nvSpPr>
            <p:cNvPr id="4" name="Ellipse 3"/>
            <p:cNvSpPr>
              <a:spLocks noChangeAspect="1"/>
            </p:cNvSpPr>
            <p:nvPr/>
          </p:nvSpPr>
          <p:spPr bwMode="gray">
            <a:xfrm>
              <a:off x="4991204" y="3714554"/>
              <a:ext cx="1117600" cy="11176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err="1"/>
            </a:p>
          </p:txBody>
        </p:sp>
      </p:grpSp>
      <p:sp>
        <p:nvSpPr>
          <p:cNvPr id="17" name="Textfeld 16"/>
          <p:cNvSpPr txBox="1"/>
          <p:nvPr/>
        </p:nvSpPr>
        <p:spPr bwMode="gray">
          <a:xfrm>
            <a:off x="540000" y="2790579"/>
            <a:ext cx="3975258" cy="2225225"/>
          </a:xfrm>
          <a:prstGeom prst="rect">
            <a:avLst/>
          </a:prstGeom>
          <a:noFill/>
        </p:spPr>
        <p:txBody>
          <a:bodyPr wrap="square" rtlCol="0">
            <a:spAutoFit/>
          </a:bodyPr>
          <a:lstStyle/>
          <a:p>
            <a:pPr>
              <a:lnSpc>
                <a:spcPct val="90000"/>
              </a:lnSpc>
              <a:spcAft>
                <a:spcPts val="600"/>
              </a:spcAft>
            </a:pPr>
            <a:r>
              <a:rPr lang="en-US" sz="2400" dirty="0" smtClean="0">
                <a:solidFill>
                  <a:schemeClr val="accent1"/>
                </a:solidFill>
                <a:latin typeface="Bebas Neue" panose="020B0506020202020201" pitchFamily="34" charset="0"/>
              </a:rPr>
              <a:t>E-Business:</a:t>
            </a:r>
          </a:p>
          <a:p>
            <a:r>
              <a:rPr lang="en-US" sz="1600" dirty="0" smtClean="0"/>
              <a:t>Improving performance through reduced costs and open connectivity:</a:t>
            </a:r>
          </a:p>
          <a:p>
            <a:pPr marL="285750" indent="-285750">
              <a:buFont typeface="Wingdings" panose="05000000000000000000" pitchFamily="2" charset="2"/>
              <a:buChar char="§"/>
            </a:pPr>
            <a:r>
              <a:rPr lang="en-US" sz="1600" dirty="0" smtClean="0"/>
              <a:t>new technologies in the value chain</a:t>
            </a:r>
          </a:p>
          <a:p>
            <a:pPr marL="285750" indent="-285750">
              <a:buFont typeface="Wingdings" panose="05000000000000000000" pitchFamily="2" charset="2"/>
              <a:buChar char="§"/>
            </a:pPr>
            <a:r>
              <a:rPr lang="en-US" sz="1600" dirty="0" smtClean="0"/>
              <a:t>connecting them across other companies</a:t>
            </a:r>
          </a:p>
          <a:p>
            <a:pPr marL="285750" indent="-285750">
              <a:buFont typeface="Wingdings" panose="05000000000000000000" pitchFamily="2" charset="2"/>
              <a:buChar char="§"/>
            </a:pPr>
            <a:r>
              <a:rPr lang="en-US" sz="1600" dirty="0" smtClean="0"/>
              <a:t>improve service</a:t>
            </a:r>
          </a:p>
          <a:p>
            <a:pPr marL="285750" indent="-285750">
              <a:buFont typeface="Wingdings" panose="05000000000000000000" pitchFamily="2" charset="2"/>
              <a:buChar char="§"/>
            </a:pPr>
            <a:r>
              <a:rPr lang="en-US" sz="1600" dirty="0" smtClean="0"/>
              <a:t>lower costs</a:t>
            </a:r>
          </a:p>
          <a:p>
            <a:pPr marL="285750" indent="-285750">
              <a:buFont typeface="Wingdings" panose="05000000000000000000" pitchFamily="2" charset="2"/>
              <a:buChar char="§"/>
            </a:pPr>
            <a:r>
              <a:rPr lang="en-US" sz="1600" dirty="0" smtClean="0"/>
              <a:t>open new channels</a:t>
            </a:r>
            <a:endParaRPr lang="en-US" sz="1600" dirty="0"/>
          </a:p>
        </p:txBody>
      </p:sp>
      <p:cxnSp>
        <p:nvCxnSpPr>
          <p:cNvPr id="8" name="Gerade Verbindung 7"/>
          <p:cNvCxnSpPr/>
          <p:nvPr/>
        </p:nvCxnSpPr>
        <p:spPr bwMode="gray">
          <a:xfrm>
            <a:off x="556234" y="3149600"/>
            <a:ext cx="4712452" cy="0"/>
          </a:xfrm>
          <a:prstGeom prst="line">
            <a:avLst/>
          </a:prstGeom>
          <a:ln w="19050">
            <a:solidFill>
              <a:schemeClr val="accent1"/>
            </a:solidFill>
            <a:tailEnd type="none"/>
          </a:ln>
        </p:spPr>
        <p:style>
          <a:lnRef idx="1">
            <a:schemeClr val="accent1"/>
          </a:lnRef>
          <a:fillRef idx="0">
            <a:schemeClr val="accent1"/>
          </a:fillRef>
          <a:effectRef idx="0">
            <a:schemeClr val="accent1"/>
          </a:effectRef>
          <a:fontRef idx="minor">
            <a:schemeClr val="tx1"/>
          </a:fontRef>
        </p:style>
      </p:cxnSp>
      <p:cxnSp>
        <p:nvCxnSpPr>
          <p:cNvPr id="19" name="Gerade Verbindung 18"/>
          <p:cNvCxnSpPr/>
          <p:nvPr/>
        </p:nvCxnSpPr>
        <p:spPr bwMode="gray">
          <a:xfrm>
            <a:off x="6937148" y="4120578"/>
            <a:ext cx="4712452" cy="0"/>
          </a:xfrm>
          <a:prstGeom prst="line">
            <a:avLst/>
          </a:prstGeom>
          <a:ln w="19050">
            <a:solidFill>
              <a:schemeClr val="tx2"/>
            </a:solidFill>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822869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bg bwMode="gray">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bwMode="gray"/>
        <p:txBody>
          <a:bodyPr/>
          <a:lstStyle/>
          <a:p>
            <a:r>
              <a:rPr lang="en-US" dirty="0" smtClean="0">
                <a:solidFill>
                  <a:schemeClr val="bg1"/>
                </a:solidFill>
              </a:rPr>
              <a:t>E-BUSINESS VS. E-COMMERCE</a:t>
            </a:r>
            <a:endParaRPr lang="en-US" dirty="0">
              <a:solidFill>
                <a:schemeClr val="bg1"/>
              </a:solidFill>
            </a:endParaRPr>
          </a:p>
        </p:txBody>
      </p:sp>
      <p:sp>
        <p:nvSpPr>
          <p:cNvPr id="4" name="Subtitle"/>
          <p:cNvSpPr>
            <a:spLocks noGrp="1"/>
          </p:cNvSpPr>
          <p:nvPr>
            <p:ph type="body" sz="quarter" idx="13"/>
          </p:nvPr>
        </p:nvSpPr>
        <p:spPr bwMode="gray"/>
        <p:txBody>
          <a:bodyPr/>
          <a:lstStyle/>
          <a:p>
            <a:r>
              <a:rPr lang="en-US" dirty="0" smtClean="0"/>
              <a:t>The Relationship between E-Commerce and E-Business</a:t>
            </a:r>
            <a:endParaRPr lang="en-US" dirty="0"/>
          </a:p>
        </p:txBody>
      </p:sp>
      <p:grpSp>
        <p:nvGrpSpPr>
          <p:cNvPr id="13" name="Gruppieren 12"/>
          <p:cNvGrpSpPr/>
          <p:nvPr/>
        </p:nvGrpSpPr>
        <p:grpSpPr bwMode="gray">
          <a:xfrm>
            <a:off x="1680936" y="2161993"/>
            <a:ext cx="1418407" cy="3660957"/>
            <a:chOff x="1587199" y="2073811"/>
            <a:chExt cx="1497806" cy="3865889"/>
          </a:xfrm>
        </p:grpSpPr>
        <p:sp>
          <p:nvSpPr>
            <p:cNvPr id="12" name="Ellipse 11"/>
            <p:cNvSpPr>
              <a:spLocks noChangeAspect="1"/>
            </p:cNvSpPr>
            <p:nvPr/>
          </p:nvSpPr>
          <p:spPr bwMode="gray">
            <a:xfrm>
              <a:off x="1596371" y="4499700"/>
              <a:ext cx="1440000" cy="1440000"/>
            </a:xfrm>
            <a:prstGeom prst="ellipse">
              <a:avLst/>
            </a:prstGeom>
            <a:solidFill>
              <a:schemeClr val="accent6">
                <a:lumMod val="7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180000" rIns="36000" bIns="36000" rtlCol="0" anchor="ctr"/>
            <a:lstStyle/>
            <a:p>
              <a:pPr algn="ctr">
                <a:lnSpc>
                  <a:spcPct val="90000"/>
                </a:lnSpc>
                <a:spcAft>
                  <a:spcPts val="1000"/>
                </a:spcAft>
              </a:pPr>
              <a:r>
                <a:rPr lang="en-US" dirty="0" smtClean="0"/>
                <a:t>EB</a:t>
              </a:r>
            </a:p>
            <a:p>
              <a:pPr algn="ctr">
                <a:lnSpc>
                  <a:spcPct val="90000"/>
                </a:lnSpc>
                <a:spcAft>
                  <a:spcPts val="1000"/>
                </a:spcAft>
              </a:pPr>
              <a:endParaRPr lang="en-US" dirty="0" smtClean="0"/>
            </a:p>
            <a:p>
              <a:pPr algn="ctr">
                <a:lnSpc>
                  <a:spcPct val="90000"/>
                </a:lnSpc>
                <a:spcAft>
                  <a:spcPts val="1000"/>
                </a:spcAft>
              </a:pPr>
              <a:endParaRPr lang="en-US" dirty="0" smtClean="0"/>
            </a:p>
            <a:p>
              <a:pPr algn="ctr">
                <a:lnSpc>
                  <a:spcPct val="90000"/>
                </a:lnSpc>
                <a:spcAft>
                  <a:spcPts val="1000"/>
                </a:spcAft>
              </a:pPr>
              <a:endParaRPr lang="en-US" dirty="0"/>
            </a:p>
          </p:txBody>
        </p:sp>
        <p:sp>
          <p:nvSpPr>
            <p:cNvPr id="5" name="Ellipse 4"/>
            <p:cNvSpPr>
              <a:spLocks noChangeAspect="1"/>
            </p:cNvSpPr>
            <p:nvPr/>
          </p:nvSpPr>
          <p:spPr bwMode="gray">
            <a:xfrm>
              <a:off x="1587199" y="2073811"/>
              <a:ext cx="900000" cy="900000"/>
            </a:xfrm>
            <a:prstGeom prst="ellipse">
              <a:avLst/>
            </a:prstGeom>
            <a:solidFill>
              <a:schemeClr val="accent6">
                <a:lumMod val="60000"/>
                <a:lumOff val="40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en-US" dirty="0" smtClean="0"/>
                <a:t>EC</a:t>
              </a:r>
              <a:endParaRPr lang="en-US" dirty="0"/>
            </a:p>
          </p:txBody>
        </p:sp>
        <p:sp>
          <p:nvSpPr>
            <p:cNvPr id="9" name="Ellipse 8"/>
            <p:cNvSpPr>
              <a:spLocks noChangeAspect="1"/>
            </p:cNvSpPr>
            <p:nvPr/>
          </p:nvSpPr>
          <p:spPr bwMode="gray">
            <a:xfrm>
              <a:off x="2185005" y="2073811"/>
              <a:ext cx="900000" cy="900000"/>
            </a:xfrm>
            <a:prstGeom prst="ellipse">
              <a:avLst/>
            </a:prstGeom>
            <a:solidFill>
              <a:schemeClr val="accent6">
                <a:lumMod val="60000"/>
                <a:lumOff val="40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en-US" dirty="0" smtClean="0"/>
                <a:t>EB</a:t>
              </a:r>
              <a:endParaRPr lang="en-US" dirty="0"/>
            </a:p>
          </p:txBody>
        </p:sp>
        <p:sp>
          <p:nvSpPr>
            <p:cNvPr id="10" name="Ellipse 9"/>
            <p:cNvSpPr>
              <a:spLocks noChangeAspect="1"/>
            </p:cNvSpPr>
            <p:nvPr/>
          </p:nvSpPr>
          <p:spPr bwMode="gray">
            <a:xfrm>
              <a:off x="1801101" y="3175577"/>
              <a:ext cx="1080000" cy="1080000"/>
            </a:xfrm>
            <a:prstGeom prst="ellipse">
              <a:avLst/>
            </a:prstGeom>
            <a:solidFill>
              <a:schemeClr val="accent6">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en-US" dirty="0" smtClean="0"/>
                <a:t>EC=EB</a:t>
              </a:r>
              <a:endParaRPr lang="en-US" dirty="0"/>
            </a:p>
          </p:txBody>
        </p:sp>
        <p:sp>
          <p:nvSpPr>
            <p:cNvPr id="11" name="Ellipse 10"/>
            <p:cNvSpPr>
              <a:spLocks noChangeAspect="1"/>
            </p:cNvSpPr>
            <p:nvPr/>
          </p:nvSpPr>
          <p:spPr bwMode="gray">
            <a:xfrm>
              <a:off x="1956371" y="4859700"/>
              <a:ext cx="720000" cy="720000"/>
            </a:xfrm>
            <a:prstGeom prst="ellipse">
              <a:avLst/>
            </a:prstGeom>
            <a:solidFill>
              <a:schemeClr val="accent6">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en-US" dirty="0" smtClean="0"/>
                <a:t>EC</a:t>
              </a:r>
              <a:endParaRPr lang="en-US" dirty="0"/>
            </a:p>
          </p:txBody>
        </p:sp>
      </p:grpSp>
      <p:sp>
        <p:nvSpPr>
          <p:cNvPr id="6" name="Rechteck 5"/>
          <p:cNvSpPr/>
          <p:nvPr/>
        </p:nvSpPr>
        <p:spPr bwMode="gray">
          <a:xfrm>
            <a:off x="540000" y="1511746"/>
            <a:ext cx="11109075" cy="249299"/>
          </a:xfrm>
          <a:prstGeom prst="rect">
            <a:avLst/>
          </a:prstGeom>
        </p:spPr>
        <p:txBody>
          <a:bodyPr wrap="square" lIns="0" tIns="0" rIns="0" bIns="0">
            <a:spAutoFit/>
          </a:bodyPr>
          <a:lstStyle/>
          <a:p>
            <a:pPr>
              <a:lnSpc>
                <a:spcPct val="90000"/>
              </a:lnSpc>
              <a:spcAft>
                <a:spcPts val="1000"/>
              </a:spcAft>
            </a:pPr>
            <a:r>
              <a:rPr lang="en-US" dirty="0" smtClean="0">
                <a:solidFill>
                  <a:schemeClr val="bg1"/>
                </a:solidFill>
              </a:rPr>
              <a:t>There are three different approaches:</a:t>
            </a:r>
            <a:endParaRPr lang="en-US" dirty="0">
              <a:solidFill>
                <a:schemeClr val="bg1"/>
              </a:solidFill>
            </a:endParaRPr>
          </a:p>
        </p:txBody>
      </p:sp>
      <p:sp>
        <p:nvSpPr>
          <p:cNvPr id="16" name="Rechteck 15"/>
          <p:cNvSpPr/>
          <p:nvPr/>
        </p:nvSpPr>
        <p:spPr bwMode="gray">
          <a:xfrm>
            <a:off x="3492500" y="2420862"/>
            <a:ext cx="8156576" cy="332400"/>
          </a:xfrm>
          <a:prstGeom prst="rect">
            <a:avLst/>
          </a:prstGeom>
        </p:spPr>
        <p:txBody>
          <a:bodyPr wrap="square" lIns="0" tIns="0" rIns="0" bIns="0">
            <a:spAutoFit/>
          </a:bodyPr>
          <a:lstStyle/>
          <a:p>
            <a:pPr>
              <a:lnSpc>
                <a:spcPct val="90000"/>
              </a:lnSpc>
              <a:spcAft>
                <a:spcPts val="1000"/>
              </a:spcAft>
            </a:pPr>
            <a:r>
              <a:rPr lang="en-US" sz="2400" dirty="0" smtClean="0">
                <a:solidFill>
                  <a:schemeClr val="bg1"/>
                </a:solidFill>
                <a:latin typeface="Bebas Neue" panose="020B0506020202020201" pitchFamily="34" charset="0"/>
              </a:rPr>
              <a:t>E-commerce and e-business have a few common characteristics.</a:t>
            </a:r>
            <a:endParaRPr lang="en-US" sz="2400" dirty="0">
              <a:solidFill>
                <a:schemeClr val="bg1"/>
              </a:solidFill>
              <a:latin typeface="Bebas Neue" panose="020B0506020202020201" pitchFamily="34" charset="0"/>
            </a:endParaRPr>
          </a:p>
        </p:txBody>
      </p:sp>
      <p:sp>
        <p:nvSpPr>
          <p:cNvPr id="17" name="Rechteck 16"/>
          <p:cNvSpPr/>
          <p:nvPr/>
        </p:nvSpPr>
        <p:spPr bwMode="gray">
          <a:xfrm>
            <a:off x="3492499" y="3522985"/>
            <a:ext cx="8156576" cy="332399"/>
          </a:xfrm>
          <a:prstGeom prst="rect">
            <a:avLst/>
          </a:prstGeom>
        </p:spPr>
        <p:txBody>
          <a:bodyPr wrap="square" lIns="0" tIns="0" rIns="0" bIns="0">
            <a:spAutoFit/>
          </a:bodyPr>
          <a:lstStyle/>
          <a:p>
            <a:pPr>
              <a:lnSpc>
                <a:spcPct val="90000"/>
              </a:lnSpc>
              <a:spcAft>
                <a:spcPts val="1000"/>
              </a:spcAft>
            </a:pPr>
            <a:r>
              <a:rPr lang="en-US" sz="2400" dirty="0" smtClean="0">
                <a:solidFill>
                  <a:schemeClr val="bg1"/>
                </a:solidFill>
                <a:latin typeface="Bebas Neue" panose="020B0506020202020201" pitchFamily="34" charset="0"/>
              </a:rPr>
              <a:t>E-commerce is almost identical to e-business.</a:t>
            </a:r>
            <a:endParaRPr lang="en-US" sz="2400" dirty="0">
              <a:solidFill>
                <a:schemeClr val="bg1"/>
              </a:solidFill>
              <a:latin typeface="Bebas Neue" panose="020B0506020202020201" pitchFamily="34" charset="0"/>
            </a:endParaRPr>
          </a:p>
        </p:txBody>
      </p:sp>
      <p:sp>
        <p:nvSpPr>
          <p:cNvPr id="18" name="Rechteck 17"/>
          <p:cNvSpPr/>
          <p:nvPr/>
        </p:nvSpPr>
        <p:spPr bwMode="gray">
          <a:xfrm>
            <a:off x="3492499" y="4974917"/>
            <a:ext cx="8156576" cy="332399"/>
          </a:xfrm>
          <a:prstGeom prst="rect">
            <a:avLst/>
          </a:prstGeom>
        </p:spPr>
        <p:txBody>
          <a:bodyPr wrap="square" lIns="0" tIns="0" rIns="0" bIns="0">
            <a:spAutoFit/>
          </a:bodyPr>
          <a:lstStyle/>
          <a:p>
            <a:pPr>
              <a:lnSpc>
                <a:spcPct val="90000"/>
              </a:lnSpc>
              <a:spcAft>
                <a:spcPts val="1000"/>
              </a:spcAft>
            </a:pPr>
            <a:r>
              <a:rPr lang="en-US" sz="2400" dirty="0" smtClean="0">
                <a:solidFill>
                  <a:schemeClr val="bg1"/>
                </a:solidFill>
                <a:latin typeface="Bebas Neue" panose="020B0506020202020201" pitchFamily="34" charset="0"/>
              </a:rPr>
              <a:t>E-commerce is a section of e-business.</a:t>
            </a:r>
            <a:endParaRPr lang="en-US" sz="2400" dirty="0">
              <a:solidFill>
                <a:schemeClr val="bg1"/>
              </a:solidFill>
              <a:latin typeface="Bebas Neue" panose="020B0506020202020201" pitchFamily="34" charset="0"/>
            </a:endParaRPr>
          </a:p>
        </p:txBody>
      </p:sp>
    </p:spTree>
    <p:extLst>
      <p:ext uri="{BB962C8B-B14F-4D97-AF65-F5344CB8AC3E}">
        <p14:creationId xmlns:p14="http://schemas.microsoft.com/office/powerpoint/2010/main" val="487199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E-BUSINESS VS. E-COMMERCE</a:t>
            </a:r>
            <a:endParaRPr lang="en-US" dirty="0"/>
          </a:p>
        </p:txBody>
      </p:sp>
      <p:sp>
        <p:nvSpPr>
          <p:cNvPr id="3" name="Textplatzhalter 2"/>
          <p:cNvSpPr>
            <a:spLocks noGrp="1"/>
          </p:cNvSpPr>
          <p:nvPr>
            <p:ph type="body" sz="quarter" idx="13"/>
          </p:nvPr>
        </p:nvSpPr>
        <p:spPr/>
        <p:txBody>
          <a:bodyPr/>
          <a:lstStyle/>
          <a:p>
            <a:r>
              <a:rPr lang="en-US" noProof="1" smtClean="0"/>
              <a:t>E-Commerce as a Section of E-Business</a:t>
            </a:r>
            <a:endParaRPr lang="en-US" noProof="1"/>
          </a:p>
        </p:txBody>
      </p:sp>
      <p:sp>
        <p:nvSpPr>
          <p:cNvPr id="6" name="Rechteck 5"/>
          <p:cNvSpPr/>
          <p:nvPr/>
        </p:nvSpPr>
        <p:spPr bwMode="gray">
          <a:xfrm>
            <a:off x="1783994" y="3369123"/>
            <a:ext cx="3607200" cy="2453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87971" tIns="72000" rIns="288000" bIns="72000" rtlCol="0" anchor="ctr" anchorCtr="0"/>
          <a:lstStyle/>
          <a:p>
            <a:pPr>
              <a:lnSpc>
                <a:spcPct val="90000"/>
              </a:lnSpc>
              <a:spcAft>
                <a:spcPts val="1000"/>
              </a:spcAft>
            </a:pPr>
            <a:r>
              <a:rPr lang="en-US" sz="2000" dirty="0" smtClean="0">
                <a:solidFill>
                  <a:schemeClr val="tx1"/>
                </a:solidFill>
                <a:latin typeface="Calibri Light" panose="020F0302020204030204" pitchFamily="34" charset="0"/>
                <a:ea typeface="Calibri" panose="020B0606030504020204" pitchFamily="34" charset="0"/>
                <a:cs typeface="Arial" panose="020B0604020202020204" pitchFamily="34" charset="0"/>
              </a:rPr>
              <a:t>Der </a:t>
            </a:r>
            <a:r>
              <a:rPr lang="en-US" sz="2000" dirty="0" err="1" smtClean="0">
                <a:solidFill>
                  <a:schemeClr val="tx1"/>
                </a:solidFill>
                <a:latin typeface="Calibri Light" panose="020F0302020204030204" pitchFamily="34" charset="0"/>
                <a:ea typeface="Calibri" panose="020B0606030504020204" pitchFamily="34" charset="0"/>
                <a:cs typeface="Arial" panose="020B0604020202020204" pitchFamily="34" charset="0"/>
              </a:rPr>
              <a:t>Fokus</a:t>
            </a:r>
            <a:r>
              <a:rPr lang="en-US" sz="2000" dirty="0" smtClean="0">
                <a:solidFill>
                  <a:schemeClr val="tx1"/>
                </a:solidFill>
                <a:latin typeface="Calibri Light" panose="020F0302020204030204" pitchFamily="34" charset="0"/>
                <a:ea typeface="Calibri" panose="020B0606030504020204" pitchFamily="34" charset="0"/>
                <a:cs typeface="Arial" panose="020B0604020202020204" pitchFamily="34" charset="0"/>
              </a:rPr>
              <a:t> </a:t>
            </a:r>
            <a:r>
              <a:rPr lang="en-US" sz="2000" dirty="0" err="1" smtClean="0">
                <a:solidFill>
                  <a:schemeClr val="tx1"/>
                </a:solidFill>
                <a:latin typeface="Calibri Light" panose="020F0302020204030204" pitchFamily="34" charset="0"/>
                <a:ea typeface="Calibri" panose="020B0606030504020204" pitchFamily="34" charset="0"/>
                <a:cs typeface="Arial" panose="020B0604020202020204" pitchFamily="34" charset="0"/>
              </a:rPr>
              <a:t>liegt</a:t>
            </a:r>
            <a:r>
              <a:rPr lang="en-US" sz="2000" dirty="0" smtClean="0">
                <a:solidFill>
                  <a:schemeClr val="tx1"/>
                </a:solidFill>
                <a:latin typeface="Calibri Light" panose="020F0302020204030204" pitchFamily="34" charset="0"/>
                <a:ea typeface="Calibri" panose="020B0606030504020204" pitchFamily="34" charset="0"/>
                <a:cs typeface="Arial" panose="020B0604020202020204" pitchFamily="34" charset="0"/>
              </a:rPr>
              <a:t> auf </a:t>
            </a:r>
            <a:r>
              <a:rPr lang="en-US" sz="2000" dirty="0" err="1" smtClean="0">
                <a:solidFill>
                  <a:schemeClr val="tx1"/>
                </a:solidFill>
                <a:latin typeface="Calibri Light" panose="020F0302020204030204" pitchFamily="34" charset="0"/>
                <a:ea typeface="Calibri" panose="020B0606030504020204" pitchFamily="34" charset="0"/>
                <a:cs typeface="Arial" panose="020B0604020202020204" pitchFamily="34" charset="0"/>
              </a:rPr>
              <a:t>dem</a:t>
            </a:r>
            <a:r>
              <a:rPr lang="en-US" sz="2000" dirty="0" smtClean="0">
                <a:solidFill>
                  <a:schemeClr val="tx1"/>
                </a:solidFill>
                <a:latin typeface="Calibri Light" panose="020F0302020204030204" pitchFamily="34" charset="0"/>
                <a:ea typeface="Calibri" panose="020B0606030504020204" pitchFamily="34" charset="0"/>
                <a:cs typeface="Arial" panose="020B0604020202020204" pitchFamily="34" charset="0"/>
              </a:rPr>
              <a:t> </a:t>
            </a:r>
            <a:r>
              <a:rPr lang="en-US" sz="2000" dirty="0" err="1" smtClean="0">
                <a:solidFill>
                  <a:schemeClr val="tx1"/>
                </a:solidFill>
                <a:latin typeface="Calibri Light" panose="020F0302020204030204" pitchFamily="34" charset="0"/>
                <a:ea typeface="Calibri" panose="020B0606030504020204" pitchFamily="34" charset="0"/>
                <a:cs typeface="Arial" panose="020B0604020202020204" pitchFamily="34" charset="0"/>
              </a:rPr>
              <a:t>Verkauf</a:t>
            </a:r>
            <a:r>
              <a:rPr lang="en-US" sz="2000" dirty="0" smtClean="0">
                <a:solidFill>
                  <a:schemeClr val="tx1"/>
                </a:solidFill>
                <a:latin typeface="Calibri Light" panose="020F0302020204030204" pitchFamily="34" charset="0"/>
                <a:ea typeface="Calibri" panose="020B0606030504020204" pitchFamily="34" charset="0"/>
                <a:cs typeface="Arial" panose="020B0604020202020204" pitchFamily="34" charset="0"/>
              </a:rPr>
              <a:t> von </a:t>
            </a:r>
            <a:r>
              <a:rPr lang="en-US" sz="2000" dirty="0" err="1" smtClean="0">
                <a:solidFill>
                  <a:schemeClr val="tx1"/>
                </a:solidFill>
                <a:latin typeface="Calibri Light" panose="020F0302020204030204" pitchFamily="34" charset="0"/>
                <a:ea typeface="Calibri" panose="020B0606030504020204" pitchFamily="34" charset="0"/>
                <a:cs typeface="Arial" panose="020B0604020202020204" pitchFamily="34" charset="0"/>
              </a:rPr>
              <a:t>Waren</a:t>
            </a:r>
            <a:r>
              <a:rPr lang="en-US" sz="2000" dirty="0" smtClean="0">
                <a:solidFill>
                  <a:schemeClr val="tx1"/>
                </a:solidFill>
                <a:latin typeface="Calibri Light" panose="020F0302020204030204" pitchFamily="34" charset="0"/>
                <a:ea typeface="Calibri" panose="020B0606030504020204" pitchFamily="34" charset="0"/>
                <a:cs typeface="Arial" panose="020B0604020202020204" pitchFamily="34" charset="0"/>
              </a:rPr>
              <a:t> </a:t>
            </a:r>
            <a:r>
              <a:rPr lang="en-US" sz="2000" dirty="0" err="1" smtClean="0">
                <a:solidFill>
                  <a:schemeClr val="tx1"/>
                </a:solidFill>
                <a:latin typeface="Calibri Light" panose="020F0302020204030204" pitchFamily="34" charset="0"/>
                <a:ea typeface="Calibri" panose="020B0606030504020204" pitchFamily="34" charset="0"/>
                <a:cs typeface="Arial" panose="020B0604020202020204" pitchFamily="34" charset="0"/>
              </a:rPr>
              <a:t>oder</a:t>
            </a:r>
            <a:r>
              <a:rPr lang="en-US" sz="2000" dirty="0" smtClean="0">
                <a:solidFill>
                  <a:schemeClr val="tx1"/>
                </a:solidFill>
                <a:latin typeface="Calibri Light" panose="020F0302020204030204" pitchFamily="34" charset="0"/>
                <a:ea typeface="Calibri" panose="020B0606030504020204" pitchFamily="34" charset="0"/>
                <a:cs typeface="Arial" panose="020B0604020202020204" pitchFamily="34" charset="0"/>
              </a:rPr>
              <a:t> </a:t>
            </a:r>
            <a:r>
              <a:rPr lang="en-US" sz="2000" dirty="0" err="1" smtClean="0">
                <a:solidFill>
                  <a:schemeClr val="tx1"/>
                </a:solidFill>
                <a:latin typeface="Calibri Light" panose="020F0302020204030204" pitchFamily="34" charset="0"/>
                <a:ea typeface="Calibri" panose="020B0606030504020204" pitchFamily="34" charset="0"/>
                <a:cs typeface="Arial" panose="020B0604020202020204" pitchFamily="34" charset="0"/>
              </a:rPr>
              <a:t>Dienstleistungen</a:t>
            </a:r>
            <a:r>
              <a:rPr lang="en-US" sz="2000" dirty="0" smtClean="0">
                <a:solidFill>
                  <a:schemeClr val="tx1"/>
                </a:solidFill>
                <a:latin typeface="Calibri Light" panose="020F0302020204030204" pitchFamily="34" charset="0"/>
                <a:ea typeface="Calibri" panose="020B0606030504020204" pitchFamily="34" charset="0"/>
                <a:cs typeface="Arial" panose="020B0604020202020204" pitchFamily="34" charset="0"/>
              </a:rPr>
              <a:t>. </a:t>
            </a:r>
            <a:endParaRPr lang="en-US" sz="2000" dirty="0">
              <a:solidFill>
                <a:schemeClr val="tx1"/>
              </a:solidFill>
              <a:latin typeface="Calibri Light" panose="020F0302020204030204" pitchFamily="34" charset="0"/>
              <a:ea typeface="Calibri" panose="020B0606030504020204" pitchFamily="34" charset="0"/>
              <a:cs typeface="Arial" panose="020B0604020202020204" pitchFamily="34" charset="0"/>
            </a:endParaRPr>
          </a:p>
        </p:txBody>
      </p:sp>
      <p:sp>
        <p:nvSpPr>
          <p:cNvPr id="7" name="Textfeld 6"/>
          <p:cNvSpPr txBox="1"/>
          <p:nvPr/>
        </p:nvSpPr>
        <p:spPr bwMode="gray">
          <a:xfrm>
            <a:off x="5391194" y="2596181"/>
            <a:ext cx="1408025" cy="923330"/>
          </a:xfrm>
          <a:prstGeom prst="rect">
            <a:avLst/>
          </a:prstGeom>
          <a:noFill/>
        </p:spPr>
        <p:txBody>
          <a:bodyPr wrap="square" rtlCol="0">
            <a:spAutoFit/>
          </a:bodyPr>
          <a:lstStyle/>
          <a:p>
            <a:pPr algn="ctr"/>
            <a:r>
              <a:rPr lang="en-US" sz="5400" dirty="0" smtClean="0">
                <a:solidFill>
                  <a:schemeClr val="bg1">
                    <a:lumMod val="75000"/>
                  </a:schemeClr>
                </a:solidFill>
                <a:latin typeface="Bebas Neue" panose="020B0506020202020201" pitchFamily="34" charset="0"/>
              </a:rPr>
              <a:t>VS</a:t>
            </a:r>
            <a:endParaRPr lang="en-US" sz="5400" dirty="0">
              <a:solidFill>
                <a:schemeClr val="bg1">
                  <a:lumMod val="75000"/>
                </a:schemeClr>
              </a:solidFill>
              <a:latin typeface="Bebas Neue" panose="020B0506020202020201" pitchFamily="34" charset="0"/>
            </a:endParaRPr>
          </a:p>
        </p:txBody>
      </p:sp>
      <p:sp>
        <p:nvSpPr>
          <p:cNvPr id="8" name="Rechteck 7"/>
          <p:cNvSpPr/>
          <p:nvPr/>
        </p:nvSpPr>
        <p:spPr bwMode="gray">
          <a:xfrm>
            <a:off x="1783994" y="1512000"/>
            <a:ext cx="3607200" cy="1287641"/>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87971" tIns="72000" rIns="288000" bIns="72000" rtlCol="0" anchor="ctr" anchorCtr="0"/>
          <a:lstStyle/>
          <a:p>
            <a:pPr>
              <a:lnSpc>
                <a:spcPct val="90000"/>
              </a:lnSpc>
            </a:pPr>
            <a:r>
              <a:rPr lang="en-US" sz="4800" noProof="1" smtClean="0">
                <a:latin typeface="Bebas Neue" panose="020B0506020202020201" pitchFamily="34" charset="0"/>
                <a:ea typeface="Calibri" panose="020B0606030504020204" pitchFamily="34" charset="0"/>
                <a:cs typeface="Arial" panose="020B0604020202020204" pitchFamily="34" charset="0"/>
              </a:rPr>
              <a:t>E-commerce</a:t>
            </a:r>
            <a:endParaRPr lang="en-US" sz="4800" noProof="1">
              <a:latin typeface="Bebas Neue" panose="020B0506020202020201" pitchFamily="34" charset="0"/>
              <a:ea typeface="Calibri" panose="020B0606030504020204" pitchFamily="34" charset="0"/>
              <a:cs typeface="Arial" panose="020B0604020202020204" pitchFamily="34" charset="0"/>
            </a:endParaRPr>
          </a:p>
        </p:txBody>
      </p:sp>
      <p:sp>
        <p:nvSpPr>
          <p:cNvPr id="9" name="Rechteck 8"/>
          <p:cNvSpPr/>
          <p:nvPr/>
        </p:nvSpPr>
        <p:spPr bwMode="gray">
          <a:xfrm>
            <a:off x="6799219" y="1512000"/>
            <a:ext cx="3607200" cy="1287641"/>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87971" tIns="72000" rIns="288000" bIns="72000" rtlCol="0" anchor="ctr" anchorCtr="0"/>
          <a:lstStyle/>
          <a:p>
            <a:pPr>
              <a:lnSpc>
                <a:spcPct val="90000"/>
              </a:lnSpc>
            </a:pPr>
            <a:r>
              <a:rPr lang="en-US" sz="4800" dirty="0" smtClean="0">
                <a:latin typeface="Bebas Neue" panose="020B0506020202020201" pitchFamily="34" charset="0"/>
                <a:ea typeface="Calibri" panose="020B0606030504020204" pitchFamily="34" charset="0"/>
                <a:cs typeface="Arial" panose="020B0604020202020204" pitchFamily="34" charset="0"/>
              </a:rPr>
              <a:t>E-BUSINESS</a:t>
            </a:r>
            <a:endParaRPr lang="en-US" sz="4800" dirty="0">
              <a:latin typeface="Bebas Neue" panose="020B0506020202020201" pitchFamily="34" charset="0"/>
              <a:ea typeface="Calibri" panose="020B0606030504020204" pitchFamily="34" charset="0"/>
              <a:cs typeface="Arial" panose="020B0604020202020204" pitchFamily="34" charset="0"/>
            </a:endParaRPr>
          </a:p>
        </p:txBody>
      </p:sp>
      <p:sp>
        <p:nvSpPr>
          <p:cNvPr id="10" name="Rechteck 9"/>
          <p:cNvSpPr/>
          <p:nvPr/>
        </p:nvSpPr>
        <p:spPr>
          <a:xfrm>
            <a:off x="1783994" y="3369123"/>
            <a:ext cx="3607200" cy="2453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88000" tIns="72000" rIns="252000" bIns="72000" rtlCol="0" anchor="ctr"/>
          <a:lstStyle/>
          <a:p>
            <a:pPr>
              <a:lnSpc>
                <a:spcPct val="90000"/>
              </a:lnSpc>
              <a:spcAft>
                <a:spcPts val="1000"/>
              </a:spcAft>
            </a:pPr>
            <a:r>
              <a:rPr lang="en-US" dirty="0" smtClean="0">
                <a:solidFill>
                  <a:schemeClr val="tx1"/>
                </a:solidFill>
              </a:rPr>
              <a:t>The focus is on the sale of goods or services.</a:t>
            </a:r>
            <a:endParaRPr lang="en-US" dirty="0" smtClean="0">
              <a:solidFill>
                <a:schemeClr val="tx1"/>
              </a:solidFill>
            </a:endParaRPr>
          </a:p>
        </p:txBody>
      </p:sp>
      <p:sp>
        <p:nvSpPr>
          <p:cNvPr id="11" name="Rechteck 10"/>
          <p:cNvSpPr/>
          <p:nvPr/>
        </p:nvSpPr>
        <p:spPr>
          <a:xfrm>
            <a:off x="6799219" y="3369123"/>
            <a:ext cx="3607200" cy="2453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88000" tIns="72000" rIns="252000" bIns="72000" rtlCol="0" anchor="ctr"/>
          <a:lstStyle/>
          <a:p>
            <a:pPr>
              <a:lnSpc>
                <a:spcPct val="90000"/>
              </a:lnSpc>
              <a:spcAft>
                <a:spcPts val="1000"/>
              </a:spcAft>
            </a:pPr>
            <a:r>
              <a:rPr lang="en-US" dirty="0" smtClean="0">
                <a:solidFill>
                  <a:schemeClr val="tx1"/>
                </a:solidFill>
              </a:rPr>
              <a:t>This also includes other operations such as communications, data </a:t>
            </a:r>
            <a:br>
              <a:rPr lang="en-US" dirty="0" smtClean="0">
                <a:solidFill>
                  <a:schemeClr val="tx1"/>
                </a:solidFill>
              </a:rPr>
            </a:br>
            <a:r>
              <a:rPr lang="en-US" dirty="0" smtClean="0">
                <a:solidFill>
                  <a:schemeClr val="tx1"/>
                </a:solidFill>
              </a:rPr>
              <a:t>exchange, etc.</a:t>
            </a:r>
            <a:endParaRPr lang="en-US" dirty="0">
              <a:solidFill>
                <a:schemeClr val="tx1"/>
              </a:solidFill>
            </a:endParaRPr>
          </a:p>
        </p:txBody>
      </p:sp>
      <p:pic>
        <p:nvPicPr>
          <p:cNvPr id="12" name="Log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556768" y="6126998"/>
            <a:ext cx="2179779" cy="39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0995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bwMode="gray"/>
        <p:txBody>
          <a:bodyPr/>
          <a:lstStyle/>
          <a:p>
            <a:r>
              <a:rPr lang="en-US" dirty="0" smtClean="0"/>
              <a:t>E-BUSINESS VS. E-COMMERCE</a:t>
            </a:r>
            <a:endParaRPr lang="en-US" dirty="0"/>
          </a:p>
        </p:txBody>
      </p:sp>
      <p:sp>
        <p:nvSpPr>
          <p:cNvPr id="4" name="Subtitle"/>
          <p:cNvSpPr>
            <a:spLocks noGrp="1"/>
          </p:cNvSpPr>
          <p:nvPr>
            <p:ph type="body" sz="quarter" idx="13"/>
          </p:nvPr>
        </p:nvSpPr>
        <p:spPr bwMode="gray">
          <a:xfrm>
            <a:off x="540000" y="972000"/>
            <a:ext cx="11109600" cy="540000"/>
          </a:xfrm>
        </p:spPr>
        <p:txBody>
          <a:bodyPr/>
          <a:lstStyle/>
          <a:p>
            <a:r>
              <a:rPr lang="en-US" noProof="1" smtClean="0"/>
              <a:t>E-Commerce as a Section of E-Business</a:t>
            </a:r>
            <a:endParaRPr lang="en-US" noProof="1"/>
          </a:p>
        </p:txBody>
      </p:sp>
      <p:grpSp>
        <p:nvGrpSpPr>
          <p:cNvPr id="23" name="Gruppieren 22"/>
          <p:cNvGrpSpPr/>
          <p:nvPr/>
        </p:nvGrpSpPr>
        <p:grpSpPr bwMode="gray">
          <a:xfrm>
            <a:off x="1473525" y="1797513"/>
            <a:ext cx="9325005" cy="3987782"/>
            <a:chOff x="1473525" y="1797513"/>
            <a:chExt cx="9325005" cy="3987782"/>
          </a:xfrm>
        </p:grpSpPr>
        <p:sp>
          <p:nvSpPr>
            <p:cNvPr id="24" name="Ellipse 23"/>
            <p:cNvSpPr/>
            <p:nvPr/>
          </p:nvSpPr>
          <p:spPr bwMode="gray">
            <a:xfrm>
              <a:off x="1473525" y="1797513"/>
              <a:ext cx="9286905" cy="3987782"/>
            </a:xfrm>
            <a:prstGeom prst="ellipse">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5" name="Gruppieren 24"/>
            <p:cNvGrpSpPr/>
            <p:nvPr/>
          </p:nvGrpSpPr>
          <p:grpSpPr bwMode="gray">
            <a:xfrm>
              <a:off x="7814723" y="2874218"/>
              <a:ext cx="2983807" cy="1817837"/>
              <a:chOff x="14100955" y="2449624"/>
              <a:chExt cx="4464658" cy="2720022"/>
            </a:xfrm>
          </p:grpSpPr>
          <p:sp>
            <p:nvSpPr>
              <p:cNvPr id="47" name="Ellipse 46"/>
              <p:cNvSpPr/>
              <p:nvPr/>
            </p:nvSpPr>
            <p:spPr bwMode="gray">
              <a:xfrm>
                <a:off x="14100955" y="2449624"/>
                <a:ext cx="4464658" cy="2720022"/>
              </a:xfrm>
              <a:prstGeom prst="ellipse">
                <a:avLst/>
              </a:prstGeom>
              <a:blipFill>
                <a:blip r:embed="rId2" cstate="email">
                  <a:extLst>
                    <a:ext uri="{28A0092B-C50C-407E-A947-70E740481C1C}">
                      <a14:useLocalDpi xmlns:a14="http://schemas.microsoft.com/office/drawing/2010/main"/>
                    </a:ext>
                  </a:extLst>
                </a:blip>
                <a:stretch>
                  <a:fillRect/>
                </a:stretch>
              </a:blipFill>
              <a:ln>
                <a:solidFill>
                  <a:srgbClr val="FEFE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90000"/>
                  </a:lnSpc>
                  <a:spcAft>
                    <a:spcPts val="600"/>
                  </a:spcAft>
                </a:pPr>
                <a:endParaRPr lang="en-US" sz="1600" dirty="0"/>
              </a:p>
            </p:txBody>
          </p:sp>
          <p:sp>
            <p:nvSpPr>
              <p:cNvPr id="48" name="Ellipse 47"/>
              <p:cNvSpPr/>
              <p:nvPr/>
            </p:nvSpPr>
            <p:spPr bwMode="gray">
              <a:xfrm>
                <a:off x="14100955" y="2479176"/>
                <a:ext cx="4464658" cy="2661966"/>
              </a:xfrm>
              <a:prstGeom prst="ellipse">
                <a:avLst/>
              </a:prstGeom>
              <a:solidFill>
                <a:schemeClr val="tx1">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90000"/>
                  </a:lnSpc>
                  <a:spcAft>
                    <a:spcPts val="600"/>
                  </a:spcAft>
                </a:pPr>
                <a:endParaRPr lang="en-US" sz="1600" dirty="0"/>
              </a:p>
            </p:txBody>
          </p:sp>
        </p:grpSp>
        <p:sp>
          <p:nvSpPr>
            <p:cNvPr id="26" name="Rechteck 25"/>
            <p:cNvSpPr/>
            <p:nvPr/>
          </p:nvSpPr>
          <p:spPr bwMode="gray">
            <a:xfrm>
              <a:off x="8491229" y="3333103"/>
              <a:ext cx="1814821" cy="806375"/>
            </a:xfrm>
            <a:prstGeom prst="rect">
              <a:avLst/>
            </a:prstGeom>
          </p:spPr>
          <p:txBody>
            <a:bodyPr wrap="square">
              <a:spAutoFit/>
            </a:bodyPr>
            <a:lstStyle/>
            <a:p>
              <a:pPr>
                <a:lnSpc>
                  <a:spcPct val="90000"/>
                </a:lnSpc>
                <a:spcAft>
                  <a:spcPts val="600"/>
                </a:spcAft>
              </a:pPr>
              <a:r>
                <a:rPr lang="en-US" sz="2800" dirty="0" smtClean="0">
                  <a:solidFill>
                    <a:schemeClr val="bg1"/>
                  </a:solidFill>
                  <a:latin typeface="Bebas Neue" panose="020B0506020202020201" pitchFamily="34" charset="0"/>
                </a:rPr>
                <a:t>E-Commerce</a:t>
              </a:r>
            </a:p>
            <a:p>
              <a:pPr marL="285750" indent="-285750" algn="ctr">
                <a:lnSpc>
                  <a:spcPct val="90000"/>
                </a:lnSpc>
                <a:spcAft>
                  <a:spcPts val="1000"/>
                </a:spcAft>
                <a:buFont typeface="Wingdings" panose="05000000000000000000" pitchFamily="2" charset="2"/>
                <a:buChar char="§"/>
              </a:pPr>
              <a:r>
                <a:rPr lang="en-US" dirty="0" smtClean="0">
                  <a:solidFill>
                    <a:schemeClr val="bg1"/>
                  </a:solidFill>
                </a:rPr>
                <a:t>Buy and Sell</a:t>
              </a:r>
              <a:endParaRPr lang="en-US" dirty="0">
                <a:solidFill>
                  <a:schemeClr val="bg1"/>
                </a:solidFill>
              </a:endParaRPr>
            </a:p>
          </p:txBody>
        </p:sp>
        <p:sp>
          <p:nvSpPr>
            <p:cNvPr id="27" name="Textfeld 26"/>
            <p:cNvSpPr txBox="1"/>
            <p:nvPr/>
          </p:nvSpPr>
          <p:spPr bwMode="gray">
            <a:xfrm>
              <a:off x="4965636" y="2151903"/>
              <a:ext cx="1258785" cy="201881"/>
            </a:xfrm>
            <a:prstGeom prst="rect">
              <a:avLst/>
            </a:prstGeom>
            <a:noFill/>
          </p:spPr>
          <p:txBody>
            <a:bodyPr wrap="square" lIns="0" tIns="0" rIns="0" bIns="0" rtlCol="0">
              <a:noAutofit/>
            </a:bodyPr>
            <a:lstStyle/>
            <a:p>
              <a:pPr algn="ctr">
                <a:lnSpc>
                  <a:spcPct val="90000"/>
                </a:lnSpc>
                <a:spcAft>
                  <a:spcPts val="1000"/>
                </a:spcAft>
              </a:pPr>
              <a:r>
                <a:rPr lang="en-US" dirty="0" smtClean="0"/>
                <a:t>Settle</a:t>
              </a:r>
              <a:endParaRPr lang="en-US" dirty="0"/>
            </a:p>
          </p:txBody>
        </p:sp>
        <p:sp>
          <p:nvSpPr>
            <p:cNvPr id="28" name="Textfeld 27"/>
            <p:cNvSpPr txBox="1"/>
            <p:nvPr/>
          </p:nvSpPr>
          <p:spPr bwMode="gray">
            <a:xfrm>
              <a:off x="6810655" y="2351312"/>
              <a:ext cx="1628899" cy="201881"/>
            </a:xfrm>
            <a:prstGeom prst="rect">
              <a:avLst/>
            </a:prstGeom>
            <a:noFill/>
          </p:spPr>
          <p:txBody>
            <a:bodyPr wrap="square" lIns="0" tIns="0" rIns="0" bIns="0" rtlCol="0">
              <a:noAutofit/>
            </a:bodyPr>
            <a:lstStyle/>
            <a:p>
              <a:pPr algn="ctr">
                <a:lnSpc>
                  <a:spcPct val="90000"/>
                </a:lnSpc>
                <a:spcAft>
                  <a:spcPts val="1000"/>
                </a:spcAft>
              </a:pPr>
              <a:r>
                <a:rPr lang="en-US" dirty="0" smtClean="0"/>
                <a:t>Administer</a:t>
              </a:r>
              <a:endParaRPr lang="en-US" dirty="0"/>
            </a:p>
          </p:txBody>
        </p:sp>
        <p:sp>
          <p:nvSpPr>
            <p:cNvPr id="29" name="Textfeld 28"/>
            <p:cNvSpPr txBox="1"/>
            <p:nvPr/>
          </p:nvSpPr>
          <p:spPr bwMode="gray">
            <a:xfrm>
              <a:off x="2962786" y="2627947"/>
              <a:ext cx="1258785" cy="201881"/>
            </a:xfrm>
            <a:prstGeom prst="rect">
              <a:avLst/>
            </a:prstGeom>
            <a:noFill/>
          </p:spPr>
          <p:txBody>
            <a:bodyPr wrap="square" lIns="0" tIns="0" rIns="0" bIns="0" rtlCol="0">
              <a:noAutofit/>
            </a:bodyPr>
            <a:lstStyle/>
            <a:p>
              <a:pPr algn="ctr">
                <a:lnSpc>
                  <a:spcPct val="90000"/>
                </a:lnSpc>
                <a:spcAft>
                  <a:spcPts val="1000"/>
                </a:spcAft>
              </a:pPr>
              <a:r>
                <a:rPr lang="en-US" dirty="0" smtClean="0"/>
                <a:t>Develop</a:t>
              </a:r>
              <a:endParaRPr lang="en-US" dirty="0"/>
            </a:p>
          </p:txBody>
        </p:sp>
        <p:sp>
          <p:nvSpPr>
            <p:cNvPr id="30" name="Textfeld 29"/>
            <p:cNvSpPr txBox="1"/>
            <p:nvPr/>
          </p:nvSpPr>
          <p:spPr bwMode="gray">
            <a:xfrm>
              <a:off x="1832958" y="3607754"/>
              <a:ext cx="1258785" cy="201881"/>
            </a:xfrm>
            <a:prstGeom prst="rect">
              <a:avLst/>
            </a:prstGeom>
            <a:noFill/>
          </p:spPr>
          <p:txBody>
            <a:bodyPr wrap="square" lIns="0" tIns="0" rIns="0" bIns="0" rtlCol="0">
              <a:noAutofit/>
            </a:bodyPr>
            <a:lstStyle/>
            <a:p>
              <a:pPr algn="ctr">
                <a:lnSpc>
                  <a:spcPct val="90000"/>
                </a:lnSpc>
                <a:spcAft>
                  <a:spcPts val="1000"/>
                </a:spcAft>
              </a:pPr>
              <a:r>
                <a:rPr lang="en-US" dirty="0" smtClean="0"/>
                <a:t>Advertise</a:t>
              </a:r>
              <a:endParaRPr lang="en-US" dirty="0"/>
            </a:p>
          </p:txBody>
        </p:sp>
        <p:sp>
          <p:nvSpPr>
            <p:cNvPr id="31" name="Textfeld 30"/>
            <p:cNvSpPr txBox="1"/>
            <p:nvPr/>
          </p:nvSpPr>
          <p:spPr bwMode="gray">
            <a:xfrm>
              <a:off x="2829436" y="4539669"/>
              <a:ext cx="1258785" cy="201881"/>
            </a:xfrm>
            <a:prstGeom prst="rect">
              <a:avLst/>
            </a:prstGeom>
            <a:noFill/>
          </p:spPr>
          <p:txBody>
            <a:bodyPr wrap="square" lIns="0" tIns="0" rIns="0" bIns="0" rtlCol="0">
              <a:noAutofit/>
            </a:bodyPr>
            <a:lstStyle/>
            <a:p>
              <a:pPr algn="ctr">
                <a:lnSpc>
                  <a:spcPct val="90000"/>
                </a:lnSpc>
                <a:spcAft>
                  <a:spcPts val="1000"/>
                </a:spcAft>
              </a:pPr>
              <a:r>
                <a:rPr lang="en-US" dirty="0" smtClean="0"/>
                <a:t>Process</a:t>
              </a:r>
              <a:endParaRPr lang="en-US" dirty="0"/>
            </a:p>
          </p:txBody>
        </p:sp>
        <p:sp>
          <p:nvSpPr>
            <p:cNvPr id="43" name="Textfeld 42"/>
            <p:cNvSpPr txBox="1"/>
            <p:nvPr/>
          </p:nvSpPr>
          <p:spPr bwMode="gray">
            <a:xfrm>
              <a:off x="4372417" y="5132606"/>
              <a:ext cx="1258785" cy="201881"/>
            </a:xfrm>
            <a:prstGeom prst="rect">
              <a:avLst/>
            </a:prstGeom>
            <a:noFill/>
          </p:spPr>
          <p:txBody>
            <a:bodyPr wrap="square" lIns="0" tIns="0" rIns="0" bIns="0" rtlCol="0">
              <a:noAutofit/>
            </a:bodyPr>
            <a:lstStyle/>
            <a:p>
              <a:pPr algn="ctr">
                <a:lnSpc>
                  <a:spcPct val="90000"/>
                </a:lnSpc>
                <a:spcAft>
                  <a:spcPts val="1000"/>
                </a:spcAft>
              </a:pPr>
              <a:r>
                <a:rPr lang="en-US" dirty="0" smtClean="0"/>
                <a:t>Inform</a:t>
              </a:r>
            </a:p>
            <a:p>
              <a:pPr algn="ctr">
                <a:lnSpc>
                  <a:spcPct val="90000"/>
                </a:lnSpc>
                <a:spcAft>
                  <a:spcPts val="1000"/>
                </a:spcAft>
              </a:pPr>
              <a:endParaRPr lang="en-US" dirty="0"/>
            </a:p>
          </p:txBody>
        </p:sp>
        <p:sp>
          <p:nvSpPr>
            <p:cNvPr id="44" name="Textfeld 43"/>
            <p:cNvSpPr txBox="1"/>
            <p:nvPr/>
          </p:nvSpPr>
          <p:spPr bwMode="gray">
            <a:xfrm>
              <a:off x="6366320" y="5172565"/>
              <a:ext cx="1258785" cy="201881"/>
            </a:xfrm>
            <a:prstGeom prst="rect">
              <a:avLst/>
            </a:prstGeom>
            <a:noFill/>
          </p:spPr>
          <p:txBody>
            <a:bodyPr wrap="square" lIns="0" tIns="0" rIns="0" bIns="0" rtlCol="0">
              <a:noAutofit/>
            </a:bodyPr>
            <a:lstStyle/>
            <a:p>
              <a:pPr algn="ctr">
                <a:lnSpc>
                  <a:spcPct val="90000"/>
                </a:lnSpc>
                <a:spcAft>
                  <a:spcPts val="1000"/>
                </a:spcAft>
              </a:pPr>
              <a:r>
                <a:rPr lang="en-US" dirty="0" smtClean="0"/>
                <a:t>Recruit</a:t>
              </a:r>
            </a:p>
            <a:p>
              <a:pPr algn="ctr">
                <a:lnSpc>
                  <a:spcPct val="90000"/>
                </a:lnSpc>
                <a:spcAft>
                  <a:spcPts val="1000"/>
                </a:spcAft>
              </a:pPr>
              <a:endParaRPr lang="en-US" dirty="0"/>
            </a:p>
          </p:txBody>
        </p:sp>
        <p:sp>
          <p:nvSpPr>
            <p:cNvPr id="45" name="Textfeld 44"/>
            <p:cNvSpPr txBox="1"/>
            <p:nvPr/>
          </p:nvSpPr>
          <p:spPr bwMode="gray">
            <a:xfrm>
              <a:off x="8047841" y="4884715"/>
              <a:ext cx="1258785" cy="201881"/>
            </a:xfrm>
            <a:prstGeom prst="rect">
              <a:avLst/>
            </a:prstGeom>
            <a:noFill/>
          </p:spPr>
          <p:txBody>
            <a:bodyPr wrap="square" lIns="0" tIns="0" rIns="0" bIns="0" rtlCol="0">
              <a:noAutofit/>
            </a:bodyPr>
            <a:lstStyle/>
            <a:p>
              <a:pPr algn="ctr">
                <a:lnSpc>
                  <a:spcPct val="90000"/>
                </a:lnSpc>
                <a:spcAft>
                  <a:spcPts val="1000"/>
                </a:spcAft>
              </a:pPr>
              <a:r>
                <a:rPr lang="en-US" dirty="0" smtClean="0"/>
                <a:t>Negotiate</a:t>
              </a:r>
            </a:p>
            <a:p>
              <a:pPr algn="ctr">
                <a:lnSpc>
                  <a:spcPct val="90000"/>
                </a:lnSpc>
                <a:spcAft>
                  <a:spcPts val="1000"/>
                </a:spcAft>
              </a:pPr>
              <a:endParaRPr lang="en-US" dirty="0"/>
            </a:p>
          </p:txBody>
        </p:sp>
        <p:sp>
          <p:nvSpPr>
            <p:cNvPr id="46" name="Rechteck 45"/>
            <p:cNvSpPr/>
            <p:nvPr/>
          </p:nvSpPr>
          <p:spPr bwMode="gray">
            <a:xfrm>
              <a:off x="4717114" y="3403210"/>
              <a:ext cx="2007281" cy="646331"/>
            </a:xfrm>
            <a:prstGeom prst="rect">
              <a:avLst/>
            </a:prstGeom>
          </p:spPr>
          <p:txBody>
            <a:bodyPr wrap="none">
              <a:spAutoFit/>
            </a:bodyPr>
            <a:lstStyle/>
            <a:p>
              <a:pPr>
                <a:lnSpc>
                  <a:spcPct val="90000"/>
                </a:lnSpc>
                <a:spcAft>
                  <a:spcPts val="600"/>
                </a:spcAft>
              </a:pPr>
              <a:r>
                <a:rPr lang="en-US" sz="4000" dirty="0" smtClean="0">
                  <a:latin typeface="Bebas Neue" panose="020B0506020202020201" pitchFamily="34" charset="0"/>
                </a:rPr>
                <a:t>E-BUSINESS</a:t>
              </a:r>
              <a:endParaRPr lang="en-US" sz="4000" dirty="0">
                <a:solidFill>
                  <a:schemeClr val="bg1"/>
                </a:solidFill>
                <a:latin typeface="Bebas Neue" panose="020B0506020202020201" pitchFamily="34" charset="0"/>
              </a:endParaRPr>
            </a:p>
          </p:txBody>
        </p:sp>
      </p:grpSp>
    </p:spTree>
    <p:extLst>
      <p:ext uri="{BB962C8B-B14F-4D97-AF65-F5344CB8AC3E}">
        <p14:creationId xmlns:p14="http://schemas.microsoft.com/office/powerpoint/2010/main" val="1032025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gray">
          <a:xfrm>
            <a:off x="-1" y="0"/>
            <a:ext cx="12190414" cy="5823525"/>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p:cNvSpPr/>
          <p:nvPr/>
        </p:nvSpPr>
        <p:spPr bwMode="gray">
          <a:xfrm>
            <a:off x="793" y="0"/>
            <a:ext cx="12189620" cy="5814000"/>
          </a:xfrm>
          <a:prstGeom prst="rect">
            <a:avLst/>
          </a:prstGeom>
          <a:solidFill>
            <a:schemeClr val="tx1">
              <a:lumMod val="85000"/>
              <a:lumOff val="1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tle"/>
          <p:cNvSpPr>
            <a:spLocks noGrp="1"/>
          </p:cNvSpPr>
          <p:nvPr>
            <p:ph type="ctrTitle"/>
          </p:nvPr>
        </p:nvSpPr>
        <p:spPr bwMode="gray"/>
        <p:txBody>
          <a:bodyPr/>
          <a:lstStyle/>
          <a:p>
            <a:r>
              <a:rPr lang="en-US" dirty="0" smtClean="0"/>
              <a:t>E-Commerce</a:t>
            </a:r>
            <a:endParaRPr lang="en-US" sz="6000" dirty="0"/>
          </a:p>
        </p:txBody>
      </p:sp>
      <p:sp>
        <p:nvSpPr>
          <p:cNvPr id="6" name="Subtitle"/>
          <p:cNvSpPr>
            <a:spLocks noGrp="1"/>
          </p:cNvSpPr>
          <p:nvPr>
            <p:ph type="subTitle" idx="1"/>
          </p:nvPr>
        </p:nvSpPr>
        <p:spPr bwMode="gray"/>
        <p:txBody>
          <a:bodyPr/>
          <a:lstStyle/>
          <a:p>
            <a:r>
              <a:rPr lang="en-US" dirty="0" smtClean="0"/>
              <a:t>E-Business and E-Commerce</a:t>
            </a:r>
            <a:endParaRPr lang="en-US" dirty="0"/>
          </a:p>
        </p:txBody>
      </p:sp>
      <p:pic>
        <p:nvPicPr>
          <p:cNvPr id="8" name="Logo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gray">
          <a:xfrm>
            <a:off x="9036548" y="6120307"/>
            <a:ext cx="2700000" cy="4923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2677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bwMode="gray">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0" name="Title"/>
          <p:cNvSpPr>
            <a:spLocks noGrp="1"/>
          </p:cNvSpPr>
          <p:nvPr>
            <p:ph type="title"/>
          </p:nvPr>
        </p:nvSpPr>
        <p:spPr bwMode="gray"/>
        <p:txBody>
          <a:bodyPr/>
          <a:lstStyle/>
          <a:p>
            <a:r>
              <a:rPr lang="en-US" dirty="0" smtClean="0">
                <a:solidFill>
                  <a:schemeClr val="bg1"/>
                </a:solidFill>
              </a:rPr>
              <a:t>INTRODUCTION</a:t>
            </a:r>
            <a:endParaRPr lang="en-US" dirty="0">
              <a:solidFill>
                <a:schemeClr val="bg1"/>
              </a:solidFill>
            </a:endParaRPr>
          </a:p>
        </p:txBody>
      </p:sp>
      <p:sp>
        <p:nvSpPr>
          <p:cNvPr id="21" name="Subtitle"/>
          <p:cNvSpPr>
            <a:spLocks noGrp="1"/>
          </p:cNvSpPr>
          <p:nvPr>
            <p:ph type="body" sz="quarter" idx="13"/>
          </p:nvPr>
        </p:nvSpPr>
        <p:spPr bwMode="gray"/>
        <p:txBody>
          <a:bodyPr/>
          <a:lstStyle/>
          <a:p>
            <a:r>
              <a:rPr lang="en-US" dirty="0" smtClean="0"/>
              <a:t>History</a:t>
            </a:r>
            <a:endParaRPr lang="en-US" dirty="0"/>
          </a:p>
        </p:txBody>
      </p:sp>
      <p:sp>
        <p:nvSpPr>
          <p:cNvPr id="26" name="Text Placeholder 1"/>
          <p:cNvSpPr>
            <a:spLocks noGrp="1"/>
          </p:cNvSpPr>
          <p:nvPr>
            <p:ph type="body" idx="18"/>
          </p:nvPr>
        </p:nvSpPr>
        <p:spPr bwMode="gray">
          <a:xfrm>
            <a:off x="540001" y="1511999"/>
            <a:ext cx="3172190" cy="4298400"/>
          </a:xfrm>
          <a:solidFill>
            <a:schemeClr val="accent3">
              <a:lumMod val="75000"/>
            </a:schemeClr>
          </a:solidFill>
        </p:spPr>
        <p:txBody>
          <a:bodyPr/>
          <a:lstStyle/>
          <a:p>
            <a:r>
              <a:rPr lang="en-US" sz="3600" dirty="0" smtClean="0">
                <a:latin typeface="Bebas Neue" panose="020B0506020202020201" pitchFamily="34" charset="0"/>
              </a:rPr>
              <a:t>The development of the internet and e-business</a:t>
            </a:r>
            <a:endParaRPr lang="en-US" sz="3600" dirty="0">
              <a:latin typeface="Bebas Neue" panose="020B0506020202020201" pitchFamily="34" charset="0"/>
            </a:endParaRPr>
          </a:p>
        </p:txBody>
      </p:sp>
      <p:grpSp>
        <p:nvGrpSpPr>
          <p:cNvPr id="9" name="METRO ICON - diagram 1"/>
          <p:cNvGrpSpPr>
            <a:grpSpLocks noChangeAspect="1"/>
          </p:cNvGrpSpPr>
          <p:nvPr/>
        </p:nvGrpSpPr>
        <p:grpSpPr bwMode="gray">
          <a:xfrm>
            <a:off x="1657716" y="4479957"/>
            <a:ext cx="936760" cy="829932"/>
            <a:chOff x="4900532" y="-741474"/>
            <a:chExt cx="508613" cy="450611"/>
          </a:xfrm>
          <a:noFill/>
        </p:grpSpPr>
        <p:sp>
          <p:nvSpPr>
            <p:cNvPr id="10" name="Freeform 32"/>
            <p:cNvSpPr>
              <a:spLocks/>
            </p:cNvSpPr>
            <p:nvPr/>
          </p:nvSpPr>
          <p:spPr bwMode="gray">
            <a:xfrm flipH="1">
              <a:off x="4902764" y="-594245"/>
              <a:ext cx="506381" cy="303382"/>
            </a:xfrm>
            <a:custGeom>
              <a:avLst/>
              <a:gdLst>
                <a:gd name="T0" fmla="*/ 0 w 319"/>
                <a:gd name="T1" fmla="*/ 191 h 191"/>
                <a:gd name="T2" fmla="*/ 0 w 319"/>
                <a:gd name="T3" fmla="*/ 24 h 191"/>
                <a:gd name="T4" fmla="*/ 51 w 319"/>
                <a:gd name="T5" fmla="*/ 74 h 191"/>
                <a:gd name="T6" fmla="*/ 118 w 319"/>
                <a:gd name="T7" fmla="*/ 0 h 191"/>
                <a:gd name="T8" fmla="*/ 218 w 319"/>
                <a:gd name="T9" fmla="*/ 98 h 191"/>
                <a:gd name="T10" fmla="*/ 319 w 319"/>
                <a:gd name="T11" fmla="*/ 38 h 191"/>
                <a:gd name="T12" fmla="*/ 319 w 319"/>
                <a:gd name="T13" fmla="*/ 191 h 191"/>
                <a:gd name="T14" fmla="*/ 0 w 319"/>
                <a:gd name="T15" fmla="*/ 191 h 1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9" h="191">
                  <a:moveTo>
                    <a:pt x="0" y="191"/>
                  </a:moveTo>
                  <a:cubicBezTo>
                    <a:pt x="0" y="135"/>
                    <a:pt x="0" y="80"/>
                    <a:pt x="0" y="24"/>
                  </a:cubicBezTo>
                  <a:cubicBezTo>
                    <a:pt x="16" y="41"/>
                    <a:pt x="34" y="57"/>
                    <a:pt x="51" y="74"/>
                  </a:cubicBezTo>
                  <a:cubicBezTo>
                    <a:pt x="73" y="50"/>
                    <a:pt x="96" y="25"/>
                    <a:pt x="118" y="0"/>
                  </a:cubicBezTo>
                  <a:cubicBezTo>
                    <a:pt x="152" y="32"/>
                    <a:pt x="185" y="65"/>
                    <a:pt x="218" y="98"/>
                  </a:cubicBezTo>
                  <a:cubicBezTo>
                    <a:pt x="251" y="78"/>
                    <a:pt x="285" y="58"/>
                    <a:pt x="319" y="38"/>
                  </a:cubicBezTo>
                  <a:cubicBezTo>
                    <a:pt x="319" y="89"/>
                    <a:pt x="319" y="140"/>
                    <a:pt x="319" y="191"/>
                  </a:cubicBezTo>
                  <a:cubicBezTo>
                    <a:pt x="212" y="191"/>
                    <a:pt x="106" y="191"/>
                    <a:pt x="0" y="191"/>
                  </a:cubicBezTo>
                  <a:close/>
                </a:path>
              </a:pathLst>
            </a:custGeom>
            <a:grpFill/>
            <a:ln w="19050">
              <a:solidFill>
                <a:schemeClr val="bg2"/>
              </a:solidFill>
              <a:round/>
              <a:headEnd/>
              <a:tailEnd/>
            </a:ln>
            <a:extLst/>
          </p:spPr>
          <p:txBody>
            <a:bodyPr vert="horz" wrap="square" lIns="0" tIns="0" rIns="0" bIns="0" numCol="1" anchor="t" anchorCtr="0" compatLnSpc="1">
              <a:prstTxWarp prst="textNoShape">
                <a:avLst/>
              </a:prstTxWarp>
            </a:bodyPr>
            <a:lstStyle/>
            <a:p>
              <a:endParaRPr lang="en-US" dirty="0"/>
            </a:p>
          </p:txBody>
        </p:sp>
        <p:sp>
          <p:nvSpPr>
            <p:cNvPr id="11" name="Freeform 32"/>
            <p:cNvSpPr>
              <a:spLocks/>
            </p:cNvSpPr>
            <p:nvPr/>
          </p:nvSpPr>
          <p:spPr bwMode="gray">
            <a:xfrm flipH="1">
              <a:off x="4900532" y="-741474"/>
              <a:ext cx="508611" cy="243151"/>
            </a:xfrm>
            <a:custGeom>
              <a:avLst/>
              <a:gdLst>
                <a:gd name="T0" fmla="*/ 119 w 320"/>
                <a:gd name="T1" fmla="*/ 51 h 152"/>
                <a:gd name="T2" fmla="*/ 51 w 320"/>
                <a:gd name="T3" fmla="*/ 125 h 152"/>
                <a:gd name="T4" fmla="*/ 32 w 320"/>
                <a:gd name="T5" fmla="*/ 106 h 152"/>
                <a:gd name="T6" fmla="*/ 2 w 320"/>
                <a:gd name="T7" fmla="*/ 76 h 152"/>
                <a:gd name="T8" fmla="*/ 0 w 320"/>
                <a:gd name="T9" fmla="*/ 71 h 152"/>
                <a:gd name="T10" fmla="*/ 0 w 320"/>
                <a:gd name="T11" fmla="*/ 26 h 152"/>
                <a:gd name="T12" fmla="*/ 1 w 320"/>
                <a:gd name="T13" fmla="*/ 23 h 152"/>
                <a:gd name="T14" fmla="*/ 51 w 320"/>
                <a:gd name="T15" fmla="*/ 73 h 152"/>
                <a:gd name="T16" fmla="*/ 118 w 320"/>
                <a:gd name="T17" fmla="*/ 0 h 152"/>
                <a:gd name="T18" fmla="*/ 229 w 320"/>
                <a:gd name="T19" fmla="*/ 105 h 152"/>
                <a:gd name="T20" fmla="*/ 320 w 320"/>
                <a:gd name="T21" fmla="*/ 53 h 152"/>
                <a:gd name="T22" fmla="*/ 320 w 320"/>
                <a:gd name="T23" fmla="*/ 56 h 152"/>
                <a:gd name="T24" fmla="*/ 320 w 320"/>
                <a:gd name="T25" fmla="*/ 92 h 152"/>
                <a:gd name="T26" fmla="*/ 318 w 320"/>
                <a:gd name="T27" fmla="*/ 96 h 152"/>
                <a:gd name="T28" fmla="*/ 223 w 320"/>
                <a:gd name="T29" fmla="*/ 152 h 152"/>
                <a:gd name="T30" fmla="*/ 222 w 320"/>
                <a:gd name="T31" fmla="*/ 152 h 152"/>
                <a:gd name="T32" fmla="*/ 119 w 320"/>
                <a:gd name="T33" fmla="*/ 51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20" h="152">
                  <a:moveTo>
                    <a:pt x="119" y="51"/>
                  </a:moveTo>
                  <a:cubicBezTo>
                    <a:pt x="96" y="76"/>
                    <a:pt x="73" y="100"/>
                    <a:pt x="51" y="125"/>
                  </a:cubicBezTo>
                  <a:cubicBezTo>
                    <a:pt x="44" y="118"/>
                    <a:pt x="38" y="112"/>
                    <a:pt x="32" y="106"/>
                  </a:cubicBezTo>
                  <a:cubicBezTo>
                    <a:pt x="22" y="96"/>
                    <a:pt x="12" y="86"/>
                    <a:pt x="2" y="76"/>
                  </a:cubicBezTo>
                  <a:cubicBezTo>
                    <a:pt x="1" y="75"/>
                    <a:pt x="0" y="73"/>
                    <a:pt x="0" y="71"/>
                  </a:cubicBezTo>
                  <a:cubicBezTo>
                    <a:pt x="0" y="56"/>
                    <a:pt x="0" y="41"/>
                    <a:pt x="0" y="26"/>
                  </a:cubicBezTo>
                  <a:cubicBezTo>
                    <a:pt x="0" y="26"/>
                    <a:pt x="0" y="25"/>
                    <a:pt x="1" y="23"/>
                  </a:cubicBezTo>
                  <a:cubicBezTo>
                    <a:pt x="18" y="40"/>
                    <a:pt x="34" y="56"/>
                    <a:pt x="51" y="73"/>
                  </a:cubicBezTo>
                  <a:cubicBezTo>
                    <a:pt x="73" y="49"/>
                    <a:pt x="95" y="25"/>
                    <a:pt x="118" y="0"/>
                  </a:cubicBezTo>
                  <a:cubicBezTo>
                    <a:pt x="155" y="35"/>
                    <a:pt x="192" y="70"/>
                    <a:pt x="229" y="105"/>
                  </a:cubicBezTo>
                  <a:cubicBezTo>
                    <a:pt x="259" y="88"/>
                    <a:pt x="289" y="71"/>
                    <a:pt x="320" y="53"/>
                  </a:cubicBezTo>
                  <a:cubicBezTo>
                    <a:pt x="320" y="54"/>
                    <a:pt x="320" y="55"/>
                    <a:pt x="320" y="56"/>
                  </a:cubicBezTo>
                  <a:cubicBezTo>
                    <a:pt x="320" y="68"/>
                    <a:pt x="320" y="80"/>
                    <a:pt x="320" y="92"/>
                  </a:cubicBezTo>
                  <a:cubicBezTo>
                    <a:pt x="320" y="93"/>
                    <a:pt x="319" y="95"/>
                    <a:pt x="318" y="96"/>
                  </a:cubicBezTo>
                  <a:cubicBezTo>
                    <a:pt x="286" y="115"/>
                    <a:pt x="255" y="133"/>
                    <a:pt x="223" y="152"/>
                  </a:cubicBezTo>
                  <a:cubicBezTo>
                    <a:pt x="223" y="152"/>
                    <a:pt x="223" y="152"/>
                    <a:pt x="222" y="152"/>
                  </a:cubicBezTo>
                  <a:cubicBezTo>
                    <a:pt x="188" y="119"/>
                    <a:pt x="153" y="85"/>
                    <a:pt x="119" y="51"/>
                  </a:cubicBezTo>
                  <a:close/>
                </a:path>
              </a:pathLst>
            </a:custGeom>
            <a:solidFill>
              <a:schemeClr val="bg2"/>
            </a:solidFill>
            <a:ln w="19050">
              <a:noFill/>
              <a:round/>
              <a:headEnd/>
              <a:tailEnd/>
            </a:ln>
            <a:extLst/>
          </p:spPr>
          <p:txBody>
            <a:bodyPr vert="horz" wrap="square" lIns="0" tIns="0" rIns="0" bIns="0" numCol="1" anchor="t" anchorCtr="0" compatLnSpc="1">
              <a:prstTxWarp prst="textNoShape">
                <a:avLst/>
              </a:prstTxWarp>
            </a:bodyPr>
            <a:lstStyle/>
            <a:p>
              <a:endParaRPr lang="en-US" dirty="0"/>
            </a:p>
          </p:txBody>
        </p:sp>
      </p:grpSp>
      <p:sp>
        <p:nvSpPr>
          <p:cNvPr id="12" name="Content Placeholder 1"/>
          <p:cNvSpPr>
            <a:spLocks noGrp="1"/>
          </p:cNvSpPr>
          <p:nvPr>
            <p:ph sz="quarter" idx="21"/>
          </p:nvPr>
        </p:nvSpPr>
        <p:spPr bwMode="gray">
          <a:xfrm>
            <a:off x="3843732" y="1511999"/>
            <a:ext cx="7805344" cy="4298400"/>
          </a:xfrm>
        </p:spPr>
        <p:txBody>
          <a:bodyPr anchor="ctr"/>
          <a:lstStyle/>
          <a:p>
            <a:pPr marL="0" indent="0">
              <a:spcAft>
                <a:spcPts val="400"/>
              </a:spcAft>
              <a:buNone/>
            </a:pPr>
            <a:r>
              <a:rPr lang="en-US" sz="1800" dirty="0" smtClean="0">
                <a:latin typeface="Bebas Neue" panose="020B0506020202020201" pitchFamily="34" charset="0"/>
              </a:rPr>
              <a:t>1960’s	</a:t>
            </a:r>
            <a:r>
              <a:rPr lang="en-US" dirty="0" smtClean="0"/>
              <a:t>the Internet was created </a:t>
            </a:r>
            <a:r>
              <a:rPr lang="en-US" dirty="0" smtClean="0">
                <a:latin typeface="Bebas Neue" panose="020B0506020202020201" pitchFamily="34" charset="0"/>
              </a:rPr>
              <a:t/>
            </a:r>
            <a:br>
              <a:rPr lang="en-US" dirty="0" smtClean="0">
                <a:latin typeface="Bebas Neue" panose="020B0506020202020201" pitchFamily="34" charset="0"/>
              </a:rPr>
            </a:br>
            <a:r>
              <a:rPr lang="en-US" sz="1800" dirty="0" smtClean="0">
                <a:latin typeface="Bebas Neue" panose="020B0506020202020201" pitchFamily="34" charset="0"/>
              </a:rPr>
              <a:t>1970’s	</a:t>
            </a:r>
            <a:r>
              <a:rPr lang="en-US" dirty="0" smtClean="0"/>
              <a:t>it expanded internationally</a:t>
            </a:r>
            <a:r>
              <a:rPr lang="en-US" sz="1800" dirty="0" smtClean="0">
                <a:latin typeface="Bebas Neue" panose="020B0506020202020201" pitchFamily="34" charset="0"/>
              </a:rPr>
              <a:t/>
            </a:r>
            <a:br>
              <a:rPr lang="en-US" sz="1800" dirty="0" smtClean="0">
                <a:latin typeface="Bebas Neue" panose="020B0506020202020201" pitchFamily="34" charset="0"/>
              </a:rPr>
            </a:br>
            <a:r>
              <a:rPr lang="en-US" sz="1800" dirty="0" smtClean="0">
                <a:latin typeface="Bebas Neue" panose="020B0506020202020201" pitchFamily="34" charset="0"/>
              </a:rPr>
              <a:t>1990 	</a:t>
            </a:r>
            <a:r>
              <a:rPr lang="en-US" dirty="0" smtClean="0"/>
              <a:t>the commercial stage of the Internet began</a:t>
            </a:r>
            <a:r>
              <a:rPr lang="en-US" dirty="0" smtClean="0">
                <a:latin typeface="Bebas Neue" panose="020B0506020202020201" pitchFamily="34" charset="0"/>
              </a:rPr>
              <a:t/>
            </a:r>
            <a:br>
              <a:rPr lang="en-US" dirty="0" smtClean="0">
                <a:latin typeface="Bebas Neue" panose="020B0506020202020201" pitchFamily="34" charset="0"/>
              </a:rPr>
            </a:br>
            <a:r>
              <a:rPr lang="en-US" dirty="0" smtClean="0">
                <a:latin typeface="Bebas Neue" panose="020B0506020202020201" pitchFamily="34" charset="0"/>
              </a:rPr>
              <a:t>	</a:t>
            </a:r>
            <a:r>
              <a:rPr lang="en-US" dirty="0" smtClean="0"/>
              <a:t>the first online company was founded</a:t>
            </a:r>
          </a:p>
          <a:p>
            <a:pPr marL="0" indent="0">
              <a:spcAft>
                <a:spcPts val="400"/>
              </a:spcAft>
              <a:buNone/>
            </a:pPr>
            <a:r>
              <a:rPr lang="en-US" sz="1800" dirty="0" smtClean="0">
                <a:latin typeface="Bebas Neue" panose="020B0506020202020201" pitchFamily="34" charset="0"/>
              </a:rPr>
              <a:t>1995	</a:t>
            </a:r>
            <a:r>
              <a:rPr lang="en-US" dirty="0" smtClean="0"/>
              <a:t>eBay (online auction site), Yahoo! (search engine) and Amazon 	</a:t>
            </a:r>
            <a:br>
              <a:rPr lang="en-US" dirty="0" smtClean="0"/>
            </a:br>
            <a:r>
              <a:rPr lang="en-US" dirty="0" smtClean="0"/>
              <a:t>	(online retailer) were established</a:t>
            </a:r>
            <a:endParaRPr lang="en-US" sz="1800" dirty="0" smtClean="0"/>
          </a:p>
          <a:p>
            <a:pPr marL="0" indent="0">
              <a:spcAft>
                <a:spcPts val="400"/>
              </a:spcAft>
              <a:buNone/>
            </a:pPr>
            <a:r>
              <a:rPr lang="en-US" sz="1800" dirty="0" smtClean="0">
                <a:latin typeface="Bebas Neue" panose="020B0506020202020201" pitchFamily="34" charset="0"/>
              </a:rPr>
              <a:t>1998 	</a:t>
            </a:r>
            <a:r>
              <a:rPr lang="en-US" dirty="0" smtClean="0"/>
              <a:t>Google (search engine) was founded </a:t>
            </a:r>
            <a:r>
              <a:rPr lang="en-US" sz="1800" dirty="0" smtClean="0">
                <a:latin typeface="Bebas Neue" panose="020B0506020202020201" pitchFamily="34" charset="0"/>
              </a:rPr>
              <a:t/>
            </a:r>
            <a:br>
              <a:rPr lang="en-US" sz="1800" dirty="0" smtClean="0">
                <a:latin typeface="Bebas Neue" panose="020B0506020202020201" pitchFamily="34" charset="0"/>
              </a:rPr>
            </a:br>
            <a:r>
              <a:rPr lang="en-US" sz="1800" dirty="0" smtClean="0">
                <a:latin typeface="Bebas Neue" panose="020B0506020202020201" pitchFamily="34" charset="0"/>
              </a:rPr>
              <a:t>2000	</a:t>
            </a:r>
            <a:r>
              <a:rPr lang="en-US" dirty="0" smtClean="0"/>
              <a:t>51 % of technological information was exchanged via the Internet</a:t>
            </a:r>
          </a:p>
          <a:p>
            <a:pPr marL="0" indent="0">
              <a:spcAft>
                <a:spcPts val="400"/>
              </a:spcAft>
              <a:buNone/>
            </a:pPr>
            <a:r>
              <a:rPr lang="en-US" sz="1800" dirty="0" smtClean="0">
                <a:latin typeface="Bebas Neue" panose="020B0506020202020201" pitchFamily="34" charset="0"/>
              </a:rPr>
              <a:t>2004	</a:t>
            </a:r>
            <a:r>
              <a:rPr lang="en-US" dirty="0" smtClean="0"/>
              <a:t>Facebook (social network) was founded</a:t>
            </a:r>
          </a:p>
          <a:p>
            <a:pPr marL="0" indent="0">
              <a:spcAft>
                <a:spcPts val="400"/>
              </a:spcAft>
              <a:buNone/>
            </a:pPr>
            <a:r>
              <a:rPr lang="en-US" sz="1800" dirty="0" smtClean="0">
                <a:latin typeface="Bebas Neue" panose="020B0506020202020201" pitchFamily="34" charset="0"/>
              </a:rPr>
              <a:t>2007	</a:t>
            </a:r>
            <a:r>
              <a:rPr lang="en-US" dirty="0" smtClean="0"/>
              <a:t>97 % of information was shared online, the iPhone was introduced </a:t>
            </a:r>
            <a:r>
              <a:rPr lang="en-US" sz="1800" dirty="0" smtClean="0">
                <a:latin typeface="Bebas Neue" panose="020B0506020202020201" pitchFamily="34" charset="0"/>
              </a:rPr>
              <a:t/>
            </a:r>
            <a:br>
              <a:rPr lang="en-US" sz="1800" dirty="0" smtClean="0">
                <a:latin typeface="Bebas Neue" panose="020B0506020202020201" pitchFamily="34" charset="0"/>
              </a:rPr>
            </a:br>
            <a:r>
              <a:rPr lang="en-US" sz="1800" dirty="0" smtClean="0">
                <a:latin typeface="Bebas Neue" panose="020B0506020202020201" pitchFamily="34" charset="0"/>
              </a:rPr>
              <a:t>2008	</a:t>
            </a:r>
            <a:r>
              <a:rPr lang="en-US" dirty="0" smtClean="0"/>
              <a:t>cell phones have long been able to access the Internet, but only 13% of 	Germans use mobile Internet </a:t>
            </a:r>
            <a:r>
              <a:rPr lang="en-US" sz="1800" dirty="0" smtClean="0">
                <a:latin typeface="Bebas Neue" panose="020B0506020202020201" pitchFamily="34" charset="0"/>
              </a:rPr>
              <a:t/>
            </a:r>
            <a:br>
              <a:rPr lang="en-US" sz="1800" dirty="0" smtClean="0">
                <a:latin typeface="Bebas Neue" panose="020B0506020202020201" pitchFamily="34" charset="0"/>
              </a:rPr>
            </a:br>
            <a:r>
              <a:rPr lang="en-US" sz="1800" dirty="0" smtClean="0">
                <a:latin typeface="Bebas Neue" panose="020B0506020202020201" pitchFamily="34" charset="0"/>
              </a:rPr>
              <a:t>2012	</a:t>
            </a:r>
            <a:r>
              <a:rPr lang="en-US" dirty="0" smtClean="0"/>
              <a:t>555 million websites exist</a:t>
            </a:r>
          </a:p>
          <a:p>
            <a:pPr marL="0" indent="0">
              <a:spcAft>
                <a:spcPts val="400"/>
              </a:spcAft>
              <a:buNone/>
            </a:pPr>
            <a:r>
              <a:rPr lang="en-US" sz="1800" dirty="0" smtClean="0">
                <a:latin typeface="Bebas Neue" panose="020B0506020202020201" pitchFamily="34" charset="0"/>
              </a:rPr>
              <a:t>2015	</a:t>
            </a:r>
            <a:r>
              <a:rPr lang="en-US" dirty="0" smtClean="0"/>
              <a:t>56 % of Germans use mobile Internet</a:t>
            </a:r>
            <a:r>
              <a:rPr lang="en-US" sz="1800" dirty="0" smtClean="0">
                <a:latin typeface="Bebas Neue" panose="020B0506020202020201" pitchFamily="34" charset="0"/>
              </a:rPr>
              <a:t>	</a:t>
            </a:r>
            <a:endParaRPr lang="en-US" sz="1800" dirty="0">
              <a:latin typeface="Bebas Neue" panose="020B0506020202020201" pitchFamily="34" charset="0"/>
            </a:endParaRPr>
          </a:p>
        </p:txBody>
      </p:sp>
    </p:spTree>
    <p:extLst>
      <p:ext uri="{BB962C8B-B14F-4D97-AF65-F5344CB8AC3E}">
        <p14:creationId xmlns:p14="http://schemas.microsoft.com/office/powerpoint/2010/main" val="499260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rotWithShape="1">
          <a:blip r:embed="rId2">
            <a:extLst>
              <a:ext uri="{28A0092B-C50C-407E-A947-70E740481C1C}">
                <a14:useLocalDpi xmlns:a14="http://schemas.microsoft.com/office/drawing/2010/main"/>
              </a:ext>
            </a:extLst>
          </a:blip>
          <a:srcRect/>
          <a:stretch/>
        </p:blipFill>
        <p:spPr bwMode="gray">
          <a:xfrm>
            <a:off x="-1" y="0"/>
            <a:ext cx="12173613" cy="685755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20"/>
          <p:cNvSpPr>
            <a:spLocks noChangeArrowheads="1"/>
          </p:cNvSpPr>
          <p:nvPr/>
        </p:nvSpPr>
        <p:spPr bwMode="gray">
          <a:xfrm>
            <a:off x="0" y="0"/>
            <a:ext cx="12190413" cy="6857554"/>
          </a:xfrm>
          <a:prstGeom prst="rect">
            <a:avLst/>
          </a:prstGeom>
          <a:solidFill>
            <a:srgbClr val="262626">
              <a:alpha val="60000"/>
            </a:srgbClr>
          </a:solidFill>
          <a:ln>
            <a:noFill/>
          </a:ln>
          <a:extLst/>
        </p:spPr>
        <p:txBody>
          <a:bodyPr vert="horz" wrap="square" lIns="91431" tIns="45715" rIns="91431" bIns="45715" numCol="1" anchor="t" anchorCtr="0" compatLnSpc="1">
            <a:prstTxWarp prst="textNoShape">
              <a:avLst/>
            </a:prstTxWarp>
          </a:bodyPr>
          <a:lstStyle/>
          <a:p>
            <a:endParaRPr lang="en-US" dirty="0"/>
          </a:p>
        </p:txBody>
      </p:sp>
      <p:grpSp>
        <p:nvGrpSpPr>
          <p:cNvPr id="2" name="Gruppieren 1"/>
          <p:cNvGrpSpPr/>
          <p:nvPr/>
        </p:nvGrpSpPr>
        <p:grpSpPr>
          <a:xfrm>
            <a:off x="540000" y="1512000"/>
            <a:ext cx="1007889" cy="847602"/>
            <a:chOff x="540000" y="1512000"/>
            <a:chExt cx="1007889" cy="847602"/>
          </a:xfrm>
        </p:grpSpPr>
        <p:sp>
          <p:nvSpPr>
            <p:cNvPr id="8" name="Freihandform 7"/>
            <p:cNvSpPr/>
            <p:nvPr/>
          </p:nvSpPr>
          <p:spPr bwMode="gray">
            <a:xfrm>
              <a:off x="540000" y="1512000"/>
              <a:ext cx="466798" cy="847602"/>
            </a:xfrm>
            <a:custGeom>
              <a:avLst/>
              <a:gdLst/>
              <a:ahLst/>
              <a:cxnLst/>
              <a:rect l="l" t="t" r="r" b="b"/>
              <a:pathLst>
                <a:path w="309539" h="580653">
                  <a:moveTo>
                    <a:pt x="0" y="0"/>
                  </a:moveTo>
                  <a:lnTo>
                    <a:pt x="309539" y="0"/>
                  </a:lnTo>
                  <a:lnTo>
                    <a:pt x="309539" y="238380"/>
                  </a:lnTo>
                  <a:cubicBezTo>
                    <a:pt x="309539" y="326143"/>
                    <a:pt x="291275" y="395522"/>
                    <a:pt x="254747" y="446519"/>
                  </a:cubicBezTo>
                  <a:cubicBezTo>
                    <a:pt x="218219" y="497516"/>
                    <a:pt x="155837" y="542227"/>
                    <a:pt x="67601" y="580653"/>
                  </a:cubicBezTo>
                  <a:lnTo>
                    <a:pt x="0" y="453991"/>
                  </a:lnTo>
                  <a:cubicBezTo>
                    <a:pt x="55029" y="428374"/>
                    <a:pt x="92862" y="402875"/>
                    <a:pt x="113498" y="377495"/>
                  </a:cubicBezTo>
                  <a:cubicBezTo>
                    <a:pt x="134134" y="352115"/>
                    <a:pt x="145638" y="322110"/>
                    <a:pt x="148010" y="287480"/>
                  </a:cubicBezTo>
                  <a:lnTo>
                    <a:pt x="0" y="287480"/>
                  </a:lnTo>
                  <a:lnTo>
                    <a:pt x="0" y="0"/>
                  </a:lnTo>
                  <a:close/>
                </a:path>
              </a:pathLst>
            </a:custGeom>
            <a:solidFill>
              <a:srgbClr val="FFFFFF"/>
            </a:solidFill>
            <a:ln w="12700">
              <a:noFill/>
              <a:round/>
              <a:headEnd/>
              <a:tailEnd/>
            </a:ln>
          </p:spPr>
          <p:txBody>
            <a:bodyPr rtlCol="0" anchor="ctr"/>
            <a:lstStyle/>
            <a:p>
              <a:pPr algn="ctr"/>
              <a:endParaRPr lang="en-US" dirty="0"/>
            </a:p>
          </p:txBody>
        </p:sp>
        <p:sp>
          <p:nvSpPr>
            <p:cNvPr id="10" name="Freihandform 9"/>
            <p:cNvSpPr/>
            <p:nvPr/>
          </p:nvSpPr>
          <p:spPr bwMode="gray">
            <a:xfrm>
              <a:off x="1081091" y="1512000"/>
              <a:ext cx="466798" cy="847602"/>
            </a:xfrm>
            <a:custGeom>
              <a:avLst/>
              <a:gdLst/>
              <a:ahLst/>
              <a:cxnLst/>
              <a:rect l="l" t="t" r="r" b="b"/>
              <a:pathLst>
                <a:path w="309539" h="580653">
                  <a:moveTo>
                    <a:pt x="0" y="0"/>
                  </a:moveTo>
                  <a:lnTo>
                    <a:pt x="309539" y="0"/>
                  </a:lnTo>
                  <a:lnTo>
                    <a:pt x="309539" y="238380"/>
                  </a:lnTo>
                  <a:cubicBezTo>
                    <a:pt x="309539" y="326143"/>
                    <a:pt x="291275" y="395522"/>
                    <a:pt x="254747" y="446519"/>
                  </a:cubicBezTo>
                  <a:cubicBezTo>
                    <a:pt x="218219" y="497516"/>
                    <a:pt x="155837" y="542227"/>
                    <a:pt x="67600" y="580653"/>
                  </a:cubicBezTo>
                  <a:lnTo>
                    <a:pt x="0" y="453991"/>
                  </a:lnTo>
                  <a:cubicBezTo>
                    <a:pt x="55029" y="428374"/>
                    <a:pt x="92861" y="402875"/>
                    <a:pt x="113497" y="377495"/>
                  </a:cubicBezTo>
                  <a:cubicBezTo>
                    <a:pt x="134133" y="352115"/>
                    <a:pt x="145637" y="322110"/>
                    <a:pt x="148009" y="287480"/>
                  </a:cubicBezTo>
                  <a:lnTo>
                    <a:pt x="0" y="287480"/>
                  </a:lnTo>
                  <a:lnTo>
                    <a:pt x="0" y="0"/>
                  </a:lnTo>
                  <a:close/>
                </a:path>
              </a:pathLst>
            </a:custGeom>
            <a:solidFill>
              <a:srgbClr val="FFFFFF"/>
            </a:solidFill>
            <a:ln w="12700">
              <a:noFill/>
              <a:round/>
              <a:headEnd/>
              <a:tailEnd/>
            </a:ln>
          </p:spPr>
          <p:txBody>
            <a:bodyPr rtlCol="0" anchor="ctr"/>
            <a:lstStyle/>
            <a:p>
              <a:pPr algn="ctr"/>
              <a:endParaRPr lang="en-US" dirty="0"/>
            </a:p>
          </p:txBody>
        </p:sp>
      </p:grpSp>
      <p:sp>
        <p:nvSpPr>
          <p:cNvPr id="3" name="Rechteck 2"/>
          <p:cNvSpPr/>
          <p:nvPr/>
        </p:nvSpPr>
        <p:spPr bwMode="gray">
          <a:xfrm>
            <a:off x="1934304" y="1512000"/>
            <a:ext cx="8675423" cy="1846659"/>
          </a:xfrm>
          <a:prstGeom prst="rect">
            <a:avLst/>
          </a:prstGeom>
        </p:spPr>
        <p:txBody>
          <a:bodyPr wrap="square" lIns="0" tIns="0" rIns="0" bIns="0">
            <a:spAutoFit/>
          </a:bodyPr>
          <a:lstStyle/>
          <a:p>
            <a:r>
              <a:rPr lang="en-US" sz="4000" dirty="0" smtClean="0">
                <a:solidFill>
                  <a:schemeClr val="bg1"/>
                </a:solidFill>
                <a:latin typeface="Bebas Neue" panose="020B0506020202020201" pitchFamily="34" charset="0"/>
              </a:rPr>
              <a:t>The information highway will transform </a:t>
            </a:r>
            <a:br>
              <a:rPr lang="en-US" sz="4000" dirty="0" smtClean="0">
                <a:solidFill>
                  <a:schemeClr val="bg1"/>
                </a:solidFill>
                <a:latin typeface="Bebas Neue" panose="020B0506020202020201" pitchFamily="34" charset="0"/>
              </a:rPr>
            </a:br>
            <a:r>
              <a:rPr lang="en-US" sz="4000" dirty="0" smtClean="0">
                <a:solidFill>
                  <a:schemeClr val="bg1"/>
                </a:solidFill>
                <a:latin typeface="Bebas Neue" panose="020B0506020202020201" pitchFamily="34" charset="0"/>
              </a:rPr>
              <a:t>our culture as dramatically</a:t>
            </a:r>
            <a:br>
              <a:rPr lang="en-US" sz="4000" dirty="0" smtClean="0">
                <a:solidFill>
                  <a:schemeClr val="bg1"/>
                </a:solidFill>
                <a:latin typeface="Bebas Neue" panose="020B0506020202020201" pitchFamily="34" charset="0"/>
              </a:rPr>
            </a:br>
            <a:r>
              <a:rPr lang="en-US" sz="4000" dirty="0" smtClean="0">
                <a:solidFill>
                  <a:schemeClr val="bg1"/>
                </a:solidFill>
                <a:latin typeface="Bebas Neue" panose="020B0506020202020201" pitchFamily="34" charset="0"/>
              </a:rPr>
              <a:t>as Gutenberg‘s press did the Middle Ages.</a:t>
            </a:r>
            <a:endParaRPr lang="en-US" sz="4000" dirty="0">
              <a:solidFill>
                <a:schemeClr val="bg1"/>
              </a:solidFill>
              <a:latin typeface="Bebas Neue" panose="020B0506020202020201" pitchFamily="34" charset="0"/>
            </a:endParaRPr>
          </a:p>
        </p:txBody>
      </p:sp>
      <p:sp>
        <p:nvSpPr>
          <p:cNvPr id="19" name="Rechteck 18"/>
          <p:cNvSpPr/>
          <p:nvPr/>
        </p:nvSpPr>
        <p:spPr bwMode="gray">
          <a:xfrm>
            <a:off x="1933782" y="3781558"/>
            <a:ext cx="9715293" cy="332399"/>
          </a:xfrm>
          <a:prstGeom prst="rect">
            <a:avLst/>
          </a:prstGeom>
        </p:spPr>
        <p:txBody>
          <a:bodyPr wrap="square" lIns="0" tIns="0" rIns="0" bIns="0">
            <a:spAutoFit/>
          </a:bodyPr>
          <a:lstStyle/>
          <a:p>
            <a:pPr>
              <a:lnSpc>
                <a:spcPct val="90000"/>
              </a:lnSpc>
            </a:pPr>
            <a:r>
              <a:rPr lang="en-US" sz="2400" dirty="0" smtClean="0">
                <a:solidFill>
                  <a:schemeClr val="bg1">
                    <a:lumMod val="75000"/>
                  </a:schemeClr>
                </a:solidFill>
                <a:latin typeface="+mj-lt"/>
              </a:rPr>
              <a:t>Bill Gates</a:t>
            </a:r>
            <a:endParaRPr lang="en-US" sz="2000" dirty="0">
              <a:solidFill>
                <a:schemeClr val="bg1">
                  <a:lumMod val="75000"/>
                </a:schemeClr>
              </a:solidFill>
              <a:latin typeface="Calibri Light" panose="020F0302020204030204" pitchFamily="34" charset="0"/>
            </a:endParaRPr>
          </a:p>
        </p:txBody>
      </p:sp>
    </p:spTree>
    <p:extLst>
      <p:ext uri="{BB962C8B-B14F-4D97-AF65-F5344CB8AC3E}">
        <p14:creationId xmlns:p14="http://schemas.microsoft.com/office/powerpoint/2010/main" val="7831299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bwMode="gray"/>
        <p:txBody>
          <a:bodyPr>
            <a:normAutofit/>
          </a:bodyPr>
          <a:lstStyle/>
          <a:p>
            <a:r>
              <a:rPr lang="en-US" dirty="0" smtClean="0"/>
              <a:t>DEFINITION</a:t>
            </a:r>
            <a:endParaRPr lang="en-US" dirty="0"/>
          </a:p>
        </p:txBody>
      </p:sp>
      <p:sp>
        <p:nvSpPr>
          <p:cNvPr id="4" name="Textplatzhalter 3"/>
          <p:cNvSpPr>
            <a:spLocks noGrp="1"/>
          </p:cNvSpPr>
          <p:nvPr>
            <p:ph type="body" sz="quarter" idx="13"/>
          </p:nvPr>
        </p:nvSpPr>
        <p:spPr bwMode="gray"/>
        <p:txBody>
          <a:bodyPr/>
          <a:lstStyle/>
          <a:p>
            <a:r>
              <a:rPr lang="en-US" noProof="1" smtClean="0"/>
              <a:t>E-Commerce</a:t>
            </a:r>
          </a:p>
          <a:p>
            <a:endParaRPr lang="en-US" noProof="1"/>
          </a:p>
        </p:txBody>
      </p:sp>
      <p:sp>
        <p:nvSpPr>
          <p:cNvPr id="14" name="Inhaltsplatzhalter 13"/>
          <p:cNvSpPr>
            <a:spLocks noGrp="1"/>
          </p:cNvSpPr>
          <p:nvPr>
            <p:ph sz="half" idx="1"/>
          </p:nvPr>
        </p:nvSpPr>
        <p:spPr bwMode="gray"/>
        <p:txBody>
          <a:bodyPr/>
          <a:lstStyle/>
          <a:p>
            <a:pPr marL="0" indent="0">
              <a:buNone/>
            </a:pPr>
            <a:r>
              <a:rPr lang="en-US" sz="2000" dirty="0" smtClean="0"/>
              <a:t>„</a:t>
            </a:r>
            <a:r>
              <a:rPr lang="en-US" sz="2400" dirty="0" smtClean="0">
                <a:latin typeface="Bebas Neue" panose="020B0506020202020201" pitchFamily="34" charset="0"/>
              </a:rPr>
              <a:t>Electronic Commerce </a:t>
            </a:r>
            <a:r>
              <a:rPr lang="en-US" sz="2000" dirty="0" smtClean="0"/>
              <a:t>includes electronically supporting activities that are directly related to the buying and selling of goods and services via electronic networks [...].“</a:t>
            </a:r>
          </a:p>
          <a:p>
            <a:pPr marL="0" indent="0">
              <a:buNone/>
            </a:pPr>
            <a:endParaRPr lang="en-US" sz="2000" dirty="0" smtClean="0"/>
          </a:p>
          <a:p>
            <a:pPr marL="0" indent="0">
              <a:buNone/>
            </a:pPr>
            <a:r>
              <a:rPr lang="en-US" sz="1800" dirty="0" smtClean="0"/>
              <a:t>Bernd W. </a:t>
            </a:r>
            <a:r>
              <a:rPr lang="en-US" sz="1800" noProof="1" smtClean="0"/>
              <a:t>Wirtz</a:t>
            </a:r>
            <a:endParaRPr lang="en-US" sz="1800" noProof="1"/>
          </a:p>
        </p:txBody>
      </p:sp>
      <p:pic>
        <p:nvPicPr>
          <p:cNvPr id="16" name="Bildplatzhalter 15"/>
          <p:cNvPicPr>
            <a:picLocks noGrp="1" noChangeAspect="1"/>
          </p:cNvPicPr>
          <p:nvPr>
            <p:ph type="pic" sz="quarter" idx="14"/>
          </p:nvPr>
        </p:nvPicPr>
        <p:blipFill>
          <a:blip r:embed="rId2" cstate="email">
            <a:extLst>
              <a:ext uri="{28A0092B-C50C-407E-A947-70E740481C1C}">
                <a14:useLocalDpi xmlns:a14="http://schemas.microsoft.com/office/drawing/2010/main"/>
              </a:ext>
            </a:extLst>
          </a:blip>
          <a:srcRect/>
          <a:stretch>
            <a:fillRect/>
          </a:stretch>
        </p:blipFill>
        <p:spPr bwMode="gray"/>
      </p:pic>
      <p:pic>
        <p:nvPicPr>
          <p:cNvPr id="8" name="Logo"/>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gray">
          <a:xfrm>
            <a:off x="9556768" y="6126998"/>
            <a:ext cx="2179779" cy="39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5731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gray">
          <a:xfrm>
            <a:off x="1586" y="0"/>
            <a:ext cx="12189620" cy="5814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p:cNvSpPr/>
          <p:nvPr/>
        </p:nvSpPr>
        <p:spPr bwMode="gray">
          <a:xfrm>
            <a:off x="0" y="0"/>
            <a:ext cx="12190413" cy="5814000"/>
          </a:xfrm>
          <a:prstGeom prst="rect">
            <a:avLst/>
          </a:prstGeom>
          <a:solidFill>
            <a:schemeClr val="tx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tle"/>
          <p:cNvSpPr>
            <a:spLocks noGrp="1"/>
          </p:cNvSpPr>
          <p:nvPr>
            <p:ph type="ctrTitle"/>
          </p:nvPr>
        </p:nvSpPr>
        <p:spPr bwMode="gray"/>
        <p:txBody>
          <a:bodyPr/>
          <a:lstStyle/>
          <a:p>
            <a:r>
              <a:rPr lang="en-US" dirty="0" smtClean="0"/>
              <a:t>E-Business</a:t>
            </a:r>
            <a:br>
              <a:rPr lang="en-US" dirty="0" smtClean="0"/>
            </a:br>
            <a:r>
              <a:rPr lang="en-US" sz="6000" dirty="0" smtClean="0"/>
              <a:t>1. BASICS</a:t>
            </a:r>
            <a:endParaRPr lang="en-US" sz="6000" dirty="0"/>
          </a:p>
        </p:txBody>
      </p:sp>
      <p:sp>
        <p:nvSpPr>
          <p:cNvPr id="6" name="Subtitle"/>
          <p:cNvSpPr>
            <a:spLocks noGrp="1"/>
          </p:cNvSpPr>
          <p:nvPr>
            <p:ph type="subTitle" idx="1"/>
          </p:nvPr>
        </p:nvSpPr>
        <p:spPr bwMode="gray"/>
        <p:txBody>
          <a:bodyPr/>
          <a:lstStyle/>
          <a:p>
            <a:r>
              <a:rPr lang="en-US" dirty="0" smtClean="0"/>
              <a:t>E-Business and E-Commerce</a:t>
            </a:r>
            <a:endParaRPr lang="en-US" dirty="0"/>
          </a:p>
        </p:txBody>
      </p:sp>
      <p:pic>
        <p:nvPicPr>
          <p:cNvPr id="8" name="Logo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gray">
          <a:xfrm>
            <a:off x="9036548" y="6120307"/>
            <a:ext cx="2700000" cy="4923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83713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bg bwMode="gray">
      <p:bgPr>
        <a:solidFill>
          <a:schemeClr val="bg1">
            <a:lumMod val="85000"/>
          </a:schemeClr>
        </a:solidFill>
        <a:effectLst/>
      </p:bgPr>
    </p:bg>
    <p:spTree>
      <p:nvGrpSpPr>
        <p:cNvPr id="1" name=""/>
        <p:cNvGrpSpPr/>
        <p:nvPr/>
      </p:nvGrpSpPr>
      <p:grpSpPr>
        <a:xfrm>
          <a:off x="0" y="0"/>
          <a:ext cx="0" cy="0"/>
          <a:chOff x="0" y="0"/>
          <a:chExt cx="0" cy="0"/>
        </a:xfrm>
      </p:grpSpPr>
      <p:sp>
        <p:nvSpPr>
          <p:cNvPr id="3" name="Titel 2"/>
          <p:cNvSpPr>
            <a:spLocks noGrp="1"/>
          </p:cNvSpPr>
          <p:nvPr>
            <p:ph type="title"/>
          </p:nvPr>
        </p:nvSpPr>
        <p:spPr bwMode="gray"/>
        <p:txBody>
          <a:bodyPr/>
          <a:lstStyle/>
          <a:p>
            <a:r>
              <a:rPr lang="en-US" dirty="0" smtClean="0"/>
              <a:t>BASICS</a:t>
            </a:r>
            <a:endParaRPr lang="en-US" dirty="0"/>
          </a:p>
        </p:txBody>
      </p:sp>
      <p:sp>
        <p:nvSpPr>
          <p:cNvPr id="4" name="Textplatzhalter 3"/>
          <p:cNvSpPr>
            <a:spLocks noGrp="1"/>
          </p:cNvSpPr>
          <p:nvPr>
            <p:ph type="body" sz="quarter" idx="13"/>
          </p:nvPr>
        </p:nvSpPr>
        <p:spPr bwMode="gray"/>
        <p:txBody>
          <a:bodyPr/>
          <a:lstStyle/>
          <a:p>
            <a:r>
              <a:rPr lang="en-US" dirty="0" smtClean="0"/>
              <a:t>E-Commerce Process</a:t>
            </a:r>
            <a:endParaRPr lang="en-US" dirty="0"/>
          </a:p>
        </p:txBody>
      </p:sp>
      <p:sp>
        <p:nvSpPr>
          <p:cNvPr id="67" name="Ellipse 66"/>
          <p:cNvSpPr>
            <a:spLocks noChangeAspect="1"/>
          </p:cNvSpPr>
          <p:nvPr/>
        </p:nvSpPr>
        <p:spPr bwMode="gray">
          <a:xfrm>
            <a:off x="3946081" y="1512000"/>
            <a:ext cx="4298251" cy="4298250"/>
          </a:xfrm>
          <a:prstGeom prst="ellipse">
            <a:avLst/>
          </a:prstGeom>
          <a:solidFill>
            <a:schemeClr val="bg1">
              <a:lumMod val="95000"/>
            </a:schemeClr>
          </a:solidFill>
          <a:ln w="38100">
            <a:noFill/>
            <a:round/>
            <a:headEnd/>
            <a:tailEnd/>
          </a:ln>
        </p:spPr>
        <p:txBody>
          <a:bodyPr lIns="252000" tIns="36000" bIns="0" rtlCol="0" anchor="t" anchorCtr="0"/>
          <a:lstStyle/>
          <a:p>
            <a:pPr algn="ctr">
              <a:lnSpc>
                <a:spcPct val="80000"/>
              </a:lnSpc>
            </a:pPr>
            <a:endParaRPr lang="en-US" sz="3200" dirty="0">
              <a:solidFill>
                <a:schemeClr val="tx1">
                  <a:lumMod val="65000"/>
                  <a:lumOff val="35000"/>
                </a:schemeClr>
              </a:solidFill>
              <a:latin typeface="Bebas Neue" panose="020B0506020202020201" pitchFamily="34" charset="0"/>
              <a:ea typeface="Calibri" panose="020B0306030504020204" pitchFamily="34" charset="0"/>
              <a:cs typeface="Arial" panose="020B0604020202020204" pitchFamily="34" charset="0"/>
            </a:endParaRPr>
          </a:p>
        </p:txBody>
      </p:sp>
      <p:grpSp>
        <p:nvGrpSpPr>
          <p:cNvPr id="68" name="Gruppieren 67"/>
          <p:cNvGrpSpPr/>
          <p:nvPr/>
        </p:nvGrpSpPr>
        <p:grpSpPr bwMode="gray">
          <a:xfrm rot="19927003">
            <a:off x="4266270" y="1832187"/>
            <a:ext cx="3657877" cy="3657877"/>
            <a:chOff x="4800053" y="2343833"/>
            <a:chExt cx="2586505" cy="2586505"/>
          </a:xfrm>
        </p:grpSpPr>
        <p:sp>
          <p:nvSpPr>
            <p:cNvPr id="69" name="Bogen 68"/>
            <p:cNvSpPr/>
            <p:nvPr/>
          </p:nvSpPr>
          <p:spPr bwMode="gray">
            <a:xfrm>
              <a:off x="4800053" y="2343833"/>
              <a:ext cx="2586505" cy="2586505"/>
            </a:xfrm>
            <a:prstGeom prst="arc">
              <a:avLst>
                <a:gd name="adj1" fmla="val 11830827"/>
                <a:gd name="adj2" fmla="val 2151881"/>
              </a:avLst>
            </a:prstGeom>
            <a:ln w="25400">
              <a:solidFill>
                <a:schemeClr val="accent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70" name="Bogen 69"/>
            <p:cNvSpPr/>
            <p:nvPr/>
          </p:nvSpPr>
          <p:spPr bwMode="gray">
            <a:xfrm rot="5400000">
              <a:off x="4800053" y="2343833"/>
              <a:ext cx="2586505" cy="2586505"/>
            </a:xfrm>
            <a:prstGeom prst="arc">
              <a:avLst>
                <a:gd name="adj1" fmla="val 18462138"/>
                <a:gd name="adj2" fmla="val 6354050"/>
              </a:avLst>
            </a:prstGeom>
            <a:ln w="25400">
              <a:solidFill>
                <a:schemeClr val="tx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sp>
        <p:nvSpPr>
          <p:cNvPr id="71" name="Rechteck 70"/>
          <p:cNvSpPr/>
          <p:nvPr/>
        </p:nvSpPr>
        <p:spPr bwMode="gray">
          <a:xfrm>
            <a:off x="8119440" y="4397721"/>
            <a:ext cx="1667400" cy="286232"/>
          </a:xfrm>
          <a:prstGeom prst="rect">
            <a:avLst/>
          </a:prstGeom>
        </p:spPr>
        <p:txBody>
          <a:bodyPr wrap="square" lIns="108000" tIns="0" rIns="0" bIns="0" anchor="ctr" anchorCtr="0">
            <a:noAutofit/>
          </a:bodyPr>
          <a:lstStyle/>
          <a:p>
            <a:pPr>
              <a:lnSpc>
                <a:spcPct val="90000"/>
              </a:lnSpc>
            </a:pPr>
            <a:r>
              <a:rPr lang="en-US" sz="1400" dirty="0" smtClean="0">
                <a:latin typeface="Bebas Neue" panose="020B0506020202020201" pitchFamily="34" charset="0"/>
              </a:rPr>
              <a:t>Revision</a:t>
            </a:r>
            <a:endParaRPr lang="en-US" sz="1400" dirty="0">
              <a:latin typeface="Bebas Neue" panose="020B0506020202020201" pitchFamily="34" charset="0"/>
            </a:endParaRPr>
          </a:p>
        </p:txBody>
      </p:sp>
      <p:sp>
        <p:nvSpPr>
          <p:cNvPr id="72" name="Textfeld 71"/>
          <p:cNvSpPr txBox="1"/>
          <p:nvPr/>
        </p:nvSpPr>
        <p:spPr bwMode="gray">
          <a:xfrm>
            <a:off x="2124901" y="3171235"/>
            <a:ext cx="1821180" cy="286232"/>
          </a:xfrm>
          <a:prstGeom prst="rect">
            <a:avLst/>
          </a:prstGeom>
          <a:noFill/>
        </p:spPr>
        <p:txBody>
          <a:bodyPr wrap="square" lIns="0" tIns="0" rIns="108000" bIns="0" rtlCol="0" anchor="ctr" anchorCtr="0">
            <a:noAutofit/>
          </a:bodyPr>
          <a:lstStyle/>
          <a:p>
            <a:pPr algn="r">
              <a:lnSpc>
                <a:spcPct val="90000"/>
              </a:lnSpc>
            </a:pPr>
            <a:r>
              <a:rPr lang="en-US" sz="1400" dirty="0" smtClean="0">
                <a:latin typeface="Bebas Neue" panose="020B0506020202020201" pitchFamily="34" charset="0"/>
              </a:rPr>
              <a:t>Order </a:t>
            </a:r>
            <a:r>
              <a:rPr lang="en-US" sz="1400" noProof="1" smtClean="0">
                <a:latin typeface="Bebas Neue" panose="020B0506020202020201" pitchFamily="34" charset="0"/>
              </a:rPr>
              <a:t>Fulfilment</a:t>
            </a:r>
            <a:endParaRPr lang="en-US" sz="1400" noProof="1">
              <a:latin typeface="Bebas Neue" panose="020B0506020202020201" pitchFamily="34" charset="0"/>
            </a:endParaRPr>
          </a:p>
        </p:txBody>
      </p:sp>
      <p:sp>
        <p:nvSpPr>
          <p:cNvPr id="73" name="Textfeld 72"/>
          <p:cNvSpPr txBox="1"/>
          <p:nvPr/>
        </p:nvSpPr>
        <p:spPr bwMode="gray">
          <a:xfrm>
            <a:off x="2200857" y="2129736"/>
            <a:ext cx="2134620" cy="286232"/>
          </a:xfrm>
          <a:prstGeom prst="rect">
            <a:avLst/>
          </a:prstGeom>
          <a:noFill/>
        </p:spPr>
        <p:txBody>
          <a:bodyPr wrap="square" lIns="0" tIns="0" rIns="108000" bIns="0" rtlCol="0" anchor="ctr" anchorCtr="0">
            <a:noAutofit/>
          </a:bodyPr>
          <a:lstStyle/>
          <a:p>
            <a:pPr algn="r">
              <a:lnSpc>
                <a:spcPct val="90000"/>
              </a:lnSpc>
            </a:pPr>
            <a:r>
              <a:rPr lang="en-US" sz="1400" dirty="0" smtClean="0">
                <a:latin typeface="Bebas Neue" panose="020B0506020202020201" pitchFamily="34" charset="0"/>
              </a:rPr>
              <a:t>Customer Support</a:t>
            </a:r>
            <a:endParaRPr lang="en-US" sz="1400" dirty="0">
              <a:latin typeface="Bebas Neue" panose="020B0506020202020201" pitchFamily="34" charset="0"/>
            </a:endParaRPr>
          </a:p>
        </p:txBody>
      </p:sp>
      <p:sp>
        <p:nvSpPr>
          <p:cNvPr id="74" name="Textfeld 73"/>
          <p:cNvSpPr txBox="1"/>
          <p:nvPr/>
        </p:nvSpPr>
        <p:spPr bwMode="gray">
          <a:xfrm>
            <a:off x="5583151" y="1194998"/>
            <a:ext cx="1055674" cy="193899"/>
          </a:xfrm>
          <a:prstGeom prst="rect">
            <a:avLst/>
          </a:prstGeom>
          <a:noFill/>
        </p:spPr>
        <p:txBody>
          <a:bodyPr wrap="none" lIns="0" tIns="0" rIns="0" bIns="0" rtlCol="0">
            <a:noAutofit/>
          </a:bodyPr>
          <a:lstStyle/>
          <a:p>
            <a:pPr algn="ctr">
              <a:lnSpc>
                <a:spcPct val="90000"/>
              </a:lnSpc>
            </a:pPr>
            <a:r>
              <a:rPr lang="en-US" sz="1400" dirty="0" smtClean="0">
                <a:latin typeface="Bebas Neue" panose="020B0506020202020201" pitchFamily="34" charset="0"/>
              </a:rPr>
              <a:t>Store Management</a:t>
            </a:r>
          </a:p>
          <a:p>
            <a:pPr algn="ctr">
              <a:lnSpc>
                <a:spcPct val="90000"/>
              </a:lnSpc>
            </a:pPr>
            <a:endParaRPr lang="en-US" sz="3200" dirty="0">
              <a:latin typeface="Bebas Neue" panose="020B0506020202020201" pitchFamily="34" charset="0"/>
            </a:endParaRPr>
          </a:p>
        </p:txBody>
      </p:sp>
      <p:sp>
        <p:nvSpPr>
          <p:cNvPr id="75" name="Textfeld 74"/>
          <p:cNvSpPr txBox="1"/>
          <p:nvPr/>
        </p:nvSpPr>
        <p:spPr bwMode="gray">
          <a:xfrm>
            <a:off x="7817401" y="2097829"/>
            <a:ext cx="3938879" cy="286232"/>
          </a:xfrm>
          <a:prstGeom prst="rect">
            <a:avLst/>
          </a:prstGeom>
          <a:noFill/>
        </p:spPr>
        <p:txBody>
          <a:bodyPr wrap="square" lIns="108000" tIns="0" rIns="0" bIns="0" rtlCol="0" anchor="ctr" anchorCtr="0">
            <a:noAutofit/>
          </a:bodyPr>
          <a:lstStyle/>
          <a:p>
            <a:pPr>
              <a:lnSpc>
                <a:spcPct val="90000"/>
              </a:lnSpc>
            </a:pPr>
            <a:r>
              <a:rPr lang="en-US" sz="1400" dirty="0" smtClean="0">
                <a:latin typeface="Bebas Neue" panose="020B0506020202020201" pitchFamily="34" charset="0"/>
              </a:rPr>
              <a:t>Systems (</a:t>
            </a:r>
            <a:r>
              <a:rPr lang="en-US" sz="1400" noProof="1" smtClean="0">
                <a:latin typeface="Bebas Neue" panose="020B0506020202020201" pitchFamily="34" charset="0"/>
              </a:rPr>
              <a:t>websites</a:t>
            </a:r>
            <a:r>
              <a:rPr lang="en-US" sz="1400" dirty="0" smtClean="0">
                <a:latin typeface="Bebas Neue" panose="020B0506020202020201" pitchFamily="34" charset="0"/>
              </a:rPr>
              <a:t>, online </a:t>
            </a:r>
            <a:r>
              <a:rPr lang="en-US" sz="1400" noProof="1" smtClean="0">
                <a:latin typeface="Bebas Neue" panose="020B0506020202020201" pitchFamily="34" charset="0"/>
              </a:rPr>
              <a:t>shops</a:t>
            </a:r>
            <a:r>
              <a:rPr lang="en-US" sz="1400" dirty="0" smtClean="0">
                <a:latin typeface="Bebas Neue" panose="020B0506020202020201" pitchFamily="34" charset="0"/>
              </a:rPr>
              <a:t>)</a:t>
            </a:r>
            <a:endParaRPr lang="en-US" sz="1400" dirty="0">
              <a:latin typeface="Bebas Neue" panose="020B0506020202020201" pitchFamily="34" charset="0"/>
            </a:endParaRPr>
          </a:p>
        </p:txBody>
      </p:sp>
      <p:sp>
        <p:nvSpPr>
          <p:cNvPr id="76" name="Textfeld 75"/>
          <p:cNvSpPr txBox="1"/>
          <p:nvPr/>
        </p:nvSpPr>
        <p:spPr bwMode="gray">
          <a:xfrm>
            <a:off x="8244332" y="3171235"/>
            <a:ext cx="920616" cy="286232"/>
          </a:xfrm>
          <a:prstGeom prst="rect">
            <a:avLst/>
          </a:prstGeom>
          <a:noFill/>
        </p:spPr>
        <p:txBody>
          <a:bodyPr wrap="square" lIns="108000" tIns="0" rIns="0" bIns="0" rtlCol="0" anchor="ctr" anchorCtr="0">
            <a:noAutofit/>
          </a:bodyPr>
          <a:lstStyle/>
          <a:p>
            <a:pPr>
              <a:lnSpc>
                <a:spcPct val="90000"/>
              </a:lnSpc>
            </a:pPr>
            <a:r>
              <a:rPr lang="en-US" sz="1400" noProof="1" smtClean="0">
                <a:latin typeface="Bebas Neue" panose="020B0506020202020201" pitchFamily="34" charset="0"/>
              </a:rPr>
              <a:t>Creativity</a:t>
            </a:r>
            <a:endParaRPr lang="en-US" sz="1400" noProof="1">
              <a:latin typeface="Bebas Neue" panose="020B0506020202020201" pitchFamily="34" charset="0"/>
            </a:endParaRPr>
          </a:p>
        </p:txBody>
      </p:sp>
      <p:sp>
        <p:nvSpPr>
          <p:cNvPr id="77" name="Ellipse 76"/>
          <p:cNvSpPr/>
          <p:nvPr/>
        </p:nvSpPr>
        <p:spPr bwMode="gray">
          <a:xfrm>
            <a:off x="4829785" y="2275660"/>
            <a:ext cx="2562406" cy="2562406"/>
          </a:xfrm>
          <a:prstGeom prst="ellipse">
            <a:avLst/>
          </a:prstGeom>
          <a:solidFill>
            <a:srgbClr val="FFFFFF">
              <a:alpha val="74902"/>
            </a:srgbClr>
          </a:solidFill>
          <a:ln w="38100">
            <a:solidFill>
              <a:schemeClr val="bg1"/>
            </a:solidFill>
            <a:round/>
            <a:headEnd/>
            <a:tailEnd/>
          </a:ln>
        </p:spPr>
        <p:txBody>
          <a:bodyPr lIns="0" tIns="0" rIns="0" rtlCol="0" anchor="ctr" anchorCtr="0"/>
          <a:lstStyle/>
          <a:p>
            <a:pPr algn="ctr">
              <a:lnSpc>
                <a:spcPct val="80000"/>
              </a:lnSpc>
            </a:pPr>
            <a:endParaRPr lang="en-US" sz="3600" dirty="0">
              <a:solidFill>
                <a:schemeClr val="tx1">
                  <a:lumMod val="65000"/>
                  <a:lumOff val="35000"/>
                </a:schemeClr>
              </a:solidFill>
              <a:latin typeface="Bebas Neue" panose="020B0506020202020201" pitchFamily="34" charset="0"/>
              <a:ea typeface="Calibri" panose="020B0306030504020204" pitchFamily="34" charset="0"/>
              <a:cs typeface="Arial" panose="020B0604020202020204" pitchFamily="34" charset="0"/>
            </a:endParaRPr>
          </a:p>
        </p:txBody>
      </p:sp>
      <p:sp>
        <p:nvSpPr>
          <p:cNvPr id="78" name="Textfeld 77"/>
          <p:cNvSpPr txBox="1"/>
          <p:nvPr/>
        </p:nvSpPr>
        <p:spPr bwMode="gray">
          <a:xfrm>
            <a:off x="2200857" y="4410966"/>
            <a:ext cx="1906020" cy="286232"/>
          </a:xfrm>
          <a:prstGeom prst="rect">
            <a:avLst/>
          </a:prstGeom>
          <a:noFill/>
        </p:spPr>
        <p:txBody>
          <a:bodyPr wrap="square" lIns="0" tIns="0" rIns="108000" bIns="0" rtlCol="0" anchor="ctr" anchorCtr="0">
            <a:noAutofit/>
          </a:bodyPr>
          <a:lstStyle/>
          <a:p>
            <a:pPr algn="r">
              <a:lnSpc>
                <a:spcPct val="90000"/>
              </a:lnSpc>
            </a:pPr>
            <a:r>
              <a:rPr lang="en-US" sz="1400" noProof="1" smtClean="0">
                <a:latin typeface="Bebas Neue" panose="020B0506020202020201" pitchFamily="34" charset="0"/>
              </a:rPr>
              <a:t>Tax</a:t>
            </a:r>
            <a:r>
              <a:rPr lang="en-US" sz="1400" dirty="0" smtClean="0">
                <a:latin typeface="Bebas Neue" panose="020B0506020202020201" pitchFamily="34" charset="0"/>
              </a:rPr>
              <a:t> Compliance</a:t>
            </a:r>
            <a:endParaRPr lang="en-US" sz="1400" dirty="0">
              <a:latin typeface="Bebas Neue" panose="020B0506020202020201" pitchFamily="34" charset="0"/>
            </a:endParaRPr>
          </a:p>
        </p:txBody>
      </p:sp>
      <p:sp>
        <p:nvSpPr>
          <p:cNvPr id="79" name="Textfeld 78"/>
          <p:cNvSpPr txBox="1"/>
          <p:nvPr/>
        </p:nvSpPr>
        <p:spPr bwMode="gray">
          <a:xfrm>
            <a:off x="1590224" y="5431381"/>
            <a:ext cx="3322017" cy="286232"/>
          </a:xfrm>
          <a:prstGeom prst="rect">
            <a:avLst/>
          </a:prstGeom>
          <a:noFill/>
        </p:spPr>
        <p:txBody>
          <a:bodyPr wrap="square" lIns="0" tIns="0" rIns="108000" bIns="0" rtlCol="0" anchor="ctr" anchorCtr="0">
            <a:noAutofit/>
          </a:bodyPr>
          <a:lstStyle/>
          <a:p>
            <a:pPr algn="r">
              <a:lnSpc>
                <a:spcPct val="90000"/>
              </a:lnSpc>
            </a:pPr>
            <a:r>
              <a:rPr lang="en-US" sz="1400" dirty="0" smtClean="0">
                <a:latin typeface="Bebas Neue" panose="020B0506020202020201" pitchFamily="34" charset="0"/>
              </a:rPr>
              <a:t>Payment </a:t>
            </a:r>
            <a:r>
              <a:rPr lang="en-US" sz="1400" noProof="1" smtClean="0">
                <a:latin typeface="Bebas Neue" panose="020B0506020202020201" pitchFamily="34" charset="0"/>
              </a:rPr>
              <a:t>and</a:t>
            </a:r>
            <a:r>
              <a:rPr lang="en-US" sz="1400" dirty="0" smtClean="0">
                <a:latin typeface="Bebas Neue" panose="020B0506020202020201" pitchFamily="34" charset="0"/>
              </a:rPr>
              <a:t> </a:t>
            </a:r>
            <a:r>
              <a:rPr lang="en-US" sz="1400" noProof="1" smtClean="0">
                <a:latin typeface="Bebas Neue" panose="020B0506020202020201" pitchFamily="34" charset="0"/>
              </a:rPr>
              <a:t>Fraud</a:t>
            </a:r>
            <a:r>
              <a:rPr lang="en-US" sz="1400" dirty="0" smtClean="0">
                <a:latin typeface="Bebas Neue" panose="020B0506020202020201" pitchFamily="34" charset="0"/>
              </a:rPr>
              <a:t> Management</a:t>
            </a:r>
            <a:endParaRPr lang="en-US" sz="1400" dirty="0">
              <a:latin typeface="Bebas Neue" panose="020B0506020202020201" pitchFamily="34" charset="0"/>
            </a:endParaRPr>
          </a:p>
        </p:txBody>
      </p:sp>
      <p:sp>
        <p:nvSpPr>
          <p:cNvPr id="80" name="Textfeld 79"/>
          <p:cNvSpPr txBox="1"/>
          <p:nvPr/>
        </p:nvSpPr>
        <p:spPr bwMode="gray">
          <a:xfrm>
            <a:off x="7283494" y="5431381"/>
            <a:ext cx="920616" cy="286232"/>
          </a:xfrm>
          <a:prstGeom prst="rect">
            <a:avLst/>
          </a:prstGeom>
          <a:noFill/>
        </p:spPr>
        <p:txBody>
          <a:bodyPr wrap="square" lIns="108000" tIns="0" rIns="0" bIns="0" rtlCol="0" anchor="ctr" anchorCtr="0">
            <a:noAutofit/>
          </a:bodyPr>
          <a:lstStyle/>
          <a:p>
            <a:pPr>
              <a:lnSpc>
                <a:spcPct val="90000"/>
              </a:lnSpc>
            </a:pPr>
            <a:r>
              <a:rPr lang="en-US" sz="1400" dirty="0" smtClean="0">
                <a:latin typeface="Bebas Neue" panose="020B0506020202020201" pitchFamily="34" charset="0"/>
              </a:rPr>
              <a:t>Marketing</a:t>
            </a:r>
            <a:endParaRPr lang="en-US" sz="1400" dirty="0">
              <a:latin typeface="Bebas Neue" panose="020B0506020202020201" pitchFamily="34" charset="0"/>
            </a:endParaRPr>
          </a:p>
        </p:txBody>
      </p:sp>
      <p:sp>
        <p:nvSpPr>
          <p:cNvPr id="81" name="Ellipse 80"/>
          <p:cNvSpPr>
            <a:spLocks noChangeAspect="1"/>
          </p:cNvSpPr>
          <p:nvPr/>
        </p:nvSpPr>
        <p:spPr bwMode="gray">
          <a:xfrm>
            <a:off x="7079102" y="2049131"/>
            <a:ext cx="355928" cy="355928"/>
          </a:xfrm>
          <a:prstGeom prst="ellipse">
            <a:avLst/>
          </a:prstGeom>
          <a:ln w="381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en-US" dirty="0" smtClean="0">
                <a:latin typeface="Bebas Neue" panose="020B0506020202020201" pitchFamily="34" charset="0"/>
              </a:rPr>
              <a:t>1</a:t>
            </a:r>
            <a:endParaRPr lang="en-US" dirty="0">
              <a:latin typeface="Bebas Neue" panose="020B0506020202020201" pitchFamily="34" charset="0"/>
            </a:endParaRPr>
          </a:p>
        </p:txBody>
      </p:sp>
      <p:sp>
        <p:nvSpPr>
          <p:cNvPr id="82" name="Ellipse 81"/>
          <p:cNvSpPr>
            <a:spLocks noChangeAspect="1"/>
          </p:cNvSpPr>
          <p:nvPr/>
        </p:nvSpPr>
        <p:spPr bwMode="gray">
          <a:xfrm>
            <a:off x="5917242" y="1640695"/>
            <a:ext cx="355928" cy="355928"/>
          </a:xfrm>
          <a:prstGeom prst="ellipse">
            <a:avLst/>
          </a:prstGeom>
          <a:ln w="381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en-US" dirty="0" smtClean="0">
                <a:latin typeface="Bebas Neue" panose="020B0506020202020201" pitchFamily="34" charset="0"/>
              </a:rPr>
              <a:t>9</a:t>
            </a:r>
            <a:endParaRPr lang="en-US" dirty="0">
              <a:latin typeface="Bebas Neue" panose="020B0506020202020201" pitchFamily="34" charset="0"/>
            </a:endParaRPr>
          </a:p>
        </p:txBody>
      </p:sp>
      <p:sp>
        <p:nvSpPr>
          <p:cNvPr id="83" name="Ellipse 82"/>
          <p:cNvSpPr>
            <a:spLocks noChangeAspect="1"/>
          </p:cNvSpPr>
          <p:nvPr/>
        </p:nvSpPr>
        <p:spPr bwMode="gray">
          <a:xfrm>
            <a:off x="7710721" y="3122537"/>
            <a:ext cx="355928" cy="355928"/>
          </a:xfrm>
          <a:prstGeom prst="ellipse">
            <a:avLst/>
          </a:prstGeom>
          <a:solidFill>
            <a:schemeClr val="accent1"/>
          </a:solidFill>
          <a:ln w="381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en-US" dirty="0" smtClean="0">
                <a:latin typeface="Bebas Neue" panose="020B0506020202020201" pitchFamily="34" charset="0"/>
              </a:rPr>
              <a:t>2</a:t>
            </a:r>
            <a:endParaRPr lang="en-US" dirty="0">
              <a:latin typeface="Bebas Neue" panose="020B0506020202020201" pitchFamily="34" charset="0"/>
            </a:endParaRPr>
          </a:p>
        </p:txBody>
      </p:sp>
      <p:sp>
        <p:nvSpPr>
          <p:cNvPr id="84" name="Ellipse 83"/>
          <p:cNvSpPr>
            <a:spLocks noChangeAspect="1"/>
          </p:cNvSpPr>
          <p:nvPr/>
        </p:nvSpPr>
        <p:spPr bwMode="gray">
          <a:xfrm>
            <a:off x="7523375" y="4362268"/>
            <a:ext cx="355928" cy="355928"/>
          </a:xfrm>
          <a:prstGeom prst="ellipse">
            <a:avLst/>
          </a:prstGeom>
          <a:solidFill>
            <a:schemeClr val="tx2"/>
          </a:solidFill>
          <a:ln w="381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en-US" dirty="0" smtClean="0">
                <a:latin typeface="Bebas Neue" panose="020B0506020202020201" pitchFamily="34" charset="0"/>
              </a:rPr>
              <a:t>3</a:t>
            </a:r>
            <a:endParaRPr lang="en-US" dirty="0">
              <a:latin typeface="Bebas Neue" panose="020B0506020202020201" pitchFamily="34" charset="0"/>
            </a:endParaRPr>
          </a:p>
        </p:txBody>
      </p:sp>
      <p:sp>
        <p:nvSpPr>
          <p:cNvPr id="85" name="Ellipse 84"/>
          <p:cNvSpPr>
            <a:spLocks noChangeAspect="1"/>
          </p:cNvSpPr>
          <p:nvPr/>
        </p:nvSpPr>
        <p:spPr bwMode="gray">
          <a:xfrm>
            <a:off x="6515059" y="5198581"/>
            <a:ext cx="355928" cy="355928"/>
          </a:xfrm>
          <a:prstGeom prst="ellipse">
            <a:avLst/>
          </a:prstGeom>
          <a:solidFill>
            <a:schemeClr val="tx2"/>
          </a:solidFill>
          <a:ln w="381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en-US" dirty="0" smtClean="0">
                <a:latin typeface="Bebas Neue" panose="020B0506020202020201" pitchFamily="34" charset="0"/>
              </a:rPr>
              <a:t>4</a:t>
            </a:r>
            <a:endParaRPr lang="en-US" dirty="0">
              <a:latin typeface="Bebas Neue" panose="020B0506020202020201" pitchFamily="34" charset="0"/>
            </a:endParaRPr>
          </a:p>
        </p:txBody>
      </p:sp>
      <p:sp>
        <p:nvSpPr>
          <p:cNvPr id="86" name="Ellipse 85"/>
          <p:cNvSpPr>
            <a:spLocks noChangeAspect="1"/>
          </p:cNvSpPr>
          <p:nvPr/>
        </p:nvSpPr>
        <p:spPr bwMode="gray">
          <a:xfrm>
            <a:off x="5292238" y="5182494"/>
            <a:ext cx="355928" cy="355928"/>
          </a:xfrm>
          <a:prstGeom prst="ellipse">
            <a:avLst/>
          </a:prstGeom>
          <a:solidFill>
            <a:schemeClr val="tx2"/>
          </a:solidFill>
          <a:ln w="381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en-US" dirty="0" smtClean="0">
                <a:latin typeface="Bebas Neue" panose="020B0506020202020201" pitchFamily="34" charset="0"/>
              </a:rPr>
              <a:t>5</a:t>
            </a:r>
            <a:endParaRPr lang="en-US" dirty="0">
              <a:latin typeface="Bebas Neue" panose="020B0506020202020201" pitchFamily="34" charset="0"/>
            </a:endParaRPr>
          </a:p>
        </p:txBody>
      </p:sp>
      <p:sp>
        <p:nvSpPr>
          <p:cNvPr id="87" name="Ellipse 86"/>
          <p:cNvSpPr>
            <a:spLocks noChangeAspect="1"/>
          </p:cNvSpPr>
          <p:nvPr/>
        </p:nvSpPr>
        <p:spPr bwMode="gray">
          <a:xfrm>
            <a:off x="4335477" y="4349437"/>
            <a:ext cx="355928" cy="355928"/>
          </a:xfrm>
          <a:prstGeom prst="ellipse">
            <a:avLst/>
          </a:prstGeom>
          <a:solidFill>
            <a:schemeClr val="tx2"/>
          </a:solidFill>
          <a:ln w="381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en-US" dirty="0" smtClean="0">
                <a:latin typeface="Bebas Neue" panose="020B0506020202020201" pitchFamily="34" charset="0"/>
              </a:rPr>
              <a:t>6</a:t>
            </a:r>
            <a:endParaRPr lang="en-US" dirty="0">
              <a:latin typeface="Bebas Neue" panose="020B0506020202020201" pitchFamily="34" charset="0"/>
            </a:endParaRPr>
          </a:p>
        </p:txBody>
      </p:sp>
      <p:sp>
        <p:nvSpPr>
          <p:cNvPr id="88" name="Ellipse 87"/>
          <p:cNvSpPr>
            <a:spLocks noChangeAspect="1"/>
          </p:cNvSpPr>
          <p:nvPr/>
        </p:nvSpPr>
        <p:spPr bwMode="gray">
          <a:xfrm>
            <a:off x="4128633" y="3122537"/>
            <a:ext cx="355928" cy="355928"/>
          </a:xfrm>
          <a:prstGeom prst="ellipse">
            <a:avLst/>
          </a:prstGeom>
          <a:ln w="381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en-US" dirty="0" smtClean="0">
                <a:latin typeface="Bebas Neue" panose="020B0506020202020201" pitchFamily="34" charset="0"/>
              </a:rPr>
              <a:t>7</a:t>
            </a:r>
            <a:endParaRPr lang="en-US" dirty="0">
              <a:latin typeface="Bebas Neue" panose="020B0506020202020201" pitchFamily="34" charset="0"/>
            </a:endParaRPr>
          </a:p>
        </p:txBody>
      </p:sp>
      <p:sp>
        <p:nvSpPr>
          <p:cNvPr id="89" name="Ellipse 88"/>
          <p:cNvSpPr>
            <a:spLocks noChangeAspect="1"/>
          </p:cNvSpPr>
          <p:nvPr/>
        </p:nvSpPr>
        <p:spPr bwMode="gray">
          <a:xfrm>
            <a:off x="4729505" y="2081038"/>
            <a:ext cx="355928" cy="355928"/>
          </a:xfrm>
          <a:prstGeom prst="ellipse">
            <a:avLst/>
          </a:prstGeom>
          <a:ln w="381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en-US" dirty="0" smtClean="0">
                <a:latin typeface="Bebas Neue" panose="020B0506020202020201" pitchFamily="34" charset="0"/>
              </a:rPr>
              <a:t>8</a:t>
            </a:r>
            <a:endParaRPr lang="en-US" dirty="0">
              <a:latin typeface="Bebas Neue" panose="020B0506020202020201" pitchFamily="34" charset="0"/>
            </a:endParaRPr>
          </a:p>
        </p:txBody>
      </p:sp>
      <p:sp>
        <p:nvSpPr>
          <p:cNvPr id="90" name="Ellipse 89"/>
          <p:cNvSpPr/>
          <p:nvPr/>
        </p:nvSpPr>
        <p:spPr bwMode="gray">
          <a:xfrm>
            <a:off x="4591681" y="2151453"/>
            <a:ext cx="3007050" cy="3019344"/>
          </a:xfrm>
          <a:prstGeom prst="ellipse">
            <a:avLst/>
          </a:prstGeom>
          <a:blipFill>
            <a:blip r:embed="rId2" cstate="email">
              <a:extLst>
                <a:ext uri="{28A0092B-C50C-407E-A947-70E740481C1C}">
                  <a14:useLocalDpi xmlns:a14="http://schemas.microsoft.com/office/drawing/2010/main"/>
                </a:ext>
              </a:extLst>
            </a:blip>
            <a:stretch>
              <a:fillRect/>
            </a:stretch>
          </a:blipFill>
          <a:ln>
            <a:noFill/>
          </a:ln>
          <a:effectLst>
            <a:innerShdw blurRad="63500">
              <a:schemeClr val="bg1">
                <a:lumMod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a:p>
        </p:txBody>
      </p:sp>
    </p:spTree>
    <p:extLst>
      <p:ext uri="{BB962C8B-B14F-4D97-AF65-F5344CB8AC3E}">
        <p14:creationId xmlns:p14="http://schemas.microsoft.com/office/powerpoint/2010/main" val="755043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bg bwMode="gray">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bwMode="gray">
          <a:xfrm>
            <a:off x="540001" y="432000"/>
            <a:ext cx="11109600" cy="1080000"/>
          </a:xfrm>
        </p:spPr>
        <p:txBody>
          <a:bodyPr>
            <a:normAutofit/>
          </a:bodyPr>
          <a:lstStyle/>
          <a:p>
            <a:r>
              <a:rPr lang="en-US" dirty="0" smtClean="0">
                <a:solidFill>
                  <a:schemeClr val="bg1"/>
                </a:solidFill>
              </a:rPr>
              <a:t>BASICS</a:t>
            </a:r>
            <a:endParaRPr lang="en-US" dirty="0">
              <a:solidFill>
                <a:schemeClr val="bg1"/>
              </a:solidFill>
            </a:endParaRPr>
          </a:p>
        </p:txBody>
      </p:sp>
      <p:sp>
        <p:nvSpPr>
          <p:cNvPr id="4" name="Textplatzhalter 3"/>
          <p:cNvSpPr>
            <a:spLocks noGrp="1"/>
          </p:cNvSpPr>
          <p:nvPr>
            <p:ph type="body" sz="quarter" idx="13"/>
          </p:nvPr>
        </p:nvSpPr>
        <p:spPr bwMode="gray"/>
        <p:txBody>
          <a:bodyPr/>
          <a:lstStyle/>
          <a:p>
            <a:r>
              <a:rPr lang="en-US" noProof="1" smtClean="0"/>
              <a:t>E-Commerce Value Chain</a:t>
            </a:r>
            <a:endParaRPr lang="en-US" noProof="1"/>
          </a:p>
        </p:txBody>
      </p:sp>
      <p:sp>
        <p:nvSpPr>
          <p:cNvPr id="22" name="Richtungspfeil 21"/>
          <p:cNvSpPr/>
          <p:nvPr/>
        </p:nvSpPr>
        <p:spPr bwMode="gray">
          <a:xfrm>
            <a:off x="3832287" y="1704718"/>
            <a:ext cx="4512180" cy="3215167"/>
          </a:xfrm>
          <a:prstGeom prst="homePlate">
            <a:avLst>
              <a:gd name="adj" fmla="val 2135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a:p>
        </p:txBody>
      </p:sp>
      <p:sp>
        <p:nvSpPr>
          <p:cNvPr id="28" name="Rechteck 27"/>
          <p:cNvSpPr/>
          <p:nvPr/>
        </p:nvSpPr>
        <p:spPr bwMode="gray">
          <a:xfrm>
            <a:off x="3832286" y="5128534"/>
            <a:ext cx="3833187" cy="488998"/>
          </a:xfrm>
          <a:prstGeom prst="rect">
            <a:avLst/>
          </a:prstGeom>
          <a:solidFill>
            <a:schemeClr val="accent6">
              <a:lumMod val="7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r>
              <a:rPr lang="en-US" sz="1600" b="1" dirty="0" smtClean="0">
                <a:solidFill>
                  <a:schemeClr val="bg1"/>
                </a:solidFill>
                <a:latin typeface="+mj-lt"/>
              </a:rPr>
              <a:t>E-Commerce Field</a:t>
            </a:r>
            <a:endParaRPr lang="en-US" sz="1600" b="1" dirty="0">
              <a:solidFill>
                <a:schemeClr val="bg1"/>
              </a:solidFill>
              <a:latin typeface="+mj-lt"/>
            </a:endParaRPr>
          </a:p>
        </p:txBody>
      </p:sp>
      <p:sp>
        <p:nvSpPr>
          <p:cNvPr id="30" name="CONTENT"/>
          <p:cNvSpPr/>
          <p:nvPr/>
        </p:nvSpPr>
        <p:spPr bwMode="gray">
          <a:xfrm>
            <a:off x="2069306" y="1512000"/>
            <a:ext cx="8051801" cy="4298250"/>
          </a:xfrm>
          <a:prstGeom prst="rect">
            <a:avLst/>
          </a:pr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252000" tIns="0" rIns="0" bIns="0" rtlCol="0" anchor="ctr"/>
          <a:lstStyle/>
          <a:p>
            <a:pPr>
              <a:lnSpc>
                <a:spcPct val="80000"/>
              </a:lnSpc>
            </a:pPr>
            <a:endParaRPr lang="en-US" dirty="0">
              <a:solidFill>
                <a:schemeClr val="bg1"/>
              </a:solidFill>
              <a:latin typeface="Bebas Neue" panose="020B0506020202020201" pitchFamily="34" charset="0"/>
            </a:endParaRPr>
          </a:p>
        </p:txBody>
      </p:sp>
      <p:sp>
        <p:nvSpPr>
          <p:cNvPr id="31" name="Rechteck 30"/>
          <p:cNvSpPr/>
          <p:nvPr/>
        </p:nvSpPr>
        <p:spPr bwMode="gray">
          <a:xfrm>
            <a:off x="4125753" y="1894807"/>
            <a:ext cx="3446695" cy="423616"/>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lnSpc>
                <a:spcPct val="80000"/>
              </a:lnSpc>
            </a:pPr>
            <a:r>
              <a:rPr lang="en-US" sz="1200" dirty="0" smtClean="0">
                <a:solidFill>
                  <a:schemeClr val="bg1"/>
                </a:solidFill>
                <a:latin typeface="Bebas Neue" panose="020B0506020202020201" pitchFamily="34" charset="0"/>
              </a:rPr>
              <a:t>Management</a:t>
            </a:r>
            <a:endParaRPr lang="en-US" sz="1200" dirty="0">
              <a:solidFill>
                <a:schemeClr val="bg1"/>
              </a:solidFill>
              <a:latin typeface="Bebas Neue" panose="020B0506020202020201" pitchFamily="34" charset="0"/>
            </a:endParaRPr>
          </a:p>
        </p:txBody>
      </p:sp>
      <p:sp>
        <p:nvSpPr>
          <p:cNvPr id="32" name="Rechteck 31"/>
          <p:cNvSpPr/>
          <p:nvPr/>
        </p:nvSpPr>
        <p:spPr bwMode="gray">
          <a:xfrm>
            <a:off x="4125753" y="2389027"/>
            <a:ext cx="3446695" cy="38616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lnSpc>
                <a:spcPct val="80000"/>
              </a:lnSpc>
            </a:pPr>
            <a:r>
              <a:rPr lang="en-US" sz="1200" dirty="0" smtClean="0">
                <a:solidFill>
                  <a:schemeClr val="bg1"/>
                </a:solidFill>
                <a:latin typeface="Bebas Neue" panose="020B0506020202020201" pitchFamily="34" charset="0"/>
              </a:rPr>
              <a:t>Development</a:t>
            </a:r>
            <a:endParaRPr lang="en-US" sz="1200" dirty="0">
              <a:solidFill>
                <a:schemeClr val="bg1"/>
              </a:solidFill>
              <a:latin typeface="Bebas Neue" panose="020B0506020202020201" pitchFamily="34" charset="0"/>
            </a:endParaRPr>
          </a:p>
        </p:txBody>
      </p:sp>
      <p:sp>
        <p:nvSpPr>
          <p:cNvPr id="33" name="Rechteck 32"/>
          <p:cNvSpPr/>
          <p:nvPr/>
        </p:nvSpPr>
        <p:spPr bwMode="gray">
          <a:xfrm>
            <a:off x="4125751" y="2845796"/>
            <a:ext cx="3446697" cy="412496"/>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lnSpc>
                <a:spcPct val="80000"/>
              </a:lnSpc>
            </a:pPr>
            <a:r>
              <a:rPr lang="en-US" sz="1200" dirty="0" smtClean="0">
                <a:solidFill>
                  <a:schemeClr val="bg1"/>
                </a:solidFill>
                <a:latin typeface="Bebas Neue" panose="020B0506020202020201" pitchFamily="34" charset="0"/>
              </a:rPr>
              <a:t>Human </a:t>
            </a:r>
            <a:r>
              <a:rPr lang="en-US" sz="1200" noProof="1" smtClean="0">
                <a:solidFill>
                  <a:schemeClr val="bg1"/>
                </a:solidFill>
                <a:latin typeface="Bebas Neue" panose="020B0506020202020201" pitchFamily="34" charset="0"/>
              </a:rPr>
              <a:t>Resource</a:t>
            </a:r>
            <a:r>
              <a:rPr lang="en-US" sz="1200" dirty="0" smtClean="0">
                <a:solidFill>
                  <a:schemeClr val="bg1"/>
                </a:solidFill>
                <a:latin typeface="Bebas Neue" panose="020B0506020202020201" pitchFamily="34" charset="0"/>
              </a:rPr>
              <a:t> Management</a:t>
            </a:r>
            <a:endParaRPr lang="en-US" sz="1200" dirty="0">
              <a:solidFill>
                <a:schemeClr val="bg1"/>
              </a:solidFill>
              <a:latin typeface="Bebas Neue" panose="020B0506020202020201" pitchFamily="34" charset="0"/>
            </a:endParaRPr>
          </a:p>
        </p:txBody>
      </p:sp>
      <p:sp>
        <p:nvSpPr>
          <p:cNvPr id="34" name="Rechteck 33"/>
          <p:cNvSpPr/>
          <p:nvPr/>
        </p:nvSpPr>
        <p:spPr bwMode="gray">
          <a:xfrm>
            <a:off x="4125753" y="3328895"/>
            <a:ext cx="3446695" cy="371186"/>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lnSpc>
                <a:spcPct val="80000"/>
              </a:lnSpc>
            </a:pPr>
            <a:r>
              <a:rPr lang="en-US" sz="1200" dirty="0" smtClean="0">
                <a:solidFill>
                  <a:schemeClr val="bg1"/>
                </a:solidFill>
                <a:latin typeface="Bebas Neue" panose="020B0506020202020201" pitchFamily="34" charset="0"/>
              </a:rPr>
              <a:t>Management/EDP/Controlling/Finance</a:t>
            </a:r>
            <a:endParaRPr lang="en-US" sz="1200" dirty="0">
              <a:solidFill>
                <a:schemeClr val="bg1"/>
              </a:solidFill>
              <a:latin typeface="Bebas Neue" panose="020B0506020202020201" pitchFamily="34" charset="0"/>
            </a:endParaRPr>
          </a:p>
        </p:txBody>
      </p:sp>
      <p:sp>
        <p:nvSpPr>
          <p:cNvPr id="35" name="Rechteck 34"/>
          <p:cNvSpPr/>
          <p:nvPr/>
        </p:nvSpPr>
        <p:spPr bwMode="gray">
          <a:xfrm>
            <a:off x="4987669" y="3986581"/>
            <a:ext cx="828000" cy="563272"/>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lnSpc>
                <a:spcPct val="80000"/>
              </a:lnSpc>
            </a:pPr>
            <a:r>
              <a:rPr lang="en-US" sz="1200" noProof="1" smtClean="0">
                <a:solidFill>
                  <a:schemeClr val="bg1"/>
                </a:solidFill>
                <a:latin typeface="Bebas Neue" panose="020B0506020202020201" pitchFamily="34" charset="0"/>
              </a:rPr>
              <a:t>Production</a:t>
            </a:r>
            <a:endParaRPr lang="en-US" sz="1200" noProof="1">
              <a:solidFill>
                <a:schemeClr val="bg1"/>
              </a:solidFill>
              <a:latin typeface="Bebas Neue" panose="020B0506020202020201" pitchFamily="34" charset="0"/>
            </a:endParaRPr>
          </a:p>
        </p:txBody>
      </p:sp>
      <p:sp>
        <p:nvSpPr>
          <p:cNvPr id="38" name="Rechteck 37"/>
          <p:cNvSpPr/>
          <p:nvPr/>
        </p:nvSpPr>
        <p:spPr bwMode="gray">
          <a:xfrm>
            <a:off x="4109279" y="3986581"/>
            <a:ext cx="828000" cy="563272"/>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lnSpc>
                <a:spcPct val="80000"/>
              </a:lnSpc>
            </a:pPr>
            <a:r>
              <a:rPr lang="en-US" sz="1200" dirty="0" smtClean="0">
                <a:solidFill>
                  <a:schemeClr val="bg1"/>
                </a:solidFill>
                <a:latin typeface="Bebas Neue" panose="020B0506020202020201" pitchFamily="34" charset="0"/>
              </a:rPr>
              <a:t>Inbound </a:t>
            </a:r>
            <a:r>
              <a:rPr lang="en-US" sz="1200" noProof="1" smtClean="0">
                <a:solidFill>
                  <a:schemeClr val="bg1"/>
                </a:solidFill>
                <a:latin typeface="Bebas Neue" panose="020B0506020202020201" pitchFamily="34" charset="0"/>
              </a:rPr>
              <a:t>Logistics</a:t>
            </a:r>
            <a:endParaRPr lang="en-US" sz="1200" noProof="1">
              <a:solidFill>
                <a:schemeClr val="bg1"/>
              </a:solidFill>
              <a:latin typeface="Bebas Neue" panose="020B0506020202020201" pitchFamily="34" charset="0"/>
            </a:endParaRPr>
          </a:p>
        </p:txBody>
      </p:sp>
      <p:sp>
        <p:nvSpPr>
          <p:cNvPr id="39" name="Rechteck 38"/>
          <p:cNvSpPr/>
          <p:nvPr/>
        </p:nvSpPr>
        <p:spPr bwMode="gray">
          <a:xfrm>
            <a:off x="5866059" y="3986581"/>
            <a:ext cx="828000" cy="563272"/>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lnSpc>
                <a:spcPct val="80000"/>
              </a:lnSpc>
            </a:pPr>
            <a:r>
              <a:rPr lang="en-US" sz="1200" dirty="0" smtClean="0">
                <a:solidFill>
                  <a:schemeClr val="bg1"/>
                </a:solidFill>
                <a:latin typeface="Bebas Neue" panose="020B0506020202020201" pitchFamily="34" charset="0"/>
              </a:rPr>
              <a:t>Marketing Sales  SEO</a:t>
            </a:r>
            <a:endParaRPr lang="en-US" sz="1200" dirty="0">
              <a:solidFill>
                <a:schemeClr val="bg1"/>
              </a:solidFill>
              <a:latin typeface="Bebas Neue" panose="020B0506020202020201" pitchFamily="34" charset="0"/>
            </a:endParaRPr>
          </a:p>
        </p:txBody>
      </p:sp>
      <p:sp>
        <p:nvSpPr>
          <p:cNvPr id="40" name="Rechteck 39"/>
          <p:cNvSpPr/>
          <p:nvPr/>
        </p:nvSpPr>
        <p:spPr bwMode="gray">
          <a:xfrm>
            <a:off x="6744448" y="3986581"/>
            <a:ext cx="828000" cy="563272"/>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lnSpc>
                <a:spcPct val="80000"/>
              </a:lnSpc>
            </a:pPr>
            <a:r>
              <a:rPr lang="en-US" sz="1200" noProof="1" smtClean="0">
                <a:solidFill>
                  <a:schemeClr val="bg1"/>
                </a:solidFill>
                <a:latin typeface="Bebas Neue" panose="020B0506020202020201" pitchFamily="34" charset="0"/>
              </a:rPr>
              <a:t>After-Sales</a:t>
            </a:r>
            <a:endParaRPr lang="en-US" sz="1200" noProof="1">
              <a:solidFill>
                <a:schemeClr val="bg1"/>
              </a:solidFill>
              <a:latin typeface="Bebas Neue" panose="020B0506020202020201" pitchFamily="34" charset="0"/>
            </a:endParaRPr>
          </a:p>
        </p:txBody>
      </p:sp>
      <p:sp>
        <p:nvSpPr>
          <p:cNvPr id="41" name="Pfeil nach rechts 40"/>
          <p:cNvSpPr/>
          <p:nvPr/>
        </p:nvSpPr>
        <p:spPr bwMode="gray">
          <a:xfrm rot="16200000">
            <a:off x="4301984" y="4719603"/>
            <a:ext cx="442591" cy="375269"/>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a:p>
        </p:txBody>
      </p:sp>
      <p:sp>
        <p:nvSpPr>
          <p:cNvPr id="42" name="Pfeil nach rechts 41"/>
          <p:cNvSpPr/>
          <p:nvPr/>
        </p:nvSpPr>
        <p:spPr bwMode="gray">
          <a:xfrm rot="16200000">
            <a:off x="6056752" y="4719535"/>
            <a:ext cx="446616" cy="375269"/>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a:p>
        </p:txBody>
      </p:sp>
      <p:sp>
        <p:nvSpPr>
          <p:cNvPr id="43" name="Pfeil nach rechts 42"/>
          <p:cNvSpPr/>
          <p:nvPr/>
        </p:nvSpPr>
        <p:spPr bwMode="gray">
          <a:xfrm rot="16200000">
            <a:off x="6935840" y="4720913"/>
            <a:ext cx="445217" cy="375269"/>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a:p>
        </p:txBody>
      </p:sp>
      <p:sp>
        <p:nvSpPr>
          <p:cNvPr id="44" name="Pfeil nach rechts 43"/>
          <p:cNvSpPr/>
          <p:nvPr/>
        </p:nvSpPr>
        <p:spPr bwMode="gray">
          <a:xfrm>
            <a:off x="554039" y="2373624"/>
            <a:ext cx="2922586" cy="1877354"/>
          </a:xfrm>
          <a:prstGeom prst="rightArrow">
            <a:avLst>
              <a:gd name="adj1" fmla="val 100000"/>
              <a:gd name="adj2" fmla="val 38290"/>
            </a:avLst>
          </a:prstGeom>
          <a:solidFill>
            <a:schemeClr val="tx1">
              <a:lumMod val="85000"/>
              <a:lumOff val="15000"/>
            </a:schemeClr>
          </a:solid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252000" tIns="0" rIns="0" bIns="0" rtlCol="0" anchor="ctr"/>
          <a:lstStyle/>
          <a:p>
            <a:pPr>
              <a:lnSpc>
                <a:spcPct val="80000"/>
              </a:lnSpc>
            </a:pPr>
            <a:r>
              <a:rPr lang="en-US" noProof="1" smtClean="0">
                <a:solidFill>
                  <a:schemeClr val="bg1"/>
                </a:solidFill>
                <a:latin typeface="Bebas Neue" panose="020B0506020202020201" pitchFamily="34" charset="0"/>
              </a:rPr>
              <a:t>Cooperation</a:t>
            </a:r>
            <a:r>
              <a:rPr lang="en-US" dirty="0" smtClean="0">
                <a:solidFill>
                  <a:schemeClr val="bg1"/>
                </a:solidFill>
                <a:latin typeface="Bebas Neue" panose="020B0506020202020201" pitchFamily="34" charset="0"/>
              </a:rPr>
              <a:t> </a:t>
            </a:r>
            <a:r>
              <a:rPr lang="en-US" noProof="1" smtClean="0">
                <a:solidFill>
                  <a:schemeClr val="bg1"/>
                </a:solidFill>
                <a:latin typeface="Bebas Neue" panose="020B0506020202020201" pitchFamily="34" charset="0"/>
              </a:rPr>
              <a:t>with</a:t>
            </a:r>
            <a:r>
              <a:rPr lang="en-US" dirty="0" smtClean="0">
                <a:solidFill>
                  <a:schemeClr val="bg1"/>
                </a:solidFill>
                <a:latin typeface="Bebas Neue" panose="020B0506020202020201" pitchFamily="34" charset="0"/>
              </a:rPr>
              <a:t> </a:t>
            </a:r>
            <a:r>
              <a:rPr lang="en-US" noProof="1" smtClean="0">
                <a:solidFill>
                  <a:schemeClr val="bg1"/>
                </a:solidFill>
                <a:latin typeface="Bebas Neue" panose="020B0506020202020201" pitchFamily="34" charset="0"/>
              </a:rPr>
              <a:t>upstream</a:t>
            </a:r>
            <a:r>
              <a:rPr lang="en-US" dirty="0" smtClean="0">
                <a:solidFill>
                  <a:schemeClr val="bg1"/>
                </a:solidFill>
                <a:latin typeface="Bebas Neue" panose="020B0506020202020201" pitchFamily="34" charset="0"/>
              </a:rPr>
              <a:t> </a:t>
            </a:r>
            <a:r>
              <a:rPr lang="en-US" noProof="1" smtClean="0">
                <a:solidFill>
                  <a:schemeClr val="bg1"/>
                </a:solidFill>
                <a:latin typeface="Bebas Neue" panose="020B0506020202020201" pitchFamily="34" charset="0"/>
              </a:rPr>
              <a:t>companies</a:t>
            </a:r>
            <a:endParaRPr lang="en-US" noProof="1">
              <a:solidFill>
                <a:schemeClr val="bg1"/>
              </a:solidFill>
              <a:latin typeface="Bebas Neue" panose="020B0506020202020201" pitchFamily="34" charset="0"/>
            </a:endParaRPr>
          </a:p>
        </p:txBody>
      </p:sp>
      <p:sp>
        <p:nvSpPr>
          <p:cNvPr id="46" name="Pfeil nach rechts 45"/>
          <p:cNvSpPr/>
          <p:nvPr/>
        </p:nvSpPr>
        <p:spPr bwMode="gray">
          <a:xfrm>
            <a:off x="8686801" y="2373060"/>
            <a:ext cx="2962800" cy="1878483"/>
          </a:xfrm>
          <a:prstGeom prst="rightArrow">
            <a:avLst>
              <a:gd name="adj1" fmla="val 100000"/>
              <a:gd name="adj2" fmla="val 38290"/>
            </a:avLst>
          </a:prstGeom>
          <a:solidFill>
            <a:schemeClr val="tx1">
              <a:lumMod val="85000"/>
              <a:lumOff val="15000"/>
            </a:schemeClr>
          </a:solid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252000" tIns="0" rIns="0" bIns="0" rtlCol="0" anchor="ctr"/>
          <a:lstStyle/>
          <a:p>
            <a:pPr>
              <a:lnSpc>
                <a:spcPct val="80000"/>
              </a:lnSpc>
            </a:pPr>
            <a:r>
              <a:rPr lang="en-US" dirty="0" smtClean="0">
                <a:solidFill>
                  <a:schemeClr val="bg1"/>
                </a:solidFill>
                <a:latin typeface="Bebas Neue" panose="020B0506020202020201" pitchFamily="34" charset="0"/>
              </a:rPr>
              <a:t>Interfaces for all downstream partners and customers</a:t>
            </a:r>
            <a:endParaRPr lang="en-US" dirty="0">
              <a:solidFill>
                <a:schemeClr val="bg1"/>
              </a:solidFill>
              <a:latin typeface="Bebas Neue" panose="020B0506020202020201" pitchFamily="34" charset="0"/>
            </a:endParaRPr>
          </a:p>
        </p:txBody>
      </p:sp>
      <p:cxnSp>
        <p:nvCxnSpPr>
          <p:cNvPr id="47" name="Gerade Verbindung 46"/>
          <p:cNvCxnSpPr/>
          <p:nvPr/>
        </p:nvCxnSpPr>
        <p:spPr bwMode="gray">
          <a:xfrm>
            <a:off x="3832286" y="3843331"/>
            <a:ext cx="4283014" cy="0"/>
          </a:xfrm>
          <a:prstGeom prst="line">
            <a:avLst/>
          </a:prstGeom>
          <a:ln w="19050">
            <a:solidFill>
              <a:schemeClr val="tx1">
                <a:lumMod val="85000"/>
                <a:lumOff val="15000"/>
              </a:schemeClr>
            </a:solidFill>
            <a:prstDash val="dash"/>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2830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bwMode="gray"/>
        <p:txBody>
          <a:bodyPr/>
          <a:lstStyle/>
          <a:p>
            <a:r>
              <a:rPr lang="en-US" dirty="0" smtClean="0"/>
              <a:t>BASICS</a:t>
            </a:r>
            <a:endParaRPr lang="en-US" dirty="0"/>
          </a:p>
        </p:txBody>
      </p:sp>
      <p:sp>
        <p:nvSpPr>
          <p:cNvPr id="4" name="Textplatzhalter 3"/>
          <p:cNvSpPr>
            <a:spLocks noGrp="1"/>
          </p:cNvSpPr>
          <p:nvPr>
            <p:ph type="body" sz="quarter" idx="13"/>
          </p:nvPr>
        </p:nvSpPr>
        <p:spPr bwMode="gray"/>
        <p:txBody>
          <a:bodyPr/>
          <a:lstStyle/>
          <a:p>
            <a:r>
              <a:rPr lang="en-US" dirty="0" smtClean="0"/>
              <a:t>A Website is Only "the Top of the Iceberg"</a:t>
            </a:r>
            <a:endParaRPr lang="en-US" dirty="0"/>
          </a:p>
        </p:txBody>
      </p:sp>
      <p:grpSp>
        <p:nvGrpSpPr>
          <p:cNvPr id="9" name="Gruppieren 8"/>
          <p:cNvGrpSpPr/>
          <p:nvPr/>
        </p:nvGrpSpPr>
        <p:grpSpPr bwMode="gray">
          <a:xfrm>
            <a:off x="552450" y="1516063"/>
            <a:ext cx="8556039" cy="4298950"/>
            <a:chOff x="552450" y="1516063"/>
            <a:chExt cx="8556039" cy="4306902"/>
          </a:xfrm>
        </p:grpSpPr>
        <p:grpSp>
          <p:nvGrpSpPr>
            <p:cNvPr id="8" name="Gruppieren 7"/>
            <p:cNvGrpSpPr/>
            <p:nvPr/>
          </p:nvGrpSpPr>
          <p:grpSpPr bwMode="gray">
            <a:xfrm>
              <a:off x="4950424" y="1521861"/>
              <a:ext cx="2288192" cy="1675132"/>
              <a:chOff x="4931243" y="1521861"/>
              <a:chExt cx="2326303" cy="1675132"/>
            </a:xfrm>
          </p:grpSpPr>
          <p:sp>
            <p:nvSpPr>
              <p:cNvPr id="20" name="Freeform 110"/>
              <p:cNvSpPr>
                <a:spLocks/>
              </p:cNvSpPr>
              <p:nvPr/>
            </p:nvSpPr>
            <p:spPr bwMode="gray">
              <a:xfrm>
                <a:off x="4931243" y="2361561"/>
                <a:ext cx="2326303" cy="835432"/>
              </a:xfrm>
              <a:custGeom>
                <a:avLst/>
                <a:gdLst>
                  <a:gd name="T0" fmla="*/ 836 w 1114"/>
                  <a:gd name="T1" fmla="*/ 0 h 490"/>
                  <a:gd name="T2" fmla="*/ 280 w 1114"/>
                  <a:gd name="T3" fmla="*/ 0 h 490"/>
                  <a:gd name="T4" fmla="*/ 0 w 1114"/>
                  <a:gd name="T5" fmla="*/ 490 h 490"/>
                  <a:gd name="T6" fmla="*/ 1114 w 1114"/>
                  <a:gd name="T7" fmla="*/ 490 h 490"/>
                  <a:gd name="T8" fmla="*/ 836 w 1114"/>
                  <a:gd name="T9" fmla="*/ 0 h 490"/>
                </a:gdLst>
                <a:ahLst/>
                <a:cxnLst>
                  <a:cxn ang="0">
                    <a:pos x="T0" y="T1"/>
                  </a:cxn>
                  <a:cxn ang="0">
                    <a:pos x="T2" y="T3"/>
                  </a:cxn>
                  <a:cxn ang="0">
                    <a:pos x="T4" y="T5"/>
                  </a:cxn>
                  <a:cxn ang="0">
                    <a:pos x="T6" y="T7"/>
                  </a:cxn>
                  <a:cxn ang="0">
                    <a:pos x="T8" y="T9"/>
                  </a:cxn>
                </a:cxnLst>
                <a:rect l="0" t="0" r="r" b="b"/>
                <a:pathLst>
                  <a:path w="1114" h="490">
                    <a:moveTo>
                      <a:pt x="836" y="0"/>
                    </a:moveTo>
                    <a:lnTo>
                      <a:pt x="280" y="0"/>
                    </a:lnTo>
                    <a:lnTo>
                      <a:pt x="0" y="490"/>
                    </a:lnTo>
                    <a:lnTo>
                      <a:pt x="1114" y="490"/>
                    </a:lnTo>
                    <a:lnTo>
                      <a:pt x="836"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latin typeface="Calibri" panose="020F0502020204030204" pitchFamily="34" charset="0"/>
                </a:endParaRPr>
              </a:p>
            </p:txBody>
          </p:sp>
          <p:sp>
            <p:nvSpPr>
              <p:cNvPr id="31" name="Freeform 112"/>
              <p:cNvSpPr>
                <a:spLocks/>
              </p:cNvSpPr>
              <p:nvPr/>
            </p:nvSpPr>
            <p:spPr bwMode="gray">
              <a:xfrm>
                <a:off x="5512819" y="1521861"/>
                <a:ext cx="1163151" cy="839694"/>
              </a:xfrm>
              <a:custGeom>
                <a:avLst/>
                <a:gdLst>
                  <a:gd name="T0" fmla="*/ 278 w 556"/>
                  <a:gd name="T1" fmla="*/ 0 h 490"/>
                  <a:gd name="T2" fmla="*/ 0 w 556"/>
                  <a:gd name="T3" fmla="*/ 490 h 490"/>
                  <a:gd name="T4" fmla="*/ 556 w 556"/>
                  <a:gd name="T5" fmla="*/ 490 h 490"/>
                  <a:gd name="T6" fmla="*/ 278 w 556"/>
                  <a:gd name="T7" fmla="*/ 0 h 490"/>
                </a:gdLst>
                <a:ahLst/>
                <a:cxnLst>
                  <a:cxn ang="0">
                    <a:pos x="T0" y="T1"/>
                  </a:cxn>
                  <a:cxn ang="0">
                    <a:pos x="T2" y="T3"/>
                  </a:cxn>
                  <a:cxn ang="0">
                    <a:pos x="T4" y="T5"/>
                  </a:cxn>
                  <a:cxn ang="0">
                    <a:pos x="T6" y="T7"/>
                  </a:cxn>
                </a:cxnLst>
                <a:rect l="0" t="0" r="r" b="b"/>
                <a:pathLst>
                  <a:path w="556" h="490">
                    <a:moveTo>
                      <a:pt x="278" y="0"/>
                    </a:moveTo>
                    <a:lnTo>
                      <a:pt x="0" y="490"/>
                    </a:lnTo>
                    <a:lnTo>
                      <a:pt x="556" y="490"/>
                    </a:lnTo>
                    <a:lnTo>
                      <a:pt x="278" y="0"/>
                    </a:lnTo>
                    <a:close/>
                  </a:path>
                </a:pathLst>
              </a:custGeom>
              <a:solidFill>
                <a:schemeClr val="accent3">
                  <a:lumMod val="75000"/>
                </a:schemeClr>
              </a:solidFill>
              <a:ln w="19050">
                <a:noFill/>
                <a:miter lim="800000"/>
                <a:headEnd/>
                <a:tailEnd/>
              </a:ln>
            </p:spPr>
            <p:txBody>
              <a:bodyPr lIns="0" tIns="0" rIns="0" bIns="0"/>
              <a:lstStyle/>
              <a:p>
                <a:pPr>
                  <a:lnSpc>
                    <a:spcPct val="90000"/>
                  </a:lnSpc>
                  <a:spcAft>
                    <a:spcPts val="1000"/>
                  </a:spcAft>
                </a:pPr>
                <a:endParaRPr lang="en-US" dirty="0">
                  <a:latin typeface="Calibri" panose="020F0502020204030204" pitchFamily="34" charset="0"/>
                </a:endParaRPr>
              </a:p>
            </p:txBody>
          </p:sp>
        </p:grpSp>
        <p:sp>
          <p:nvSpPr>
            <p:cNvPr id="21" name="Freeform 111"/>
            <p:cNvSpPr>
              <a:spLocks/>
            </p:cNvSpPr>
            <p:nvPr/>
          </p:nvSpPr>
          <p:spPr bwMode="gray">
            <a:xfrm>
              <a:off x="4286809" y="3312408"/>
              <a:ext cx="3615423" cy="839694"/>
            </a:xfrm>
            <a:custGeom>
              <a:avLst/>
              <a:gdLst>
                <a:gd name="T0" fmla="*/ 1392 w 1670"/>
                <a:gd name="T1" fmla="*/ 0 h 490"/>
                <a:gd name="T2" fmla="*/ 278 w 1670"/>
                <a:gd name="T3" fmla="*/ 0 h 490"/>
                <a:gd name="T4" fmla="*/ 0 w 1670"/>
                <a:gd name="T5" fmla="*/ 490 h 490"/>
                <a:gd name="T6" fmla="*/ 1670 w 1670"/>
                <a:gd name="T7" fmla="*/ 490 h 490"/>
                <a:gd name="T8" fmla="*/ 1392 w 1670"/>
                <a:gd name="T9" fmla="*/ 0 h 490"/>
              </a:gdLst>
              <a:ahLst/>
              <a:cxnLst>
                <a:cxn ang="0">
                  <a:pos x="T0" y="T1"/>
                </a:cxn>
                <a:cxn ang="0">
                  <a:pos x="T2" y="T3"/>
                </a:cxn>
                <a:cxn ang="0">
                  <a:pos x="T4" y="T5"/>
                </a:cxn>
                <a:cxn ang="0">
                  <a:pos x="T6" y="T7"/>
                </a:cxn>
                <a:cxn ang="0">
                  <a:pos x="T8" y="T9"/>
                </a:cxn>
              </a:cxnLst>
              <a:rect l="0" t="0" r="r" b="b"/>
              <a:pathLst>
                <a:path w="1670" h="490">
                  <a:moveTo>
                    <a:pt x="1392" y="0"/>
                  </a:moveTo>
                  <a:lnTo>
                    <a:pt x="278" y="0"/>
                  </a:lnTo>
                  <a:lnTo>
                    <a:pt x="0" y="490"/>
                  </a:lnTo>
                  <a:lnTo>
                    <a:pt x="1670" y="490"/>
                  </a:lnTo>
                  <a:lnTo>
                    <a:pt x="1392" y="0"/>
                  </a:lnTo>
                  <a:close/>
                </a:path>
              </a:pathLst>
            </a:cu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solidFill>
                  <a:schemeClr val="lt1"/>
                </a:solidFill>
                <a:latin typeface="Calibri" panose="020F0502020204030204" pitchFamily="34" charset="0"/>
              </a:endParaRPr>
            </a:p>
          </p:txBody>
        </p:sp>
        <p:sp>
          <p:nvSpPr>
            <p:cNvPr id="32" name="Freeform 113"/>
            <p:cNvSpPr>
              <a:spLocks/>
            </p:cNvSpPr>
            <p:nvPr/>
          </p:nvSpPr>
          <p:spPr bwMode="gray">
            <a:xfrm>
              <a:off x="3080551" y="4983271"/>
              <a:ext cx="6027938" cy="839694"/>
            </a:xfrm>
            <a:custGeom>
              <a:avLst/>
              <a:gdLst>
                <a:gd name="T0" fmla="*/ 278 w 2784"/>
                <a:gd name="T1" fmla="*/ 0 h 490"/>
                <a:gd name="T2" fmla="*/ 0 w 2784"/>
                <a:gd name="T3" fmla="*/ 490 h 490"/>
                <a:gd name="T4" fmla="*/ 2784 w 2784"/>
                <a:gd name="T5" fmla="*/ 490 h 490"/>
                <a:gd name="T6" fmla="*/ 2504 w 2784"/>
                <a:gd name="T7" fmla="*/ 0 h 490"/>
                <a:gd name="T8" fmla="*/ 278 w 2784"/>
                <a:gd name="T9" fmla="*/ 0 h 490"/>
              </a:gdLst>
              <a:ahLst/>
              <a:cxnLst>
                <a:cxn ang="0">
                  <a:pos x="T0" y="T1"/>
                </a:cxn>
                <a:cxn ang="0">
                  <a:pos x="T2" y="T3"/>
                </a:cxn>
                <a:cxn ang="0">
                  <a:pos x="T4" y="T5"/>
                </a:cxn>
                <a:cxn ang="0">
                  <a:pos x="T6" y="T7"/>
                </a:cxn>
                <a:cxn ang="0">
                  <a:pos x="T8" y="T9"/>
                </a:cxn>
              </a:cxnLst>
              <a:rect l="0" t="0" r="r" b="b"/>
              <a:pathLst>
                <a:path w="2784" h="490">
                  <a:moveTo>
                    <a:pt x="278" y="0"/>
                  </a:moveTo>
                  <a:lnTo>
                    <a:pt x="0" y="490"/>
                  </a:lnTo>
                  <a:lnTo>
                    <a:pt x="2784" y="490"/>
                  </a:lnTo>
                  <a:lnTo>
                    <a:pt x="2504" y="0"/>
                  </a:lnTo>
                  <a:lnTo>
                    <a:pt x="278" y="0"/>
                  </a:lnTo>
                  <a:close/>
                </a:path>
              </a:pathLst>
            </a:cu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latin typeface="Calibri" panose="020F0502020204030204" pitchFamily="34" charset="0"/>
              </a:endParaRPr>
            </a:p>
          </p:txBody>
        </p:sp>
        <p:sp>
          <p:nvSpPr>
            <p:cNvPr id="33" name="Freeform 114"/>
            <p:cNvSpPr>
              <a:spLocks/>
            </p:cNvSpPr>
            <p:nvPr/>
          </p:nvSpPr>
          <p:spPr bwMode="gray">
            <a:xfrm>
              <a:off x="3686049" y="4152102"/>
              <a:ext cx="4816943" cy="831168"/>
            </a:xfrm>
            <a:custGeom>
              <a:avLst/>
              <a:gdLst>
                <a:gd name="T0" fmla="*/ 1948 w 2226"/>
                <a:gd name="T1" fmla="*/ 0 h 488"/>
                <a:gd name="T2" fmla="*/ 278 w 2226"/>
                <a:gd name="T3" fmla="*/ 0 h 488"/>
                <a:gd name="T4" fmla="*/ 0 w 2226"/>
                <a:gd name="T5" fmla="*/ 488 h 488"/>
                <a:gd name="T6" fmla="*/ 2226 w 2226"/>
                <a:gd name="T7" fmla="*/ 488 h 488"/>
                <a:gd name="T8" fmla="*/ 1948 w 2226"/>
                <a:gd name="T9" fmla="*/ 0 h 488"/>
              </a:gdLst>
              <a:ahLst/>
              <a:cxnLst>
                <a:cxn ang="0">
                  <a:pos x="T0" y="T1"/>
                </a:cxn>
                <a:cxn ang="0">
                  <a:pos x="T2" y="T3"/>
                </a:cxn>
                <a:cxn ang="0">
                  <a:pos x="T4" y="T5"/>
                </a:cxn>
                <a:cxn ang="0">
                  <a:pos x="T6" y="T7"/>
                </a:cxn>
                <a:cxn ang="0">
                  <a:pos x="T8" y="T9"/>
                </a:cxn>
              </a:cxnLst>
              <a:rect l="0" t="0" r="r" b="b"/>
              <a:pathLst>
                <a:path w="2226" h="488">
                  <a:moveTo>
                    <a:pt x="1948" y="0"/>
                  </a:moveTo>
                  <a:lnTo>
                    <a:pt x="278" y="0"/>
                  </a:lnTo>
                  <a:lnTo>
                    <a:pt x="0" y="488"/>
                  </a:lnTo>
                  <a:lnTo>
                    <a:pt x="2226" y="488"/>
                  </a:lnTo>
                  <a:lnTo>
                    <a:pt x="1948"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rtlCol="0" anchor="ctr"/>
            <a:lstStyle/>
            <a:p>
              <a:pPr algn="ctr"/>
              <a:endParaRPr lang="en-US" dirty="0">
                <a:latin typeface="Calibri" panose="020F0502020204030204" pitchFamily="34" charset="0"/>
              </a:endParaRPr>
            </a:p>
          </p:txBody>
        </p:sp>
        <p:sp>
          <p:nvSpPr>
            <p:cNvPr id="34" name="Textfeld 33"/>
            <p:cNvSpPr txBox="1"/>
            <p:nvPr/>
          </p:nvSpPr>
          <p:spPr bwMode="gray">
            <a:xfrm>
              <a:off x="552450" y="1516063"/>
              <a:ext cx="2520203" cy="1680930"/>
            </a:xfrm>
            <a:prstGeom prst="rect">
              <a:avLst/>
            </a:prstGeom>
            <a:noFill/>
          </p:spPr>
          <p:txBody>
            <a:bodyPr wrap="square" rtlCol="0" anchor="ctr">
              <a:noAutofit/>
            </a:bodyPr>
            <a:lstStyle/>
            <a:p>
              <a:r>
                <a:rPr lang="en-US" sz="2400" dirty="0" smtClean="0">
                  <a:latin typeface="Bebas Neue" panose="020B0506020202020201" pitchFamily="34" charset="0"/>
                </a:rPr>
                <a:t>Representation</a:t>
              </a:r>
              <a:endParaRPr lang="en-US" sz="2400" dirty="0">
                <a:latin typeface="Bebas Neue" panose="020B0506020202020201" pitchFamily="34" charset="0"/>
              </a:endParaRPr>
            </a:p>
          </p:txBody>
        </p:sp>
        <p:sp>
          <p:nvSpPr>
            <p:cNvPr id="35" name="Textfeld 34"/>
            <p:cNvSpPr txBox="1"/>
            <p:nvPr/>
          </p:nvSpPr>
          <p:spPr bwMode="gray">
            <a:xfrm>
              <a:off x="552450" y="3312408"/>
              <a:ext cx="2446244" cy="2510542"/>
            </a:xfrm>
            <a:prstGeom prst="rect">
              <a:avLst/>
            </a:prstGeom>
            <a:noFill/>
          </p:spPr>
          <p:txBody>
            <a:bodyPr wrap="square" rtlCol="0" anchor="ctr">
              <a:noAutofit/>
            </a:bodyPr>
            <a:lstStyle/>
            <a:p>
              <a:r>
                <a:rPr lang="en-US" sz="2400" dirty="0" smtClean="0">
                  <a:latin typeface="Bebas Neue" panose="020B0506020202020201" pitchFamily="34" charset="0"/>
                </a:rPr>
                <a:t>System Integration</a:t>
              </a:r>
              <a:endParaRPr lang="en-US" sz="2400" dirty="0">
                <a:latin typeface="Bebas Neue" panose="020B0506020202020201" pitchFamily="34" charset="0"/>
              </a:endParaRPr>
            </a:p>
          </p:txBody>
        </p:sp>
        <p:sp>
          <p:nvSpPr>
            <p:cNvPr id="48" name="Textfeld 47"/>
            <p:cNvSpPr txBox="1"/>
            <p:nvPr/>
          </p:nvSpPr>
          <p:spPr bwMode="gray">
            <a:xfrm>
              <a:off x="6011694" y="2596233"/>
              <a:ext cx="897913" cy="350519"/>
            </a:xfrm>
            <a:prstGeom prst="rect">
              <a:avLst/>
            </a:prstGeom>
            <a:noFill/>
          </p:spPr>
          <p:txBody>
            <a:bodyPr wrap="square" rtlCol="0" anchor="ctr">
              <a:noAutofit/>
            </a:bodyPr>
            <a:lstStyle/>
            <a:p>
              <a:pPr algn="ctr"/>
              <a:r>
                <a:rPr lang="en-US" sz="1600" b="1" dirty="0" smtClean="0">
                  <a:solidFill>
                    <a:schemeClr val="bg1"/>
                  </a:solidFill>
                  <a:latin typeface="+mj-lt"/>
                </a:rPr>
                <a:t>Website</a:t>
              </a:r>
              <a:endParaRPr lang="en-US" sz="1600" b="1" dirty="0">
                <a:solidFill>
                  <a:schemeClr val="bg1"/>
                </a:solidFill>
                <a:latin typeface="+mj-lt"/>
              </a:endParaRPr>
            </a:p>
          </p:txBody>
        </p:sp>
        <p:sp>
          <p:nvSpPr>
            <p:cNvPr id="39" name="Ellipse 38"/>
            <p:cNvSpPr/>
            <p:nvPr/>
          </p:nvSpPr>
          <p:spPr bwMode="gray">
            <a:xfrm>
              <a:off x="4321397" y="4292691"/>
              <a:ext cx="797903" cy="544944"/>
            </a:xfrm>
            <a:prstGeom prst="ellipse">
              <a:avLst/>
            </a:prstGeom>
            <a:solidFill>
              <a:schemeClr val="bg1">
                <a:lumMod val="95000"/>
                <a:alpha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80000"/>
                </a:lnSpc>
                <a:spcAft>
                  <a:spcPts val="1000"/>
                </a:spcAft>
              </a:pPr>
              <a:r>
                <a:rPr lang="en-US" sz="1000" dirty="0" smtClean="0">
                  <a:solidFill>
                    <a:schemeClr val="tx1"/>
                  </a:solidFill>
                  <a:latin typeface="Bebas Neue" panose="020B0506020202020201" pitchFamily="34" charset="0"/>
                </a:rPr>
                <a:t>Newsletter</a:t>
              </a:r>
              <a:endParaRPr lang="en-US" sz="1000" dirty="0">
                <a:solidFill>
                  <a:schemeClr val="tx1"/>
                </a:solidFill>
                <a:latin typeface="Bebas Neue" panose="020B0506020202020201" pitchFamily="34" charset="0"/>
              </a:endParaRPr>
            </a:p>
          </p:txBody>
        </p:sp>
        <p:sp>
          <p:nvSpPr>
            <p:cNvPr id="41" name="Ellipse 40"/>
            <p:cNvSpPr/>
            <p:nvPr/>
          </p:nvSpPr>
          <p:spPr bwMode="gray">
            <a:xfrm>
              <a:off x="6062077" y="4295213"/>
              <a:ext cx="797903" cy="544944"/>
            </a:xfrm>
            <a:prstGeom prst="ellipse">
              <a:avLst/>
            </a:prstGeom>
            <a:solidFill>
              <a:schemeClr val="bg1">
                <a:lumMod val="95000"/>
                <a:alpha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80000"/>
                </a:lnSpc>
              </a:pPr>
              <a:endParaRPr lang="en-US" sz="1000" dirty="0" smtClean="0">
                <a:solidFill>
                  <a:schemeClr val="tx1"/>
                </a:solidFill>
                <a:latin typeface="Bebas Neue" panose="020B0506020202020201" pitchFamily="34" charset="0"/>
              </a:endParaRPr>
            </a:p>
            <a:p>
              <a:pPr algn="ctr">
                <a:lnSpc>
                  <a:spcPct val="80000"/>
                </a:lnSpc>
              </a:pPr>
              <a:r>
                <a:rPr lang="en-US" sz="1000" dirty="0" smtClean="0">
                  <a:solidFill>
                    <a:schemeClr val="tx1"/>
                  </a:solidFill>
                  <a:latin typeface="Bebas Neue" panose="020B0506020202020201" pitchFamily="34" charset="0"/>
                </a:rPr>
                <a:t>Personal Information Manager</a:t>
              </a:r>
            </a:p>
            <a:p>
              <a:pPr algn="ctr">
                <a:lnSpc>
                  <a:spcPct val="80000"/>
                </a:lnSpc>
              </a:pPr>
              <a:endParaRPr lang="en-US" sz="1000" dirty="0">
                <a:solidFill>
                  <a:schemeClr val="tx1"/>
                </a:solidFill>
                <a:latin typeface="Bebas Neue" panose="020B0506020202020201" pitchFamily="34" charset="0"/>
              </a:endParaRPr>
            </a:p>
          </p:txBody>
        </p:sp>
        <p:sp>
          <p:nvSpPr>
            <p:cNvPr id="42" name="Ellipse 41"/>
            <p:cNvSpPr/>
            <p:nvPr/>
          </p:nvSpPr>
          <p:spPr bwMode="gray">
            <a:xfrm>
              <a:off x="5178826" y="4295213"/>
              <a:ext cx="797903" cy="544944"/>
            </a:xfrm>
            <a:prstGeom prst="ellipse">
              <a:avLst/>
            </a:prstGeom>
            <a:solidFill>
              <a:schemeClr val="bg1">
                <a:lumMod val="95000"/>
                <a:alpha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80000"/>
                </a:lnSpc>
              </a:pPr>
              <a:r>
                <a:rPr lang="en-US" sz="1000" dirty="0" smtClean="0">
                  <a:solidFill>
                    <a:schemeClr val="tx1"/>
                  </a:solidFill>
                  <a:latin typeface="Bebas Neue" panose="020B0506020202020201" pitchFamily="34" charset="0"/>
                </a:rPr>
                <a:t>Order processing</a:t>
              </a:r>
              <a:endParaRPr lang="en-US" sz="1000" dirty="0">
                <a:solidFill>
                  <a:schemeClr val="tx1"/>
                </a:solidFill>
                <a:latin typeface="Bebas Neue" panose="020B0506020202020201" pitchFamily="34" charset="0"/>
              </a:endParaRPr>
            </a:p>
          </p:txBody>
        </p:sp>
        <p:sp>
          <p:nvSpPr>
            <p:cNvPr id="43" name="Ellipse 42"/>
            <p:cNvSpPr/>
            <p:nvPr/>
          </p:nvSpPr>
          <p:spPr bwMode="gray">
            <a:xfrm>
              <a:off x="6981439" y="4292691"/>
              <a:ext cx="797903" cy="544944"/>
            </a:xfrm>
            <a:prstGeom prst="ellipse">
              <a:avLst/>
            </a:prstGeom>
            <a:solidFill>
              <a:schemeClr val="bg1">
                <a:lumMod val="95000"/>
                <a:alpha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80000"/>
                </a:lnSpc>
              </a:pPr>
              <a:r>
                <a:rPr lang="en-US" sz="1000" dirty="0" smtClean="0">
                  <a:solidFill>
                    <a:schemeClr val="tx1"/>
                  </a:solidFill>
                  <a:latin typeface="Bebas Neue" panose="020B0506020202020201" pitchFamily="34" charset="0"/>
                </a:rPr>
                <a:t>Web analysis</a:t>
              </a:r>
              <a:endParaRPr lang="en-US" sz="1000" dirty="0">
                <a:solidFill>
                  <a:schemeClr val="tx1"/>
                </a:solidFill>
                <a:latin typeface="Bebas Neue" panose="020B0506020202020201" pitchFamily="34" charset="0"/>
              </a:endParaRPr>
            </a:p>
          </p:txBody>
        </p:sp>
        <p:sp>
          <p:nvSpPr>
            <p:cNvPr id="44" name="Ellipse 43"/>
            <p:cNvSpPr/>
            <p:nvPr/>
          </p:nvSpPr>
          <p:spPr bwMode="gray">
            <a:xfrm>
              <a:off x="4759964" y="5124874"/>
              <a:ext cx="797903" cy="544944"/>
            </a:xfrm>
            <a:prstGeom prst="ellipse">
              <a:avLst/>
            </a:prstGeom>
            <a:solidFill>
              <a:schemeClr val="bg1">
                <a:lumMod val="95000"/>
                <a:alpha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80000"/>
                </a:lnSpc>
              </a:pPr>
              <a:r>
                <a:rPr lang="en-US" sz="900" dirty="0" smtClean="0">
                  <a:solidFill>
                    <a:schemeClr val="tx1"/>
                  </a:solidFill>
                  <a:latin typeface="Bebas Neue" panose="020B0506020202020201" pitchFamily="34" charset="0"/>
                </a:rPr>
                <a:t>Enterprise resource planning</a:t>
              </a:r>
              <a:endParaRPr lang="en-US" sz="900" dirty="0">
                <a:solidFill>
                  <a:schemeClr val="tx1"/>
                </a:solidFill>
                <a:latin typeface="Bebas Neue" panose="020B0506020202020201" pitchFamily="34" charset="0"/>
              </a:endParaRPr>
            </a:p>
          </p:txBody>
        </p:sp>
        <p:sp>
          <p:nvSpPr>
            <p:cNvPr id="45" name="Ellipse 44"/>
            <p:cNvSpPr/>
            <p:nvPr/>
          </p:nvSpPr>
          <p:spPr bwMode="gray">
            <a:xfrm>
              <a:off x="5650154" y="5124874"/>
              <a:ext cx="797903" cy="544944"/>
            </a:xfrm>
            <a:prstGeom prst="ellipse">
              <a:avLst/>
            </a:prstGeom>
            <a:solidFill>
              <a:schemeClr val="bg1">
                <a:lumMod val="95000"/>
                <a:alpha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80000"/>
                </a:lnSpc>
                <a:spcAft>
                  <a:spcPts val="1000"/>
                </a:spcAft>
              </a:pPr>
              <a:r>
                <a:rPr lang="en-US" sz="900" dirty="0" smtClean="0">
                  <a:solidFill>
                    <a:schemeClr val="tx1"/>
                  </a:solidFill>
                  <a:latin typeface="Bebas Neue" panose="020B0506020202020201" pitchFamily="34" charset="0"/>
                </a:rPr>
                <a:t>Customer-Relationship-Management</a:t>
              </a:r>
              <a:endParaRPr lang="en-US" sz="900" dirty="0">
                <a:solidFill>
                  <a:schemeClr val="tx1"/>
                </a:solidFill>
                <a:latin typeface="Bebas Neue" panose="020B0506020202020201" pitchFamily="34" charset="0"/>
              </a:endParaRPr>
            </a:p>
          </p:txBody>
        </p:sp>
        <p:sp>
          <p:nvSpPr>
            <p:cNvPr id="46" name="Ellipse 45"/>
            <p:cNvSpPr/>
            <p:nvPr/>
          </p:nvSpPr>
          <p:spPr bwMode="gray">
            <a:xfrm>
              <a:off x="6535224" y="5124874"/>
              <a:ext cx="797903" cy="544944"/>
            </a:xfrm>
            <a:prstGeom prst="ellipse">
              <a:avLst/>
            </a:prstGeom>
            <a:solidFill>
              <a:schemeClr val="bg1">
                <a:lumMod val="95000"/>
                <a:alpha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80000"/>
                </a:lnSpc>
                <a:spcAft>
                  <a:spcPts val="1000"/>
                </a:spcAft>
              </a:pPr>
              <a:r>
                <a:rPr lang="en-US" sz="900" dirty="0" smtClean="0">
                  <a:solidFill>
                    <a:schemeClr val="tx1"/>
                  </a:solidFill>
                  <a:latin typeface="Bebas Neue" panose="020B0506020202020201" pitchFamily="34" charset="0"/>
                </a:rPr>
                <a:t>Finance / Budgets</a:t>
              </a:r>
              <a:endParaRPr lang="en-US" sz="900" dirty="0">
                <a:solidFill>
                  <a:schemeClr val="tx1"/>
                </a:solidFill>
                <a:latin typeface="Bebas Neue" panose="020B0506020202020201" pitchFamily="34" charset="0"/>
              </a:endParaRPr>
            </a:p>
          </p:txBody>
        </p:sp>
        <p:sp>
          <p:nvSpPr>
            <p:cNvPr id="47" name="Ellipse 46"/>
            <p:cNvSpPr/>
            <p:nvPr/>
          </p:nvSpPr>
          <p:spPr bwMode="gray">
            <a:xfrm>
              <a:off x="7420006" y="5124874"/>
              <a:ext cx="797903" cy="544944"/>
            </a:xfrm>
            <a:prstGeom prst="ellipse">
              <a:avLst/>
            </a:prstGeom>
            <a:solidFill>
              <a:schemeClr val="bg1">
                <a:lumMod val="95000"/>
                <a:alpha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80000"/>
                </a:lnSpc>
              </a:pPr>
              <a:r>
                <a:rPr lang="en-US" sz="900" dirty="0" smtClean="0">
                  <a:solidFill>
                    <a:schemeClr val="tx1"/>
                  </a:solidFill>
                  <a:latin typeface="Bebas Neue" panose="020B0506020202020201" pitchFamily="34" charset="0"/>
                </a:rPr>
                <a:t>Peripheral systems</a:t>
              </a:r>
              <a:endParaRPr lang="en-US" sz="900" dirty="0">
                <a:solidFill>
                  <a:schemeClr val="tx1"/>
                </a:solidFill>
                <a:latin typeface="Bebas Neue" panose="020B0506020202020201" pitchFamily="34" charset="0"/>
              </a:endParaRPr>
            </a:p>
          </p:txBody>
        </p:sp>
        <p:sp>
          <p:nvSpPr>
            <p:cNvPr id="49" name="Ellipse 48"/>
            <p:cNvSpPr/>
            <p:nvPr/>
          </p:nvSpPr>
          <p:spPr bwMode="gray">
            <a:xfrm>
              <a:off x="5650154" y="3453142"/>
              <a:ext cx="797903" cy="544944"/>
            </a:xfrm>
            <a:prstGeom prst="ellipse">
              <a:avLst/>
            </a:prstGeom>
            <a:solidFill>
              <a:schemeClr val="bg1">
                <a:lumMod val="95000"/>
                <a:alpha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80000"/>
                </a:lnSpc>
                <a:spcAft>
                  <a:spcPts val="1000"/>
                </a:spcAft>
              </a:pPr>
              <a:r>
                <a:rPr lang="en-US" sz="1000" dirty="0" smtClean="0">
                  <a:solidFill>
                    <a:schemeClr val="tx1"/>
                  </a:solidFill>
                  <a:latin typeface="Bebas Neue" panose="020B0506020202020201" pitchFamily="34" charset="0"/>
                </a:rPr>
                <a:t>E-Business</a:t>
              </a:r>
              <a:endParaRPr lang="en-US" sz="1000" dirty="0">
                <a:solidFill>
                  <a:schemeClr val="tx1"/>
                </a:solidFill>
                <a:latin typeface="Bebas Neue" panose="020B0506020202020201" pitchFamily="34" charset="0"/>
              </a:endParaRPr>
            </a:p>
          </p:txBody>
        </p:sp>
        <p:grpSp>
          <p:nvGrpSpPr>
            <p:cNvPr id="55" name="METRO ICON - laptop 2"/>
            <p:cNvGrpSpPr>
              <a:grpSpLocks noChangeAspect="1"/>
            </p:cNvGrpSpPr>
            <p:nvPr/>
          </p:nvGrpSpPr>
          <p:grpSpPr bwMode="gray">
            <a:xfrm>
              <a:off x="5462900" y="2583554"/>
              <a:ext cx="544031" cy="359297"/>
              <a:chOff x="5836655" y="-796250"/>
              <a:chExt cx="716072" cy="472918"/>
            </a:xfrm>
            <a:solidFill>
              <a:schemeClr val="bg1"/>
            </a:solidFill>
          </p:grpSpPr>
          <p:sp>
            <p:nvSpPr>
              <p:cNvPr id="56" name="Freeform 2"/>
              <p:cNvSpPr>
                <a:spLocks noEditPoints="1"/>
              </p:cNvSpPr>
              <p:nvPr/>
            </p:nvSpPr>
            <p:spPr bwMode="gray">
              <a:xfrm>
                <a:off x="5901348" y="-796250"/>
                <a:ext cx="588918" cy="390381"/>
              </a:xfrm>
              <a:custGeom>
                <a:avLst/>
                <a:gdLst>
                  <a:gd name="T0" fmla="*/ 371 w 371"/>
                  <a:gd name="T1" fmla="*/ 246 h 246"/>
                  <a:gd name="T2" fmla="*/ 0 w 371"/>
                  <a:gd name="T3" fmla="*/ 246 h 246"/>
                  <a:gd name="T4" fmla="*/ 0 w 371"/>
                  <a:gd name="T5" fmla="*/ 240 h 246"/>
                  <a:gd name="T6" fmla="*/ 0 w 371"/>
                  <a:gd name="T7" fmla="*/ 26 h 246"/>
                  <a:gd name="T8" fmla="*/ 26 w 371"/>
                  <a:gd name="T9" fmla="*/ 0 h 246"/>
                  <a:gd name="T10" fmla="*/ 346 w 371"/>
                  <a:gd name="T11" fmla="*/ 0 h 246"/>
                  <a:gd name="T12" fmla="*/ 371 w 371"/>
                  <a:gd name="T13" fmla="*/ 25 h 246"/>
                  <a:gd name="T14" fmla="*/ 371 w 371"/>
                  <a:gd name="T15" fmla="*/ 240 h 246"/>
                  <a:gd name="T16" fmla="*/ 371 w 371"/>
                  <a:gd name="T17" fmla="*/ 246 h 246"/>
                  <a:gd name="T18" fmla="*/ 30 w 371"/>
                  <a:gd name="T19" fmla="*/ 216 h 246"/>
                  <a:gd name="T20" fmla="*/ 342 w 371"/>
                  <a:gd name="T21" fmla="*/ 216 h 246"/>
                  <a:gd name="T22" fmla="*/ 342 w 371"/>
                  <a:gd name="T23" fmla="*/ 30 h 246"/>
                  <a:gd name="T24" fmla="*/ 30 w 371"/>
                  <a:gd name="T25" fmla="*/ 30 h 246"/>
                  <a:gd name="T26" fmla="*/ 30 w 371"/>
                  <a:gd name="T27" fmla="*/ 21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1" h="246">
                    <a:moveTo>
                      <a:pt x="371" y="246"/>
                    </a:moveTo>
                    <a:cubicBezTo>
                      <a:pt x="248" y="246"/>
                      <a:pt x="124" y="246"/>
                      <a:pt x="0" y="246"/>
                    </a:cubicBezTo>
                    <a:cubicBezTo>
                      <a:pt x="0" y="244"/>
                      <a:pt x="0" y="242"/>
                      <a:pt x="0" y="240"/>
                    </a:cubicBezTo>
                    <a:cubicBezTo>
                      <a:pt x="0" y="168"/>
                      <a:pt x="0" y="97"/>
                      <a:pt x="0" y="26"/>
                    </a:cubicBezTo>
                    <a:cubicBezTo>
                      <a:pt x="0" y="8"/>
                      <a:pt x="8" y="0"/>
                      <a:pt x="26" y="0"/>
                    </a:cubicBezTo>
                    <a:cubicBezTo>
                      <a:pt x="132" y="0"/>
                      <a:pt x="239" y="0"/>
                      <a:pt x="346" y="0"/>
                    </a:cubicBezTo>
                    <a:cubicBezTo>
                      <a:pt x="363" y="0"/>
                      <a:pt x="371" y="8"/>
                      <a:pt x="371" y="25"/>
                    </a:cubicBezTo>
                    <a:cubicBezTo>
                      <a:pt x="371" y="97"/>
                      <a:pt x="371" y="168"/>
                      <a:pt x="371" y="240"/>
                    </a:cubicBezTo>
                    <a:cubicBezTo>
                      <a:pt x="371" y="241"/>
                      <a:pt x="371" y="243"/>
                      <a:pt x="371" y="246"/>
                    </a:cubicBezTo>
                    <a:close/>
                    <a:moveTo>
                      <a:pt x="30" y="216"/>
                    </a:moveTo>
                    <a:cubicBezTo>
                      <a:pt x="134" y="216"/>
                      <a:pt x="238" y="216"/>
                      <a:pt x="342" y="216"/>
                    </a:cubicBezTo>
                    <a:cubicBezTo>
                      <a:pt x="342" y="154"/>
                      <a:pt x="342" y="92"/>
                      <a:pt x="342" y="30"/>
                    </a:cubicBezTo>
                    <a:cubicBezTo>
                      <a:pt x="237" y="30"/>
                      <a:pt x="134" y="30"/>
                      <a:pt x="30" y="30"/>
                    </a:cubicBezTo>
                    <a:cubicBezTo>
                      <a:pt x="30" y="92"/>
                      <a:pt x="30" y="154"/>
                      <a:pt x="30" y="216"/>
                    </a:cubicBezTo>
                    <a:close/>
                  </a:path>
                </a:pathLst>
              </a:custGeom>
              <a:grpFill/>
              <a:ln w="9525">
                <a:noFill/>
                <a:round/>
                <a:headEnd/>
                <a:tailEnd/>
              </a:ln>
              <a:extLst/>
            </p:spPr>
            <p:txBody>
              <a:bodyPr vert="horz" wrap="square" lIns="0" tIns="0" rIns="0" bIns="0" numCol="1" anchor="t" anchorCtr="0" compatLnSpc="1">
                <a:prstTxWarp prst="textNoShape">
                  <a:avLst/>
                </a:prstTxWarp>
              </a:bodyPr>
              <a:lstStyle/>
              <a:p>
                <a:endParaRPr lang="en-US" dirty="0"/>
              </a:p>
            </p:txBody>
          </p:sp>
          <p:sp>
            <p:nvSpPr>
              <p:cNvPr id="57" name="Freeform 2"/>
              <p:cNvSpPr>
                <a:spLocks/>
              </p:cNvSpPr>
              <p:nvPr/>
            </p:nvSpPr>
            <p:spPr bwMode="gray">
              <a:xfrm>
                <a:off x="5836655" y="-379100"/>
                <a:ext cx="716072" cy="55768"/>
              </a:xfrm>
              <a:custGeom>
                <a:avLst/>
                <a:gdLst>
                  <a:gd name="T0" fmla="*/ 2 w 450"/>
                  <a:gd name="T1" fmla="*/ 0 h 36"/>
                  <a:gd name="T2" fmla="*/ 7 w 450"/>
                  <a:gd name="T3" fmla="*/ 0 h 36"/>
                  <a:gd name="T4" fmla="*/ 178 w 450"/>
                  <a:gd name="T5" fmla="*/ 0 h 36"/>
                  <a:gd name="T6" fmla="*/ 185 w 450"/>
                  <a:gd name="T7" fmla="*/ 4 h 36"/>
                  <a:gd name="T8" fmla="*/ 199 w 450"/>
                  <a:gd name="T9" fmla="*/ 11 h 36"/>
                  <a:gd name="T10" fmla="*/ 252 w 450"/>
                  <a:gd name="T11" fmla="*/ 11 h 36"/>
                  <a:gd name="T12" fmla="*/ 268 w 450"/>
                  <a:gd name="T13" fmla="*/ 2 h 36"/>
                  <a:gd name="T14" fmla="*/ 273 w 450"/>
                  <a:gd name="T15" fmla="*/ 0 h 36"/>
                  <a:gd name="T16" fmla="*/ 370 w 450"/>
                  <a:gd name="T17" fmla="*/ 0 h 36"/>
                  <a:gd name="T18" fmla="*/ 443 w 450"/>
                  <a:gd name="T19" fmla="*/ 0 h 36"/>
                  <a:gd name="T20" fmla="*/ 449 w 450"/>
                  <a:gd name="T21" fmla="*/ 0 h 36"/>
                  <a:gd name="T22" fmla="*/ 449 w 450"/>
                  <a:gd name="T23" fmla="*/ 18 h 36"/>
                  <a:gd name="T24" fmla="*/ 430 w 450"/>
                  <a:gd name="T25" fmla="*/ 36 h 36"/>
                  <a:gd name="T26" fmla="*/ 423 w 450"/>
                  <a:gd name="T27" fmla="*/ 36 h 36"/>
                  <a:gd name="T28" fmla="*/ 29 w 450"/>
                  <a:gd name="T29" fmla="*/ 36 h 36"/>
                  <a:gd name="T30" fmla="*/ 2 w 450"/>
                  <a:gd name="T31" fmla="*/ 9 h 36"/>
                  <a:gd name="T32" fmla="*/ 2 w 450"/>
                  <a:gd name="T33"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50" h="36">
                    <a:moveTo>
                      <a:pt x="2" y="0"/>
                    </a:moveTo>
                    <a:cubicBezTo>
                      <a:pt x="4" y="0"/>
                      <a:pt x="6" y="0"/>
                      <a:pt x="7" y="0"/>
                    </a:cubicBezTo>
                    <a:cubicBezTo>
                      <a:pt x="64" y="0"/>
                      <a:pt x="121" y="0"/>
                      <a:pt x="178" y="0"/>
                    </a:cubicBezTo>
                    <a:cubicBezTo>
                      <a:pt x="181" y="0"/>
                      <a:pt x="183" y="1"/>
                      <a:pt x="185" y="4"/>
                    </a:cubicBezTo>
                    <a:cubicBezTo>
                      <a:pt x="188" y="9"/>
                      <a:pt x="193" y="11"/>
                      <a:pt x="199" y="11"/>
                    </a:cubicBezTo>
                    <a:cubicBezTo>
                      <a:pt x="217" y="11"/>
                      <a:pt x="235" y="11"/>
                      <a:pt x="252" y="11"/>
                    </a:cubicBezTo>
                    <a:cubicBezTo>
                      <a:pt x="259" y="11"/>
                      <a:pt x="264" y="9"/>
                      <a:pt x="268" y="2"/>
                    </a:cubicBezTo>
                    <a:cubicBezTo>
                      <a:pt x="268" y="1"/>
                      <a:pt x="271" y="0"/>
                      <a:pt x="273" y="0"/>
                    </a:cubicBezTo>
                    <a:cubicBezTo>
                      <a:pt x="305" y="0"/>
                      <a:pt x="338" y="0"/>
                      <a:pt x="370" y="0"/>
                    </a:cubicBezTo>
                    <a:cubicBezTo>
                      <a:pt x="395" y="0"/>
                      <a:pt x="419" y="0"/>
                      <a:pt x="443" y="0"/>
                    </a:cubicBezTo>
                    <a:cubicBezTo>
                      <a:pt x="445" y="0"/>
                      <a:pt x="447" y="0"/>
                      <a:pt x="449" y="0"/>
                    </a:cubicBezTo>
                    <a:cubicBezTo>
                      <a:pt x="449" y="7"/>
                      <a:pt x="450" y="13"/>
                      <a:pt x="449" y="18"/>
                    </a:cubicBezTo>
                    <a:cubicBezTo>
                      <a:pt x="448" y="28"/>
                      <a:pt x="439" y="35"/>
                      <a:pt x="430" y="36"/>
                    </a:cubicBezTo>
                    <a:cubicBezTo>
                      <a:pt x="428" y="36"/>
                      <a:pt x="425" y="36"/>
                      <a:pt x="423" y="36"/>
                    </a:cubicBezTo>
                    <a:cubicBezTo>
                      <a:pt x="292" y="36"/>
                      <a:pt x="160" y="36"/>
                      <a:pt x="29" y="36"/>
                    </a:cubicBezTo>
                    <a:cubicBezTo>
                      <a:pt x="12" y="36"/>
                      <a:pt x="0" y="27"/>
                      <a:pt x="2" y="9"/>
                    </a:cubicBezTo>
                    <a:cubicBezTo>
                      <a:pt x="2" y="6"/>
                      <a:pt x="2" y="4"/>
                      <a:pt x="2" y="0"/>
                    </a:cubicBezTo>
                    <a:close/>
                  </a:path>
                </a:pathLst>
              </a:custGeom>
              <a:grpFill/>
              <a:ln w="9525">
                <a:noFill/>
                <a:round/>
                <a:headEnd/>
                <a:tailEnd/>
              </a:ln>
              <a:extLst/>
            </p:spPr>
            <p:txBody>
              <a:bodyPr vert="horz" wrap="square" lIns="0" tIns="0" rIns="0" bIns="0" numCol="1" anchor="t" anchorCtr="0" compatLnSpc="1">
                <a:prstTxWarp prst="textNoShape">
                  <a:avLst/>
                </a:prstTxWarp>
              </a:bodyPr>
              <a:lstStyle/>
              <a:p>
                <a:endParaRPr lang="en-US" dirty="0"/>
              </a:p>
            </p:txBody>
          </p:sp>
        </p:grpSp>
        <p:cxnSp>
          <p:nvCxnSpPr>
            <p:cNvPr id="5" name="Gerade Verbindung 4"/>
            <p:cNvCxnSpPr/>
            <p:nvPr/>
          </p:nvCxnSpPr>
          <p:spPr bwMode="gray">
            <a:xfrm>
              <a:off x="566384" y="3255024"/>
              <a:ext cx="6710968" cy="0"/>
            </a:xfrm>
            <a:prstGeom prst="line">
              <a:avLst/>
            </a:prstGeom>
            <a:ln w="28575">
              <a:solidFill>
                <a:schemeClr val="bg1">
                  <a:lumMod val="65000"/>
                </a:schemeClr>
              </a:solidFill>
              <a:prstDash val="dash"/>
              <a:tailEnd type="none"/>
            </a:ln>
          </p:spPr>
          <p:style>
            <a:lnRef idx="1">
              <a:schemeClr val="accent1"/>
            </a:lnRef>
            <a:fillRef idx="0">
              <a:schemeClr val="accent1"/>
            </a:fillRef>
            <a:effectRef idx="0">
              <a:schemeClr val="accent1"/>
            </a:effectRef>
            <a:fontRef idx="minor">
              <a:schemeClr val="tx1"/>
            </a:fontRef>
          </p:style>
        </p:cxnSp>
      </p:grpSp>
      <p:pic>
        <p:nvPicPr>
          <p:cNvPr id="30" name="Log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gray">
          <a:xfrm>
            <a:off x="9556768" y="6126998"/>
            <a:ext cx="2179779" cy="39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7642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Textfeld 51"/>
          <p:cNvSpPr txBox="1"/>
          <p:nvPr/>
        </p:nvSpPr>
        <p:spPr bwMode="gray">
          <a:xfrm>
            <a:off x="6073203" y="1887734"/>
            <a:ext cx="5577152" cy="3979666"/>
          </a:xfrm>
          <a:prstGeom prst="rect">
            <a:avLst/>
          </a:prstGeom>
          <a:solidFill>
            <a:schemeClr val="bg1">
              <a:lumMod val="95000"/>
              <a:alpha val="40000"/>
            </a:schemeClr>
          </a:solidFill>
        </p:spPr>
        <p:txBody>
          <a:bodyPr wrap="square" lIns="0" tIns="0" rIns="0" bIns="0" rtlCol="0">
            <a:noAutofit/>
          </a:bodyPr>
          <a:lstStyle/>
          <a:p>
            <a:pPr algn="ctr"/>
            <a:endParaRPr lang="en-US" sz="2000" dirty="0">
              <a:latin typeface="Bebas Neue" panose="020B0506020202020201" pitchFamily="34" charset="0"/>
            </a:endParaRPr>
          </a:p>
        </p:txBody>
      </p:sp>
      <p:sp>
        <p:nvSpPr>
          <p:cNvPr id="51" name="Textfeld 50"/>
          <p:cNvSpPr txBox="1"/>
          <p:nvPr/>
        </p:nvSpPr>
        <p:spPr bwMode="gray">
          <a:xfrm>
            <a:off x="531533" y="1887734"/>
            <a:ext cx="5541669" cy="3979666"/>
          </a:xfrm>
          <a:prstGeom prst="rect">
            <a:avLst/>
          </a:prstGeom>
          <a:solidFill>
            <a:schemeClr val="tx2">
              <a:lumMod val="20000"/>
              <a:lumOff val="80000"/>
              <a:alpha val="40000"/>
            </a:schemeClr>
          </a:solidFill>
        </p:spPr>
        <p:txBody>
          <a:bodyPr wrap="square" lIns="0" tIns="0" rIns="0" bIns="0" rtlCol="0">
            <a:noAutofit/>
          </a:bodyPr>
          <a:lstStyle/>
          <a:p>
            <a:pPr algn="ctr"/>
            <a:endParaRPr lang="en-US" sz="2000" dirty="0">
              <a:latin typeface="Bebas Neue" panose="020B0506020202020201" pitchFamily="34" charset="0"/>
            </a:endParaRPr>
          </a:p>
        </p:txBody>
      </p:sp>
      <p:sp>
        <p:nvSpPr>
          <p:cNvPr id="3" name="Titel 2"/>
          <p:cNvSpPr>
            <a:spLocks noGrp="1"/>
          </p:cNvSpPr>
          <p:nvPr>
            <p:ph type="title"/>
          </p:nvPr>
        </p:nvSpPr>
        <p:spPr bwMode="gray"/>
        <p:txBody>
          <a:bodyPr/>
          <a:lstStyle/>
          <a:p>
            <a:r>
              <a:rPr lang="en-US" dirty="0" smtClean="0"/>
              <a:t>BASICS</a:t>
            </a:r>
            <a:endParaRPr lang="en-US" dirty="0"/>
          </a:p>
        </p:txBody>
      </p:sp>
      <p:sp>
        <p:nvSpPr>
          <p:cNvPr id="4" name="Textplatzhalter 3"/>
          <p:cNvSpPr>
            <a:spLocks noGrp="1"/>
          </p:cNvSpPr>
          <p:nvPr>
            <p:ph type="body" sz="quarter" idx="13"/>
          </p:nvPr>
        </p:nvSpPr>
        <p:spPr bwMode="gray"/>
        <p:txBody>
          <a:bodyPr/>
          <a:lstStyle/>
          <a:p>
            <a:r>
              <a:rPr lang="en-US" dirty="0" smtClean="0"/>
              <a:t>The Effect of the Internet</a:t>
            </a:r>
            <a:endParaRPr lang="en-US" dirty="0"/>
          </a:p>
        </p:txBody>
      </p:sp>
      <p:grpSp>
        <p:nvGrpSpPr>
          <p:cNvPr id="14" name="Gruppieren 13"/>
          <p:cNvGrpSpPr/>
          <p:nvPr/>
        </p:nvGrpSpPr>
        <p:grpSpPr bwMode="gray">
          <a:xfrm>
            <a:off x="531533" y="2496489"/>
            <a:ext cx="11095036" cy="3066101"/>
            <a:chOff x="531533" y="2179010"/>
            <a:chExt cx="11095036" cy="3359511"/>
          </a:xfrm>
        </p:grpSpPr>
        <p:sp>
          <p:nvSpPr>
            <p:cNvPr id="34" name="Freihandform 33"/>
            <p:cNvSpPr/>
            <p:nvPr/>
          </p:nvSpPr>
          <p:spPr bwMode="gray">
            <a:xfrm>
              <a:off x="1485244" y="3671473"/>
              <a:ext cx="4587958" cy="1867048"/>
            </a:xfrm>
            <a:custGeom>
              <a:avLst/>
              <a:gdLst>
                <a:gd name="connsiteX0" fmla="*/ 0 w 4587958"/>
                <a:gd name="connsiteY0" fmla="*/ 2128145 h 2128145"/>
                <a:gd name="connsiteX1" fmla="*/ 1869141 w 4587958"/>
                <a:gd name="connsiteY1" fmla="*/ 1805416 h 2128145"/>
                <a:gd name="connsiteX2" fmla="*/ 3307976 w 4587958"/>
                <a:gd name="connsiteY2" fmla="*/ 1119616 h 2128145"/>
                <a:gd name="connsiteX3" fmla="*/ 4410635 w 4587958"/>
                <a:gd name="connsiteY3" fmla="*/ 151427 h 2128145"/>
                <a:gd name="connsiteX4" fmla="*/ 4572000 w 4587958"/>
                <a:gd name="connsiteY4" fmla="*/ 16957 h 21281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87958" h="2128145">
                  <a:moveTo>
                    <a:pt x="0" y="2128145"/>
                  </a:moveTo>
                  <a:cubicBezTo>
                    <a:pt x="658906" y="2050824"/>
                    <a:pt x="1317812" y="1973504"/>
                    <a:pt x="1869141" y="1805416"/>
                  </a:cubicBezTo>
                  <a:cubicBezTo>
                    <a:pt x="2420470" y="1637328"/>
                    <a:pt x="2884394" y="1395281"/>
                    <a:pt x="3307976" y="1119616"/>
                  </a:cubicBezTo>
                  <a:cubicBezTo>
                    <a:pt x="3731558" y="843951"/>
                    <a:pt x="4199964" y="335203"/>
                    <a:pt x="4410635" y="151427"/>
                  </a:cubicBezTo>
                  <a:cubicBezTo>
                    <a:pt x="4621306" y="-32349"/>
                    <a:pt x="4596653" y="-7696"/>
                    <a:pt x="4572000" y="16957"/>
                  </a:cubicBezTo>
                </a:path>
              </a:pathLst>
            </a:cu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Freihandform 34"/>
            <p:cNvSpPr/>
            <p:nvPr/>
          </p:nvSpPr>
          <p:spPr bwMode="gray">
            <a:xfrm>
              <a:off x="6081896" y="2179010"/>
              <a:ext cx="4289611" cy="1479176"/>
            </a:xfrm>
            <a:custGeom>
              <a:avLst/>
              <a:gdLst>
                <a:gd name="connsiteX0" fmla="*/ 0 w 4289611"/>
                <a:gd name="connsiteY0" fmla="*/ 1479176 h 1479176"/>
                <a:gd name="connsiteX1" fmla="*/ 1062317 w 4289611"/>
                <a:gd name="connsiteY1" fmla="*/ 753035 h 1479176"/>
                <a:gd name="connsiteX2" fmla="*/ 3065929 w 4289611"/>
                <a:gd name="connsiteY2" fmla="*/ 161364 h 1479176"/>
                <a:gd name="connsiteX3" fmla="*/ 4289611 w 4289611"/>
                <a:gd name="connsiteY3" fmla="*/ 0 h 1479176"/>
                <a:gd name="connsiteX0" fmla="*/ 0 w 4289611"/>
                <a:gd name="connsiteY0" fmla="*/ 1479176 h 1479176"/>
                <a:gd name="connsiteX1" fmla="*/ 1062317 w 4289611"/>
                <a:gd name="connsiteY1" fmla="*/ 753035 h 1479176"/>
                <a:gd name="connsiteX2" fmla="*/ 3065929 w 4289611"/>
                <a:gd name="connsiteY2" fmla="*/ 161364 h 1479176"/>
                <a:gd name="connsiteX3" fmla="*/ 4289611 w 4289611"/>
                <a:gd name="connsiteY3" fmla="*/ 0 h 1479176"/>
                <a:gd name="connsiteX0" fmla="*/ 0 w 4289611"/>
                <a:gd name="connsiteY0" fmla="*/ 1479176 h 1479176"/>
                <a:gd name="connsiteX1" fmla="*/ 1062317 w 4289611"/>
                <a:gd name="connsiteY1" fmla="*/ 753035 h 1479176"/>
                <a:gd name="connsiteX2" fmla="*/ 3065929 w 4289611"/>
                <a:gd name="connsiteY2" fmla="*/ 161364 h 1479176"/>
                <a:gd name="connsiteX3" fmla="*/ 4289611 w 4289611"/>
                <a:gd name="connsiteY3" fmla="*/ 0 h 1479176"/>
                <a:gd name="connsiteX0" fmla="*/ 0 w 4289611"/>
                <a:gd name="connsiteY0" fmla="*/ 1479176 h 1479176"/>
                <a:gd name="connsiteX1" fmla="*/ 1062317 w 4289611"/>
                <a:gd name="connsiteY1" fmla="*/ 753035 h 1479176"/>
                <a:gd name="connsiteX2" fmla="*/ 3065929 w 4289611"/>
                <a:gd name="connsiteY2" fmla="*/ 161364 h 1479176"/>
                <a:gd name="connsiteX3" fmla="*/ 4289611 w 4289611"/>
                <a:gd name="connsiteY3" fmla="*/ 0 h 1479176"/>
                <a:gd name="connsiteX0" fmla="*/ 0 w 4289611"/>
                <a:gd name="connsiteY0" fmla="*/ 1479176 h 1479176"/>
                <a:gd name="connsiteX1" fmla="*/ 1062317 w 4289611"/>
                <a:gd name="connsiteY1" fmla="*/ 753035 h 1479176"/>
                <a:gd name="connsiteX2" fmla="*/ 3065929 w 4289611"/>
                <a:gd name="connsiteY2" fmla="*/ 161364 h 1479176"/>
                <a:gd name="connsiteX3" fmla="*/ 4289611 w 4289611"/>
                <a:gd name="connsiteY3" fmla="*/ 0 h 1479176"/>
                <a:gd name="connsiteX0" fmla="*/ 0 w 4289611"/>
                <a:gd name="connsiteY0" fmla="*/ 1479176 h 1479176"/>
                <a:gd name="connsiteX1" fmla="*/ 1062317 w 4289611"/>
                <a:gd name="connsiteY1" fmla="*/ 753035 h 1479176"/>
                <a:gd name="connsiteX2" fmla="*/ 3062754 w 4289611"/>
                <a:gd name="connsiteY2" fmla="*/ 151839 h 1479176"/>
                <a:gd name="connsiteX3" fmla="*/ 4289611 w 4289611"/>
                <a:gd name="connsiteY3" fmla="*/ 0 h 1479176"/>
                <a:gd name="connsiteX0" fmla="*/ 0 w 4289611"/>
                <a:gd name="connsiteY0" fmla="*/ 1479176 h 1479176"/>
                <a:gd name="connsiteX1" fmla="*/ 1062317 w 4289611"/>
                <a:gd name="connsiteY1" fmla="*/ 753035 h 1479176"/>
                <a:gd name="connsiteX2" fmla="*/ 3062754 w 4289611"/>
                <a:gd name="connsiteY2" fmla="*/ 151839 h 1479176"/>
                <a:gd name="connsiteX3" fmla="*/ 4289611 w 4289611"/>
                <a:gd name="connsiteY3" fmla="*/ 0 h 1479176"/>
              </a:gdLst>
              <a:ahLst/>
              <a:cxnLst>
                <a:cxn ang="0">
                  <a:pos x="connsiteX0" y="connsiteY0"/>
                </a:cxn>
                <a:cxn ang="0">
                  <a:pos x="connsiteX1" y="connsiteY1"/>
                </a:cxn>
                <a:cxn ang="0">
                  <a:pos x="connsiteX2" y="connsiteY2"/>
                </a:cxn>
                <a:cxn ang="0">
                  <a:pos x="connsiteX3" y="connsiteY3"/>
                </a:cxn>
              </a:cxnLst>
              <a:rect l="l" t="t" r="r" b="b"/>
              <a:pathLst>
                <a:path w="4289611" h="1479176">
                  <a:moveTo>
                    <a:pt x="0" y="1479176"/>
                  </a:moveTo>
                  <a:cubicBezTo>
                    <a:pt x="275664" y="1225923"/>
                    <a:pt x="551858" y="974258"/>
                    <a:pt x="1062317" y="753035"/>
                  </a:cubicBezTo>
                  <a:cubicBezTo>
                    <a:pt x="1572776" y="531812"/>
                    <a:pt x="2516935" y="251945"/>
                    <a:pt x="3062754" y="151839"/>
                  </a:cubicBezTo>
                  <a:cubicBezTo>
                    <a:pt x="3626036" y="50939"/>
                    <a:pt x="3946711" y="17929"/>
                    <a:pt x="4289611"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Textfeld 35"/>
            <p:cNvSpPr txBox="1"/>
            <p:nvPr/>
          </p:nvSpPr>
          <p:spPr bwMode="gray">
            <a:xfrm>
              <a:off x="1510645" y="4078381"/>
              <a:ext cx="2657193" cy="910519"/>
            </a:xfrm>
            <a:prstGeom prst="rect">
              <a:avLst/>
            </a:prstGeom>
            <a:noFill/>
          </p:spPr>
          <p:txBody>
            <a:bodyPr wrap="square" rtlCol="0">
              <a:spAutoFit/>
            </a:bodyPr>
            <a:lstStyle/>
            <a:p>
              <a:r>
                <a:rPr lang="en-US" sz="1600" b="1" dirty="0" smtClean="0">
                  <a:latin typeface="+mj-lt"/>
                </a:rPr>
                <a:t>Expense</a:t>
              </a:r>
              <a:endParaRPr lang="en-US" sz="1600" dirty="0" smtClean="0">
                <a:latin typeface="+mj-lt"/>
              </a:endParaRPr>
            </a:p>
            <a:p>
              <a:r>
                <a:rPr lang="en-US" sz="1600" dirty="0" smtClean="0"/>
                <a:t>For producing goods                      and services</a:t>
              </a:r>
              <a:endParaRPr lang="en-US" sz="1600" dirty="0"/>
            </a:p>
          </p:txBody>
        </p:sp>
        <p:sp>
          <p:nvSpPr>
            <p:cNvPr id="40" name="Textfeld 39"/>
            <p:cNvSpPr txBox="1"/>
            <p:nvPr/>
          </p:nvSpPr>
          <p:spPr bwMode="gray">
            <a:xfrm>
              <a:off x="8595001" y="2784856"/>
              <a:ext cx="1801907" cy="640735"/>
            </a:xfrm>
            <a:prstGeom prst="rect">
              <a:avLst/>
            </a:prstGeom>
            <a:noFill/>
          </p:spPr>
          <p:txBody>
            <a:bodyPr wrap="square" rtlCol="0">
              <a:spAutoFit/>
            </a:bodyPr>
            <a:lstStyle/>
            <a:p>
              <a:pPr algn="r"/>
              <a:r>
                <a:rPr lang="en-US" sz="1600" b="1" dirty="0" smtClean="0">
                  <a:latin typeface="+mj-lt"/>
                </a:rPr>
                <a:t>Sales</a:t>
              </a:r>
              <a:endParaRPr lang="en-US" sz="1600" dirty="0" smtClean="0">
                <a:latin typeface="+mj-lt"/>
              </a:endParaRPr>
            </a:p>
            <a:p>
              <a:pPr algn="r"/>
              <a:r>
                <a:rPr lang="en-US" sz="1600" dirty="0" smtClean="0"/>
                <a:t>e.g. branches</a:t>
              </a:r>
              <a:endParaRPr lang="en-US" sz="1600" dirty="0"/>
            </a:p>
          </p:txBody>
        </p:sp>
        <p:sp>
          <p:nvSpPr>
            <p:cNvPr id="6" name="Rechteck 5"/>
            <p:cNvSpPr/>
            <p:nvPr/>
          </p:nvSpPr>
          <p:spPr bwMode="gray">
            <a:xfrm>
              <a:off x="1742562" y="2222968"/>
              <a:ext cx="3106270" cy="901232"/>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pPr>
              <a:r>
                <a:rPr lang="en-US" b="1" dirty="0" smtClean="0">
                  <a:solidFill>
                    <a:schemeClr val="bg1"/>
                  </a:solidFill>
                  <a:latin typeface="+mj-lt"/>
                </a:rPr>
                <a:t>Cost reduction</a:t>
              </a:r>
            </a:p>
            <a:p>
              <a:pPr algn="ctr">
                <a:lnSpc>
                  <a:spcPct val="90000"/>
                </a:lnSpc>
              </a:pPr>
              <a:r>
                <a:rPr lang="en-US" sz="1400" dirty="0" smtClean="0">
                  <a:solidFill>
                    <a:schemeClr val="bg1"/>
                  </a:solidFill>
                </a:rPr>
                <a:t>through process efficiency</a:t>
              </a:r>
              <a:endParaRPr lang="en-US" sz="1400" dirty="0">
                <a:solidFill>
                  <a:schemeClr val="bg1"/>
                </a:solidFill>
              </a:endParaRPr>
            </a:p>
          </p:txBody>
        </p:sp>
        <p:sp>
          <p:nvSpPr>
            <p:cNvPr id="19" name="Rechteck 18"/>
            <p:cNvSpPr/>
            <p:nvPr/>
          </p:nvSpPr>
          <p:spPr bwMode="gray">
            <a:xfrm>
              <a:off x="7326385" y="4493879"/>
              <a:ext cx="3106270" cy="901232"/>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pPr>
              <a:r>
                <a:rPr lang="en-US" b="1" dirty="0" smtClean="0">
                  <a:solidFill>
                    <a:schemeClr val="bg1"/>
                  </a:solidFill>
                  <a:latin typeface="+mj-lt"/>
                </a:rPr>
                <a:t>Increase in sales</a:t>
              </a:r>
            </a:p>
            <a:p>
              <a:pPr algn="ctr">
                <a:lnSpc>
                  <a:spcPct val="90000"/>
                </a:lnSpc>
              </a:pPr>
              <a:r>
                <a:rPr lang="en-US" sz="1400" dirty="0" smtClean="0">
                  <a:solidFill>
                    <a:schemeClr val="bg1"/>
                  </a:solidFill>
                </a:rPr>
                <a:t>(through e-business) and optimizing </a:t>
              </a:r>
              <a:br>
                <a:rPr lang="en-US" sz="1400" dirty="0" smtClean="0">
                  <a:solidFill>
                    <a:schemeClr val="bg1"/>
                  </a:solidFill>
                </a:rPr>
              </a:br>
              <a:r>
                <a:rPr lang="en-US" sz="1400" dirty="0" smtClean="0">
                  <a:solidFill>
                    <a:schemeClr val="bg1"/>
                  </a:solidFill>
                </a:rPr>
                <a:t>multi-channel efficiency</a:t>
              </a:r>
              <a:endParaRPr lang="en-US" sz="1400" dirty="0">
                <a:solidFill>
                  <a:schemeClr val="bg1"/>
                </a:solidFill>
              </a:endParaRPr>
            </a:p>
          </p:txBody>
        </p:sp>
        <p:sp>
          <p:nvSpPr>
            <p:cNvPr id="8" name="Gleichschenkliges Dreieck 7"/>
            <p:cNvSpPr/>
            <p:nvPr/>
          </p:nvSpPr>
          <p:spPr bwMode="gray">
            <a:xfrm rot="10800000">
              <a:off x="3054326" y="3218840"/>
              <a:ext cx="482739" cy="301582"/>
            </a:xfrm>
            <a:prstGeom prst="triangle">
              <a:avLst/>
            </a:prstGeom>
            <a:noFill/>
            <a:ln w="19050">
              <a:solidFill>
                <a:schemeClr val="tx1"/>
              </a:solidFill>
              <a:prstDash val="dash"/>
              <a:round/>
              <a:headEnd/>
              <a:tailEnd/>
            </a:ln>
          </p:spPr>
          <p:txBody>
            <a:bodyPr lIns="0" tIns="0" rIns="0" bIns="0" rtlCol="0" anchor="ctr"/>
            <a:lstStyle/>
            <a:p>
              <a:pPr algn="ctr"/>
              <a:endParaRPr lang="en-US" dirty="0">
                <a:solidFill>
                  <a:schemeClr val="tx1"/>
                </a:solidFill>
              </a:endParaRPr>
            </a:p>
          </p:txBody>
        </p:sp>
        <p:sp>
          <p:nvSpPr>
            <p:cNvPr id="25" name="Gleichschenkliges Dreieck 24"/>
            <p:cNvSpPr/>
            <p:nvPr/>
          </p:nvSpPr>
          <p:spPr bwMode="gray">
            <a:xfrm>
              <a:off x="8661976" y="4087906"/>
              <a:ext cx="482739" cy="301582"/>
            </a:xfrm>
            <a:prstGeom prst="triangle">
              <a:avLst/>
            </a:prstGeom>
            <a:noFill/>
            <a:ln w="19050">
              <a:solidFill>
                <a:schemeClr val="tx1"/>
              </a:solidFill>
              <a:prstDash val="dash"/>
              <a:round/>
              <a:headEnd/>
              <a:tailEnd/>
            </a:ln>
          </p:spPr>
          <p:txBody>
            <a:bodyPr lIns="0" tIns="0" rIns="0" bIns="0" rtlCol="0" anchor="ctr"/>
            <a:lstStyle/>
            <a:p>
              <a:pPr algn="ctr"/>
              <a:endParaRPr lang="en-US" dirty="0">
                <a:solidFill>
                  <a:schemeClr val="tx1"/>
                </a:solidFill>
              </a:endParaRPr>
            </a:p>
          </p:txBody>
        </p:sp>
        <p:cxnSp>
          <p:nvCxnSpPr>
            <p:cNvPr id="20" name="Gerade Verbindung 19"/>
            <p:cNvCxnSpPr/>
            <p:nvPr/>
          </p:nvCxnSpPr>
          <p:spPr bwMode="gray">
            <a:xfrm flipH="1">
              <a:off x="531533" y="3663063"/>
              <a:ext cx="11095036" cy="0"/>
            </a:xfrm>
            <a:prstGeom prst="line">
              <a:avLst/>
            </a:prstGeom>
            <a:ln>
              <a:solidFill>
                <a:schemeClr val="bg1">
                  <a:lumMod val="75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49" name="Textfeld 48"/>
          <p:cNvSpPr txBox="1"/>
          <p:nvPr/>
        </p:nvSpPr>
        <p:spPr bwMode="gray">
          <a:xfrm>
            <a:off x="531533" y="1527734"/>
            <a:ext cx="5541669" cy="360000"/>
          </a:xfrm>
          <a:prstGeom prst="rect">
            <a:avLst/>
          </a:prstGeom>
          <a:solidFill>
            <a:schemeClr val="tx2">
              <a:lumMod val="20000"/>
              <a:lumOff val="80000"/>
            </a:schemeClr>
          </a:solidFill>
        </p:spPr>
        <p:txBody>
          <a:bodyPr wrap="square" lIns="0" tIns="0" rIns="0" bIns="0" rtlCol="0">
            <a:noAutofit/>
          </a:bodyPr>
          <a:lstStyle/>
          <a:p>
            <a:pPr algn="ctr"/>
            <a:r>
              <a:rPr lang="en-US" sz="2000" dirty="0" smtClean="0">
                <a:latin typeface="Bebas Neue" panose="020B0506020202020201" pitchFamily="34" charset="0"/>
              </a:rPr>
              <a:t>Internal </a:t>
            </a:r>
            <a:r>
              <a:rPr lang="en-US" sz="2000" noProof="1" smtClean="0">
                <a:latin typeface="Bebas Neue" panose="020B0506020202020201" pitchFamily="34" charset="0"/>
              </a:rPr>
              <a:t>effect</a:t>
            </a:r>
            <a:endParaRPr lang="en-US" sz="2000" noProof="1">
              <a:latin typeface="Bebas Neue" panose="020B0506020202020201" pitchFamily="34" charset="0"/>
            </a:endParaRPr>
          </a:p>
        </p:txBody>
      </p:sp>
      <p:sp>
        <p:nvSpPr>
          <p:cNvPr id="50" name="Textfeld 49"/>
          <p:cNvSpPr txBox="1"/>
          <p:nvPr/>
        </p:nvSpPr>
        <p:spPr bwMode="gray">
          <a:xfrm>
            <a:off x="6073202" y="1527733"/>
            <a:ext cx="5574283" cy="360000"/>
          </a:xfrm>
          <a:prstGeom prst="rect">
            <a:avLst/>
          </a:prstGeom>
          <a:solidFill>
            <a:schemeClr val="bg1">
              <a:lumMod val="95000"/>
            </a:schemeClr>
          </a:solidFill>
        </p:spPr>
        <p:txBody>
          <a:bodyPr wrap="square" lIns="0" tIns="0" rIns="0" bIns="0" rtlCol="0">
            <a:noAutofit/>
          </a:bodyPr>
          <a:lstStyle/>
          <a:p>
            <a:pPr algn="ctr"/>
            <a:r>
              <a:rPr lang="en-US" sz="2000" dirty="0" smtClean="0">
                <a:latin typeface="Bebas Neue" panose="020B0506020202020201" pitchFamily="34" charset="0"/>
              </a:rPr>
              <a:t>External </a:t>
            </a:r>
            <a:r>
              <a:rPr lang="en-US" sz="2000" noProof="1" smtClean="0">
                <a:latin typeface="Bebas Neue" panose="020B0506020202020201" pitchFamily="34" charset="0"/>
              </a:rPr>
              <a:t>effect</a:t>
            </a:r>
            <a:endParaRPr lang="en-US" sz="2000" noProof="1">
              <a:latin typeface="Bebas Neue" panose="020B0506020202020201" pitchFamily="34" charset="0"/>
            </a:endParaRPr>
          </a:p>
        </p:txBody>
      </p:sp>
    </p:spTree>
    <p:extLst>
      <p:ext uri="{BB962C8B-B14F-4D97-AF65-F5344CB8AC3E}">
        <p14:creationId xmlns:p14="http://schemas.microsoft.com/office/powerpoint/2010/main" val="14732422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bg bwMode="gray">
      <p:bgPr>
        <a:solidFill>
          <a:schemeClr val="bg1">
            <a:lumMod val="85000"/>
          </a:schemeClr>
        </a:solidFill>
        <a:effectLst/>
      </p:bgPr>
    </p:bg>
    <p:spTree>
      <p:nvGrpSpPr>
        <p:cNvPr id="1" name=""/>
        <p:cNvGrpSpPr/>
        <p:nvPr/>
      </p:nvGrpSpPr>
      <p:grpSpPr>
        <a:xfrm>
          <a:off x="0" y="0"/>
          <a:ext cx="0" cy="0"/>
          <a:chOff x="0" y="0"/>
          <a:chExt cx="0" cy="0"/>
        </a:xfrm>
      </p:grpSpPr>
      <p:pic>
        <p:nvPicPr>
          <p:cNvPr id="16" name="Picture 3"/>
          <p:cNvPicPr>
            <a:picLocks noChangeAspect="1" noChangeArrowheads="1"/>
          </p:cNvPicPr>
          <p:nvPr/>
        </p:nvPicPr>
        <p:blipFill rotWithShape="1">
          <a:blip r:embed="rId2" cstate="email">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a:ext>
            </a:extLst>
          </a:blip>
          <a:srcRect/>
          <a:stretch/>
        </p:blipFill>
        <p:spPr bwMode="gray">
          <a:xfrm>
            <a:off x="6799219" y="3568894"/>
            <a:ext cx="3607200" cy="2254055"/>
          </a:xfrm>
          <a:prstGeom prst="rect">
            <a:avLst/>
          </a:prstGeom>
          <a:noFill/>
          <a:extLst>
            <a:ext uri="{909E8E84-426E-40DD-AFC4-6F175D3DCCD1}">
              <a14:hiddenFill xmlns:a14="http://schemas.microsoft.com/office/drawing/2010/main">
                <a:solidFill>
                  <a:srgbClr val="FFFFFF"/>
                </a:solidFill>
              </a14:hiddenFill>
            </a:ext>
          </a:extLst>
        </p:spPr>
      </p:pic>
      <p:pic>
        <p:nvPicPr>
          <p:cNvPr id="20" name="Bildplatzhalter 39"/>
          <p:cNvPicPr>
            <a:picLocks noChangeAspect="1"/>
          </p:cNvPicPr>
          <p:nvPr/>
        </p:nvPicPr>
        <p:blipFill rotWithShape="1">
          <a:blip r:embed="rId4" cstate="email">
            <a:extLst>
              <a:ext uri="{BEBA8EAE-BF5A-486C-A8C5-ECC9F3942E4B}">
                <a14:imgProps xmlns:a14="http://schemas.microsoft.com/office/drawing/2010/main">
                  <a14:imgLayer r:embed="rId5">
                    <a14:imgEffect>
                      <a14:saturation sat="66000"/>
                    </a14:imgEffect>
                  </a14:imgLayer>
                </a14:imgProps>
              </a:ext>
              <a:ext uri="{28A0092B-C50C-407E-A947-70E740481C1C}">
                <a14:useLocalDpi xmlns:a14="http://schemas.microsoft.com/office/drawing/2010/main"/>
              </a:ext>
            </a:extLst>
          </a:blip>
          <a:srcRect/>
          <a:stretch/>
        </p:blipFill>
        <p:spPr bwMode="gray">
          <a:xfrm>
            <a:off x="1799094" y="3568895"/>
            <a:ext cx="3592100" cy="2254055"/>
          </a:xfrm>
          <a:prstGeom prst="rect">
            <a:avLst/>
          </a:prstGeom>
        </p:spPr>
      </p:pic>
      <p:sp>
        <p:nvSpPr>
          <p:cNvPr id="3" name="Titel 2"/>
          <p:cNvSpPr>
            <a:spLocks noGrp="1"/>
          </p:cNvSpPr>
          <p:nvPr>
            <p:ph type="title"/>
          </p:nvPr>
        </p:nvSpPr>
        <p:spPr bwMode="gray"/>
        <p:txBody>
          <a:bodyPr/>
          <a:lstStyle/>
          <a:p>
            <a:r>
              <a:rPr lang="en-US" dirty="0" smtClean="0"/>
              <a:t>BASICS</a:t>
            </a:r>
            <a:endParaRPr lang="en-US" dirty="0"/>
          </a:p>
        </p:txBody>
      </p:sp>
      <p:sp>
        <p:nvSpPr>
          <p:cNvPr id="4" name="Textplatzhalter 3"/>
          <p:cNvSpPr>
            <a:spLocks noGrp="1"/>
          </p:cNvSpPr>
          <p:nvPr>
            <p:ph type="body" sz="quarter" idx="13"/>
          </p:nvPr>
        </p:nvSpPr>
        <p:spPr bwMode="gray"/>
        <p:txBody>
          <a:bodyPr/>
          <a:lstStyle/>
          <a:p>
            <a:r>
              <a:rPr lang="en-US" dirty="0" smtClean="0"/>
              <a:t>Marketing Steps of E-Commerce</a:t>
            </a:r>
            <a:endParaRPr lang="en-US" dirty="0"/>
          </a:p>
        </p:txBody>
      </p:sp>
      <p:sp>
        <p:nvSpPr>
          <p:cNvPr id="13" name="Rechteck 12"/>
          <p:cNvSpPr/>
          <p:nvPr/>
        </p:nvSpPr>
        <p:spPr bwMode="gray">
          <a:xfrm>
            <a:off x="6799219" y="1512000"/>
            <a:ext cx="3607200" cy="1393385"/>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87971" tIns="72000" rIns="288000" bIns="72000" rtlCol="0" anchor="ctr" anchorCtr="0"/>
          <a:lstStyle/>
          <a:p>
            <a:pPr algn="ctr">
              <a:lnSpc>
                <a:spcPct val="80000"/>
              </a:lnSpc>
            </a:pPr>
            <a:r>
              <a:rPr lang="en-US" sz="4400" dirty="0" smtClean="0">
                <a:latin typeface="Bebas Neue" panose="020B0506020202020201" pitchFamily="34" charset="0"/>
              </a:rPr>
              <a:t>SEO</a:t>
            </a:r>
            <a:r>
              <a:rPr lang="en-US" sz="3600" dirty="0" smtClean="0">
                <a:latin typeface="Bebas Neue" panose="020B0506020202020201" pitchFamily="34" charset="0"/>
              </a:rPr>
              <a:t> </a:t>
            </a:r>
          </a:p>
          <a:p>
            <a:pPr algn="ctr">
              <a:lnSpc>
                <a:spcPct val="80000"/>
              </a:lnSpc>
            </a:pPr>
            <a:r>
              <a:rPr lang="en-US" sz="2000" dirty="0" smtClean="0"/>
              <a:t>SEARCH ENGINE OPTIMIZATION</a:t>
            </a:r>
            <a:endParaRPr lang="en-US" sz="2000" dirty="0"/>
          </a:p>
        </p:txBody>
      </p:sp>
      <p:sp>
        <p:nvSpPr>
          <p:cNvPr id="14" name="Rechteck 13"/>
          <p:cNvSpPr/>
          <p:nvPr/>
        </p:nvSpPr>
        <p:spPr bwMode="gray">
          <a:xfrm>
            <a:off x="1972033" y="3768125"/>
            <a:ext cx="3223957" cy="1861149"/>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87971" tIns="72000" rIns="288000" bIns="72000" rtlCol="0" anchor="ctr" anchorCtr="0"/>
          <a:lstStyle/>
          <a:p>
            <a:r>
              <a:rPr lang="en-US" sz="1600" dirty="0" smtClean="0">
                <a:solidFill>
                  <a:schemeClr val="bg1"/>
                </a:solidFill>
              </a:rPr>
              <a:t>Steps to be taken to attract visitors to a website through search engines</a:t>
            </a:r>
            <a:endParaRPr lang="en-US" sz="1600" dirty="0">
              <a:solidFill>
                <a:schemeClr val="bg1"/>
              </a:solidFill>
            </a:endParaRPr>
          </a:p>
        </p:txBody>
      </p:sp>
      <p:sp>
        <p:nvSpPr>
          <p:cNvPr id="15" name="Rechteck 14"/>
          <p:cNvSpPr/>
          <p:nvPr/>
        </p:nvSpPr>
        <p:spPr bwMode="gray">
          <a:xfrm>
            <a:off x="1783994" y="1512000"/>
            <a:ext cx="3607200" cy="139338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87971" tIns="72000" rIns="288000" bIns="72000" rtlCol="0" anchor="ctr" anchorCtr="0"/>
          <a:lstStyle/>
          <a:p>
            <a:pPr algn="ctr">
              <a:lnSpc>
                <a:spcPct val="80000"/>
              </a:lnSpc>
            </a:pPr>
            <a:r>
              <a:rPr lang="en-US" sz="4400" dirty="0" smtClean="0">
                <a:latin typeface="Bebas Neue" panose="020B0506020202020201" pitchFamily="34" charset="0"/>
              </a:rPr>
              <a:t>SEM</a:t>
            </a:r>
            <a:r>
              <a:rPr lang="en-US" sz="3600" dirty="0" smtClean="0">
                <a:latin typeface="Bebas Neue" panose="020B0506020202020201" pitchFamily="34" charset="0"/>
              </a:rPr>
              <a:t> </a:t>
            </a:r>
            <a:br>
              <a:rPr lang="en-US" sz="3600" dirty="0" smtClean="0">
                <a:latin typeface="Bebas Neue" panose="020B0506020202020201" pitchFamily="34" charset="0"/>
              </a:rPr>
            </a:br>
            <a:r>
              <a:rPr lang="en-US" sz="2000" dirty="0" smtClean="0"/>
              <a:t>SEARCH ENGINE </a:t>
            </a:r>
            <a:br>
              <a:rPr lang="en-US" sz="2000" dirty="0" smtClean="0"/>
            </a:br>
            <a:r>
              <a:rPr lang="en-US" sz="2000" dirty="0" smtClean="0"/>
              <a:t>MARKETING</a:t>
            </a:r>
            <a:endParaRPr lang="en-US" sz="2400" dirty="0"/>
          </a:p>
        </p:txBody>
      </p:sp>
      <p:sp>
        <p:nvSpPr>
          <p:cNvPr id="17" name="Gleichschenkliges Dreieck 16"/>
          <p:cNvSpPr/>
          <p:nvPr/>
        </p:nvSpPr>
        <p:spPr bwMode="gray">
          <a:xfrm rot="10800000">
            <a:off x="3407860" y="3093144"/>
            <a:ext cx="359468" cy="309885"/>
          </a:xfrm>
          <a:prstGeom prst="triangle">
            <a:avLst/>
          </a:prstGeom>
          <a:noFill/>
          <a:ln w="19050">
            <a:solidFill>
              <a:schemeClr val="tx1"/>
            </a:solidFill>
            <a:prstDash val="dash"/>
            <a:round/>
            <a:headEnd/>
            <a:tailEnd/>
          </a:ln>
        </p:spPr>
        <p:txBody>
          <a:bodyPr lIns="0" tIns="0" rIns="0" bIns="0" rtlCol="0" anchor="ctr"/>
          <a:lstStyle/>
          <a:p>
            <a:pPr algn="ctr"/>
            <a:endParaRPr lang="en-US" dirty="0"/>
          </a:p>
        </p:txBody>
      </p:sp>
      <p:sp>
        <p:nvSpPr>
          <p:cNvPr id="18" name="Gleichschenkliges Dreieck 17"/>
          <p:cNvSpPr/>
          <p:nvPr/>
        </p:nvSpPr>
        <p:spPr bwMode="gray">
          <a:xfrm rot="10800000">
            <a:off x="8423085" y="3093144"/>
            <a:ext cx="359468" cy="309885"/>
          </a:xfrm>
          <a:prstGeom prst="triangle">
            <a:avLst/>
          </a:prstGeom>
          <a:noFill/>
          <a:ln w="19050">
            <a:solidFill>
              <a:schemeClr val="tx1"/>
            </a:solidFill>
            <a:prstDash val="dash"/>
            <a:round/>
            <a:headEnd/>
            <a:tailEnd/>
          </a:ln>
        </p:spPr>
        <p:txBody>
          <a:bodyPr lIns="0" tIns="0" rIns="0" bIns="0" rtlCol="0" anchor="ctr"/>
          <a:lstStyle/>
          <a:p>
            <a:pPr algn="ctr"/>
            <a:endParaRPr lang="en-US" dirty="0"/>
          </a:p>
        </p:txBody>
      </p:sp>
      <p:sp>
        <p:nvSpPr>
          <p:cNvPr id="21" name="Rechteck 20"/>
          <p:cNvSpPr/>
          <p:nvPr/>
        </p:nvSpPr>
        <p:spPr bwMode="gray">
          <a:xfrm>
            <a:off x="6990840" y="3765346"/>
            <a:ext cx="3223957" cy="1861149"/>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87971" tIns="72000" rIns="288000" bIns="72000" rtlCol="0" anchor="ctr" anchorCtr="0"/>
          <a:lstStyle/>
          <a:p>
            <a:r>
              <a:rPr lang="en-US" sz="1600" dirty="0" smtClean="0">
                <a:solidFill>
                  <a:schemeClr val="bg1"/>
                </a:solidFill>
              </a:rPr>
              <a:t>Steps to be taken to be listed higher in search results</a:t>
            </a:r>
            <a:endParaRPr lang="en-US" sz="1600" dirty="0">
              <a:solidFill>
                <a:schemeClr val="bg1"/>
              </a:solidFill>
            </a:endParaRPr>
          </a:p>
        </p:txBody>
      </p:sp>
    </p:spTree>
    <p:extLst>
      <p:ext uri="{BB962C8B-B14F-4D97-AF65-F5344CB8AC3E}">
        <p14:creationId xmlns:p14="http://schemas.microsoft.com/office/powerpoint/2010/main" val="19076172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gray">
          <a:xfrm>
            <a:off x="1586" y="0"/>
            <a:ext cx="12189620" cy="582295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p:cNvSpPr/>
          <p:nvPr/>
        </p:nvSpPr>
        <p:spPr bwMode="gray">
          <a:xfrm>
            <a:off x="0" y="0"/>
            <a:ext cx="12190413" cy="5822950"/>
          </a:xfrm>
          <a:prstGeom prst="rect">
            <a:avLst/>
          </a:prstGeom>
          <a:solidFill>
            <a:schemeClr val="tx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tle"/>
          <p:cNvSpPr>
            <a:spLocks noGrp="1"/>
          </p:cNvSpPr>
          <p:nvPr>
            <p:ph type="ctrTitle"/>
          </p:nvPr>
        </p:nvSpPr>
        <p:spPr bwMode="gray"/>
        <p:txBody>
          <a:bodyPr/>
          <a:lstStyle/>
          <a:p>
            <a:r>
              <a:rPr lang="en-US" dirty="0" smtClean="0"/>
              <a:t>E-Business</a:t>
            </a:r>
            <a:br>
              <a:rPr lang="en-US" dirty="0" smtClean="0"/>
            </a:br>
            <a:r>
              <a:rPr lang="en-US" sz="6000" dirty="0" smtClean="0"/>
              <a:t>2. E-COMMERCE-</a:t>
            </a:r>
            <a:r>
              <a:rPr lang="en-US" sz="6000" noProof="1" smtClean="0"/>
              <a:t>STRATEGy</a:t>
            </a:r>
            <a:endParaRPr lang="en-US" sz="6000" dirty="0"/>
          </a:p>
        </p:txBody>
      </p:sp>
      <p:sp>
        <p:nvSpPr>
          <p:cNvPr id="6" name="Subtitle"/>
          <p:cNvSpPr>
            <a:spLocks noGrp="1"/>
          </p:cNvSpPr>
          <p:nvPr>
            <p:ph type="subTitle" idx="1"/>
          </p:nvPr>
        </p:nvSpPr>
        <p:spPr bwMode="gray"/>
        <p:txBody>
          <a:bodyPr/>
          <a:lstStyle/>
          <a:p>
            <a:r>
              <a:rPr lang="en-US" dirty="0" smtClean="0"/>
              <a:t>E-Business and E-Commerce</a:t>
            </a:r>
            <a:endParaRPr lang="en-US" dirty="0"/>
          </a:p>
        </p:txBody>
      </p:sp>
      <p:pic>
        <p:nvPicPr>
          <p:cNvPr id="8" name="Logo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gray">
          <a:xfrm>
            <a:off x="9036548" y="6120307"/>
            <a:ext cx="2700000" cy="4923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2889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bwMode="gray"/>
        <p:txBody>
          <a:bodyPr/>
          <a:lstStyle/>
          <a:p>
            <a:r>
              <a:rPr lang="en-US" dirty="0" smtClean="0"/>
              <a:t>E-COMMERCE STRATEGY</a:t>
            </a:r>
            <a:endParaRPr lang="en-US" dirty="0"/>
          </a:p>
        </p:txBody>
      </p:sp>
      <p:sp>
        <p:nvSpPr>
          <p:cNvPr id="4" name="Textplatzhalter 3"/>
          <p:cNvSpPr>
            <a:spLocks noGrp="1"/>
          </p:cNvSpPr>
          <p:nvPr>
            <p:ph type="body" sz="quarter" idx="13"/>
          </p:nvPr>
        </p:nvSpPr>
        <p:spPr bwMode="gray"/>
        <p:txBody>
          <a:bodyPr/>
          <a:lstStyle/>
          <a:p>
            <a:r>
              <a:rPr lang="en-US" dirty="0" smtClean="0"/>
              <a:t>General</a:t>
            </a:r>
            <a:endParaRPr lang="en-US" dirty="0"/>
          </a:p>
        </p:txBody>
      </p:sp>
      <p:grpSp>
        <p:nvGrpSpPr>
          <p:cNvPr id="5" name="Gruppieren 4"/>
          <p:cNvGrpSpPr/>
          <p:nvPr/>
        </p:nvGrpSpPr>
        <p:grpSpPr bwMode="gray">
          <a:xfrm>
            <a:off x="533400" y="2931987"/>
            <a:ext cx="11128375" cy="1447392"/>
            <a:chOff x="533400" y="2931987"/>
            <a:chExt cx="11128375" cy="1447392"/>
          </a:xfrm>
        </p:grpSpPr>
        <p:sp>
          <p:nvSpPr>
            <p:cNvPr id="8" name="Rechteck 7"/>
            <p:cNvSpPr/>
            <p:nvPr/>
          </p:nvSpPr>
          <p:spPr bwMode="gray">
            <a:xfrm>
              <a:off x="6458891" y="2931992"/>
              <a:ext cx="1715079" cy="1447387"/>
            </a:xfrm>
            <a:prstGeom prst="rect">
              <a:avLst/>
            </a:prstGeom>
            <a:blipFill dpi="0" rotWithShape="1">
              <a:blip r:embed="rId2" cstate="email">
                <a:extLst>
                  <a:ext uri="{28A0092B-C50C-407E-A947-70E740481C1C}">
                    <a14:useLocalDpi xmlns:a14="http://schemas.microsoft.com/office/drawing/2010/main"/>
                  </a:ext>
                </a:extLst>
              </a:blip>
              <a:srcRect/>
              <a:stretch>
                <a:fillRect/>
              </a:stretch>
            </a:blip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000" dirty="0">
                <a:solidFill>
                  <a:schemeClr val="tx1"/>
                </a:solidFill>
                <a:latin typeface="Bebas Neue" panose="020B0506020202020201" pitchFamily="34" charset="0"/>
              </a:endParaRPr>
            </a:p>
          </p:txBody>
        </p:sp>
        <p:sp>
          <p:nvSpPr>
            <p:cNvPr id="15" name="Rechteck 14"/>
            <p:cNvSpPr/>
            <p:nvPr/>
          </p:nvSpPr>
          <p:spPr bwMode="gray">
            <a:xfrm>
              <a:off x="2078345" y="2931987"/>
              <a:ext cx="1715079" cy="1447387"/>
            </a:xfrm>
            <a:prstGeom prst="rect">
              <a:avLst/>
            </a:prstGeom>
            <a:blipFill dpi="0" rotWithShape="1">
              <a:blip r:embed="rId3" cstate="email">
                <a:extLst>
                  <a:ext uri="{28A0092B-C50C-407E-A947-70E740481C1C}">
                    <a14:useLocalDpi xmlns:a14="http://schemas.microsoft.com/office/drawing/2010/main"/>
                  </a:ext>
                </a:extLst>
              </a:blip>
              <a:srcRect/>
              <a:stretch>
                <a:fillRect/>
              </a:stretch>
            </a:blip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000" dirty="0">
                <a:solidFill>
                  <a:schemeClr val="tx1"/>
                </a:solidFill>
                <a:latin typeface="Bebas Neue" panose="020B0506020202020201" pitchFamily="34" charset="0"/>
              </a:endParaRPr>
            </a:p>
          </p:txBody>
        </p:sp>
        <p:sp>
          <p:nvSpPr>
            <p:cNvPr id="17" name="Rectangle"/>
            <p:cNvSpPr/>
            <p:nvPr/>
          </p:nvSpPr>
          <p:spPr bwMode="gray">
            <a:xfrm>
              <a:off x="2186935" y="3014109"/>
              <a:ext cx="1497898" cy="1264104"/>
            </a:xfrm>
            <a:prstGeom prst="rect">
              <a:avLst/>
            </a:prstGeom>
            <a:solidFill>
              <a:schemeClr val="tx1">
                <a:lumMod val="85000"/>
                <a:lumOff val="1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smtClean="0">
                  <a:solidFill>
                    <a:schemeClr val="bg1"/>
                  </a:solidFill>
                  <a:latin typeface="Bebas Neue" panose="020B0506020202020201" pitchFamily="34" charset="0"/>
                </a:rPr>
                <a:t>Visitors</a:t>
              </a:r>
              <a:endParaRPr lang="en-US" dirty="0">
                <a:solidFill>
                  <a:schemeClr val="bg1"/>
                </a:solidFill>
                <a:latin typeface="Bebas Neue" panose="020B0506020202020201" pitchFamily="34" charset="0"/>
              </a:endParaRPr>
            </a:p>
          </p:txBody>
        </p:sp>
        <p:sp>
          <p:nvSpPr>
            <p:cNvPr id="2" name="Pfeil nach rechts 1"/>
            <p:cNvSpPr/>
            <p:nvPr/>
          </p:nvSpPr>
          <p:spPr bwMode="gray">
            <a:xfrm>
              <a:off x="533400" y="3057846"/>
              <a:ext cx="1407121" cy="1195667"/>
            </a:xfrm>
            <a:prstGeom prst="rightArrow">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000" dirty="0" smtClean="0">
                  <a:solidFill>
                    <a:schemeClr val="tx1"/>
                  </a:solidFill>
                  <a:latin typeface="Bebas Neue" panose="020B0506020202020201" pitchFamily="34" charset="0"/>
                </a:rPr>
                <a:t>Traffic</a:t>
              </a:r>
              <a:endParaRPr lang="en-US" sz="2000" dirty="0">
                <a:solidFill>
                  <a:schemeClr val="tx1"/>
                </a:solidFill>
                <a:latin typeface="Bebas Neue" panose="020B0506020202020201" pitchFamily="34" charset="0"/>
              </a:endParaRPr>
            </a:p>
          </p:txBody>
        </p:sp>
        <p:sp>
          <p:nvSpPr>
            <p:cNvPr id="7" name="Rechteck 6"/>
            <p:cNvSpPr/>
            <p:nvPr/>
          </p:nvSpPr>
          <p:spPr bwMode="gray">
            <a:xfrm>
              <a:off x="4266144" y="3336365"/>
              <a:ext cx="1656846" cy="676496"/>
            </a:xfrm>
            <a:prstGeom prst="rect">
              <a:avLst/>
            </a:prstGeom>
            <a:solidFill>
              <a:schemeClr val="tx2">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000" dirty="0" smtClean="0">
                  <a:latin typeface="Bebas Neue" panose="020B0506020202020201" pitchFamily="34" charset="0"/>
                </a:rPr>
                <a:t>conversion</a:t>
              </a:r>
              <a:endParaRPr lang="en-US" sz="2000" dirty="0">
                <a:latin typeface="Bebas Neue" panose="020B0506020202020201" pitchFamily="34" charset="0"/>
              </a:endParaRPr>
            </a:p>
          </p:txBody>
        </p:sp>
        <p:sp>
          <p:nvSpPr>
            <p:cNvPr id="10" name="Rechteck 9"/>
            <p:cNvSpPr/>
            <p:nvPr/>
          </p:nvSpPr>
          <p:spPr bwMode="gray">
            <a:xfrm>
              <a:off x="9946696" y="2931990"/>
              <a:ext cx="1715079" cy="1447387"/>
            </a:xfrm>
            <a:prstGeom prst="rect">
              <a:avLst/>
            </a:prstGeom>
            <a:blipFill>
              <a:blip r:embed="rId4" cstate="email">
                <a:extLst>
                  <a:ext uri="{28A0092B-C50C-407E-A947-70E740481C1C}">
                    <a14:useLocalDpi xmlns:a14="http://schemas.microsoft.com/office/drawing/2010/main"/>
                  </a:ext>
                </a:extLst>
              </a:blip>
              <a:stretch>
                <a:fillRect/>
              </a:stretch>
            </a:blip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000" dirty="0">
                <a:solidFill>
                  <a:schemeClr val="bg1"/>
                </a:solidFill>
                <a:latin typeface="Bebas Neue" panose="020B0506020202020201" pitchFamily="34" charset="0"/>
              </a:endParaRPr>
            </a:p>
          </p:txBody>
        </p:sp>
        <p:sp>
          <p:nvSpPr>
            <p:cNvPr id="6" name="Textfeld 5"/>
            <p:cNvSpPr txBox="1"/>
            <p:nvPr/>
          </p:nvSpPr>
          <p:spPr bwMode="gray">
            <a:xfrm>
              <a:off x="3793424" y="3489947"/>
              <a:ext cx="472720" cy="369332"/>
            </a:xfrm>
            <a:prstGeom prst="rect">
              <a:avLst/>
            </a:prstGeom>
            <a:noFill/>
          </p:spPr>
          <p:txBody>
            <a:bodyPr wrap="square" lIns="0" tIns="0" rIns="0" bIns="0" rtlCol="0">
              <a:spAutoFit/>
            </a:bodyPr>
            <a:lstStyle/>
            <a:p>
              <a:pPr algn="ctr"/>
              <a:r>
                <a:rPr lang="en-US" sz="2400" dirty="0" smtClean="0">
                  <a:latin typeface="Bebas Neue" panose="020B0506020202020201" pitchFamily="34" charset="0"/>
                </a:rPr>
                <a:t>X</a:t>
              </a:r>
              <a:endParaRPr lang="en-US" sz="2400" dirty="0">
                <a:latin typeface="Bebas Neue" panose="020B0506020202020201" pitchFamily="34" charset="0"/>
              </a:endParaRPr>
            </a:p>
          </p:txBody>
        </p:sp>
        <p:sp>
          <p:nvSpPr>
            <p:cNvPr id="13" name="Textfeld 12"/>
            <p:cNvSpPr txBox="1"/>
            <p:nvPr/>
          </p:nvSpPr>
          <p:spPr bwMode="gray">
            <a:xfrm>
              <a:off x="5922989" y="3351448"/>
              <a:ext cx="535901" cy="646331"/>
            </a:xfrm>
            <a:prstGeom prst="rect">
              <a:avLst/>
            </a:prstGeom>
            <a:noFill/>
          </p:spPr>
          <p:txBody>
            <a:bodyPr wrap="square" rtlCol="0">
              <a:spAutoFit/>
            </a:bodyPr>
            <a:lstStyle/>
            <a:p>
              <a:pPr algn="ctr"/>
              <a:r>
                <a:rPr lang="en-US" sz="3600" b="1" dirty="0" smtClean="0">
                  <a:latin typeface="Bebas Neue" panose="020B0506020202020201" pitchFamily="34" charset="0"/>
                </a:rPr>
                <a:t>=</a:t>
              </a:r>
              <a:endParaRPr lang="en-US" sz="3600" b="1" dirty="0">
                <a:latin typeface="Bebas Neue" panose="020B0506020202020201" pitchFamily="34" charset="0"/>
              </a:endParaRPr>
            </a:p>
          </p:txBody>
        </p:sp>
        <p:sp>
          <p:nvSpPr>
            <p:cNvPr id="16" name="Pfeil nach rechts 15"/>
            <p:cNvSpPr/>
            <p:nvPr/>
          </p:nvSpPr>
          <p:spPr bwMode="gray">
            <a:xfrm>
              <a:off x="8424061" y="3057848"/>
              <a:ext cx="1407121" cy="1195667"/>
            </a:xfrm>
            <a:prstGeom prst="rightArrow">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000" dirty="0" smtClean="0">
                  <a:solidFill>
                    <a:schemeClr val="tx1"/>
                  </a:solidFill>
                  <a:latin typeface="Bebas Neue" panose="020B0506020202020201" pitchFamily="34" charset="0"/>
                </a:rPr>
                <a:t>Traffic</a:t>
              </a:r>
              <a:endParaRPr lang="en-US" sz="2000" dirty="0">
                <a:solidFill>
                  <a:schemeClr val="tx1"/>
                </a:solidFill>
                <a:latin typeface="Bebas Neue" panose="020B0506020202020201" pitchFamily="34" charset="0"/>
              </a:endParaRPr>
            </a:p>
          </p:txBody>
        </p:sp>
        <p:sp>
          <p:nvSpPr>
            <p:cNvPr id="24" name="Rectangle"/>
            <p:cNvSpPr/>
            <p:nvPr/>
          </p:nvSpPr>
          <p:spPr bwMode="gray">
            <a:xfrm>
              <a:off x="6567481" y="3030089"/>
              <a:ext cx="1497898" cy="1264104"/>
            </a:xfrm>
            <a:prstGeom prst="rect">
              <a:avLst/>
            </a:prstGeom>
            <a:solidFill>
              <a:schemeClr val="tx1">
                <a:lumMod val="85000"/>
                <a:lumOff val="1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smtClean="0">
                  <a:solidFill>
                    <a:schemeClr val="bg1"/>
                  </a:solidFill>
                  <a:latin typeface="Bebas Neue" panose="020B0506020202020201" pitchFamily="34" charset="0"/>
                </a:rPr>
                <a:t>Orders</a:t>
              </a:r>
              <a:endParaRPr lang="en-US" dirty="0">
                <a:solidFill>
                  <a:schemeClr val="bg1"/>
                </a:solidFill>
                <a:latin typeface="Bebas Neue" panose="020B0506020202020201" pitchFamily="34" charset="0"/>
              </a:endParaRPr>
            </a:p>
          </p:txBody>
        </p:sp>
        <p:sp>
          <p:nvSpPr>
            <p:cNvPr id="25" name="Rectangle"/>
            <p:cNvSpPr/>
            <p:nvPr/>
          </p:nvSpPr>
          <p:spPr bwMode="gray">
            <a:xfrm>
              <a:off x="10052111" y="3030858"/>
              <a:ext cx="1497898" cy="1264104"/>
            </a:xfrm>
            <a:prstGeom prst="rect">
              <a:avLst/>
            </a:prstGeom>
            <a:solidFill>
              <a:schemeClr val="tx1">
                <a:lumMod val="85000"/>
                <a:lumOff val="1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smtClean="0">
                  <a:solidFill>
                    <a:schemeClr val="bg1"/>
                  </a:solidFill>
                  <a:latin typeface="Bebas Neue" panose="020B0506020202020201" pitchFamily="34" charset="0"/>
                </a:rPr>
                <a:t>Sales</a:t>
              </a:r>
              <a:endParaRPr lang="en-US" dirty="0">
                <a:solidFill>
                  <a:schemeClr val="bg1"/>
                </a:solidFill>
                <a:latin typeface="Bebas Neue" panose="020B0506020202020201" pitchFamily="34" charset="0"/>
              </a:endParaRPr>
            </a:p>
          </p:txBody>
        </p:sp>
      </p:grpSp>
      <p:pic>
        <p:nvPicPr>
          <p:cNvPr id="19" name="Logo"/>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gray">
          <a:xfrm>
            <a:off x="9556768" y="6126998"/>
            <a:ext cx="2179779" cy="39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0195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p:cNvSpPr>
            <a:spLocks noGrp="1"/>
          </p:cNvSpPr>
          <p:nvPr>
            <p:ph type="title"/>
          </p:nvPr>
        </p:nvSpPr>
        <p:spPr bwMode="gray"/>
        <p:txBody>
          <a:bodyPr/>
          <a:lstStyle/>
          <a:p>
            <a:r>
              <a:rPr lang="en-US" dirty="0" smtClean="0"/>
              <a:t>INTRODUCTION</a:t>
            </a:r>
            <a:endParaRPr lang="en-US" dirty="0"/>
          </a:p>
        </p:txBody>
      </p:sp>
      <p:sp>
        <p:nvSpPr>
          <p:cNvPr id="8" name="Subtitle"/>
          <p:cNvSpPr>
            <a:spLocks noGrp="1"/>
          </p:cNvSpPr>
          <p:nvPr>
            <p:ph type="body" sz="quarter" idx="13"/>
          </p:nvPr>
        </p:nvSpPr>
        <p:spPr bwMode="gray"/>
        <p:txBody>
          <a:bodyPr/>
          <a:lstStyle/>
          <a:p>
            <a:r>
              <a:rPr lang="en-US" dirty="0" smtClean="0"/>
              <a:t>Information Society</a:t>
            </a:r>
            <a:endParaRPr lang="en-US" dirty="0"/>
          </a:p>
        </p:txBody>
      </p:sp>
      <p:sp>
        <p:nvSpPr>
          <p:cNvPr id="4" name="Content Placeholder"/>
          <p:cNvSpPr>
            <a:spLocks noGrp="1"/>
          </p:cNvSpPr>
          <p:nvPr>
            <p:ph idx="1"/>
          </p:nvPr>
        </p:nvSpPr>
        <p:spPr bwMode="gray">
          <a:xfrm>
            <a:off x="540000" y="1512000"/>
            <a:ext cx="5152140" cy="4310950"/>
          </a:xfrm>
        </p:spPr>
        <p:txBody>
          <a:bodyPr/>
          <a:lstStyle/>
          <a:p>
            <a:pPr marL="0" indent="0">
              <a:buNone/>
            </a:pPr>
            <a:r>
              <a:rPr lang="en-US" dirty="0" smtClean="0"/>
              <a:t>Information is becoming more and more significant in regards to production. Business processes are then transferred over to the Internet and customer relationships are developed through electronic information and communication.</a:t>
            </a:r>
          </a:p>
          <a:p>
            <a:pPr marL="0" indent="0">
              <a:buNone/>
            </a:pPr>
            <a:endParaRPr lang="en-US" dirty="0" smtClean="0"/>
          </a:p>
          <a:p>
            <a:pPr marL="0" indent="0">
              <a:buNone/>
            </a:pPr>
            <a:r>
              <a:rPr lang="en-US" sz="2800" dirty="0" smtClean="0">
                <a:latin typeface="Bebas Neue" panose="020B0506020202020201" pitchFamily="34" charset="0"/>
              </a:rPr>
              <a:t>E-Business</a:t>
            </a:r>
            <a:r>
              <a:rPr lang="en-US" sz="2400" dirty="0" smtClean="0"/>
              <a:t> </a:t>
            </a:r>
            <a:r>
              <a:rPr lang="en-US" dirty="0" smtClean="0"/>
              <a:t>and</a:t>
            </a:r>
            <a:r>
              <a:rPr lang="en-US" sz="2400" dirty="0" smtClean="0"/>
              <a:t> </a:t>
            </a:r>
            <a:r>
              <a:rPr lang="en-US" sz="2800" dirty="0" smtClean="0">
                <a:latin typeface="Bebas Neue" panose="020B0506020202020201" pitchFamily="34" charset="0"/>
              </a:rPr>
              <a:t>E-Commerce</a:t>
            </a:r>
            <a:r>
              <a:rPr lang="en-US" sz="2400" dirty="0" smtClean="0"/>
              <a:t> </a:t>
            </a:r>
            <a:r>
              <a:rPr lang="en-US" dirty="0" smtClean="0"/>
              <a:t>are emerging.</a:t>
            </a:r>
            <a:endParaRPr lang="en-US" dirty="0"/>
          </a:p>
        </p:txBody>
      </p:sp>
      <p:sp>
        <p:nvSpPr>
          <p:cNvPr id="53" name="Freeform 114"/>
          <p:cNvSpPr>
            <a:spLocks noChangeAspect="1"/>
          </p:cNvSpPr>
          <p:nvPr/>
        </p:nvSpPr>
        <p:spPr bwMode="gray">
          <a:xfrm rot="16413542" flipH="1" flipV="1">
            <a:off x="4745621" y="4626682"/>
            <a:ext cx="397914" cy="1010215"/>
          </a:xfrm>
          <a:custGeom>
            <a:avLst/>
            <a:gdLst>
              <a:gd name="T0" fmla="*/ 35 w 61"/>
              <a:gd name="T1" fmla="*/ 153 h 153"/>
              <a:gd name="T2" fmla="*/ 28 w 61"/>
              <a:gd name="T3" fmla="*/ 21 h 153"/>
              <a:gd name="T4" fmla="*/ 0 w 61"/>
              <a:gd name="T5" fmla="*/ 65 h 153"/>
              <a:gd name="T6" fmla="*/ 22 w 61"/>
              <a:gd name="T7" fmla="*/ 0 h 153"/>
              <a:gd name="T8" fmla="*/ 61 w 61"/>
              <a:gd name="T9" fmla="*/ 47 h 153"/>
              <a:gd name="T10" fmla="*/ 26 w 61"/>
              <a:gd name="T11" fmla="*/ 0 h 153"/>
              <a:gd name="T12" fmla="*/ 61 w 61"/>
              <a:gd name="T13" fmla="*/ 47 h 153"/>
              <a:gd name="T14" fmla="*/ 22 w 61"/>
              <a:gd name="T15" fmla="*/ 6 h 153"/>
              <a:gd name="T16" fmla="*/ 7 w 61"/>
              <a:gd name="T17" fmla="*/ 47 h 153"/>
              <a:gd name="T18" fmla="*/ 15 w 61"/>
              <a:gd name="T19" fmla="*/ 24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 h="153">
                <a:moveTo>
                  <a:pt x="35" y="153"/>
                </a:moveTo>
                <a:cubicBezTo>
                  <a:pt x="46" y="114"/>
                  <a:pt x="37" y="65"/>
                  <a:pt x="28" y="21"/>
                </a:cubicBezTo>
                <a:cubicBezTo>
                  <a:pt x="18" y="36"/>
                  <a:pt x="9" y="50"/>
                  <a:pt x="0" y="65"/>
                </a:cubicBezTo>
                <a:cubicBezTo>
                  <a:pt x="7" y="43"/>
                  <a:pt x="20" y="24"/>
                  <a:pt x="22" y="0"/>
                </a:cubicBezTo>
                <a:cubicBezTo>
                  <a:pt x="35" y="17"/>
                  <a:pt x="48" y="32"/>
                  <a:pt x="61" y="47"/>
                </a:cubicBezTo>
                <a:cubicBezTo>
                  <a:pt x="54" y="30"/>
                  <a:pt x="39" y="15"/>
                  <a:pt x="26" y="0"/>
                </a:cubicBezTo>
                <a:cubicBezTo>
                  <a:pt x="33" y="17"/>
                  <a:pt x="46" y="34"/>
                  <a:pt x="61" y="47"/>
                </a:cubicBezTo>
                <a:cubicBezTo>
                  <a:pt x="52" y="32"/>
                  <a:pt x="37" y="17"/>
                  <a:pt x="22" y="6"/>
                </a:cubicBezTo>
                <a:cubicBezTo>
                  <a:pt x="13" y="17"/>
                  <a:pt x="9" y="32"/>
                  <a:pt x="7" y="47"/>
                </a:cubicBezTo>
                <a:cubicBezTo>
                  <a:pt x="7" y="37"/>
                  <a:pt x="11" y="34"/>
                  <a:pt x="15" y="24"/>
                </a:cubicBezTo>
              </a:path>
            </a:pathLst>
          </a:custGeom>
          <a:noFill/>
          <a:ln w="9525" cap="flat">
            <a:solidFill>
              <a:schemeClr val="tx1">
                <a:lumMod val="85000"/>
                <a:lumOff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0" tIns="0" rIns="0" bIns="0" numCol="1" anchor="t" anchorCtr="0" compatLnSpc="1">
            <a:prstTxWarp prst="textNoShape">
              <a:avLst/>
            </a:prstTxWarp>
          </a:bodyPr>
          <a:lstStyle/>
          <a:p>
            <a:endParaRPr lang="en-US" dirty="0"/>
          </a:p>
        </p:txBody>
      </p:sp>
      <p:grpSp>
        <p:nvGrpSpPr>
          <p:cNvPr id="3" name="Gruppieren 2"/>
          <p:cNvGrpSpPr/>
          <p:nvPr/>
        </p:nvGrpSpPr>
        <p:grpSpPr bwMode="gray">
          <a:xfrm>
            <a:off x="6209512" y="2433637"/>
            <a:ext cx="5440088" cy="3380603"/>
            <a:chOff x="6209512" y="2433637"/>
            <a:chExt cx="5440088" cy="3380603"/>
          </a:xfrm>
        </p:grpSpPr>
        <p:sp>
          <p:nvSpPr>
            <p:cNvPr id="5" name="Rechteck 4"/>
            <p:cNvSpPr/>
            <p:nvPr/>
          </p:nvSpPr>
          <p:spPr bwMode="gray">
            <a:xfrm>
              <a:off x="6209512" y="5353009"/>
              <a:ext cx="5440088" cy="461231"/>
            </a:xfrm>
            <a:prstGeom prst="rect">
              <a:avLst/>
            </a:prstGeom>
            <a:solidFill>
              <a:schemeClr val="tx1">
                <a:lumMod val="85000"/>
                <a:lumOff val="15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a:p>
          </p:txBody>
        </p:sp>
        <p:sp>
          <p:nvSpPr>
            <p:cNvPr id="55" name="Rechteck 54"/>
            <p:cNvSpPr/>
            <p:nvPr/>
          </p:nvSpPr>
          <p:spPr bwMode="gray">
            <a:xfrm>
              <a:off x="6215251" y="5312625"/>
              <a:ext cx="5425444" cy="45719"/>
            </a:xfrm>
            <a:prstGeom prst="rect">
              <a:avLst/>
            </a:prstGeom>
            <a:solidFill>
              <a:schemeClr val="tx1">
                <a:lumMod val="85000"/>
                <a:lumOff val="15000"/>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a:p>
          </p:txBody>
        </p:sp>
        <p:grpSp>
          <p:nvGrpSpPr>
            <p:cNvPr id="9" name="Gruppieren 8"/>
            <p:cNvGrpSpPr/>
            <p:nvPr/>
          </p:nvGrpSpPr>
          <p:grpSpPr bwMode="gray">
            <a:xfrm>
              <a:off x="6211893" y="2433637"/>
              <a:ext cx="5425444" cy="2917374"/>
              <a:chOff x="-12311063" y="-1619250"/>
              <a:chExt cx="11047413" cy="5940425"/>
            </a:xfrm>
          </p:grpSpPr>
          <p:sp>
            <p:nvSpPr>
              <p:cNvPr id="11" name="Freeform 12"/>
              <p:cNvSpPr>
                <a:spLocks/>
              </p:cNvSpPr>
              <p:nvPr/>
            </p:nvSpPr>
            <p:spPr bwMode="gray">
              <a:xfrm>
                <a:off x="-8804275" y="-658813"/>
                <a:ext cx="820738" cy="765175"/>
              </a:xfrm>
              <a:custGeom>
                <a:avLst/>
                <a:gdLst>
                  <a:gd name="T0" fmla="*/ 219 w 219"/>
                  <a:gd name="T1" fmla="*/ 84 h 204"/>
                  <a:gd name="T2" fmla="*/ 94 w 219"/>
                  <a:gd name="T3" fmla="*/ 204 h 204"/>
                  <a:gd name="T4" fmla="*/ 0 w 219"/>
                  <a:gd name="T5" fmla="*/ 102 h 204"/>
                  <a:gd name="T6" fmla="*/ 94 w 219"/>
                  <a:gd name="T7" fmla="*/ 0 h 204"/>
                  <a:gd name="T8" fmla="*/ 219 w 219"/>
                  <a:gd name="T9" fmla="*/ 84 h 204"/>
                </a:gdLst>
                <a:ahLst/>
                <a:cxnLst>
                  <a:cxn ang="0">
                    <a:pos x="T0" y="T1"/>
                  </a:cxn>
                  <a:cxn ang="0">
                    <a:pos x="T2" y="T3"/>
                  </a:cxn>
                  <a:cxn ang="0">
                    <a:pos x="T4" y="T5"/>
                  </a:cxn>
                  <a:cxn ang="0">
                    <a:pos x="T6" y="T7"/>
                  </a:cxn>
                  <a:cxn ang="0">
                    <a:pos x="T8" y="T9"/>
                  </a:cxn>
                </a:cxnLst>
                <a:rect l="0" t="0" r="r" b="b"/>
                <a:pathLst>
                  <a:path w="219" h="204">
                    <a:moveTo>
                      <a:pt x="219" y="84"/>
                    </a:moveTo>
                    <a:cubicBezTo>
                      <a:pt x="219" y="141"/>
                      <a:pt x="146" y="204"/>
                      <a:pt x="94" y="204"/>
                    </a:cubicBezTo>
                    <a:cubicBezTo>
                      <a:pt x="42" y="204"/>
                      <a:pt x="0" y="159"/>
                      <a:pt x="0" y="102"/>
                    </a:cubicBezTo>
                    <a:cubicBezTo>
                      <a:pt x="0" y="46"/>
                      <a:pt x="42" y="0"/>
                      <a:pt x="94" y="0"/>
                    </a:cubicBezTo>
                    <a:cubicBezTo>
                      <a:pt x="146" y="0"/>
                      <a:pt x="219" y="28"/>
                      <a:pt x="219" y="84"/>
                    </a:cubicBezTo>
                  </a:path>
                </a:pathLst>
              </a:custGeom>
              <a:solidFill>
                <a:srgbClr val="F5CB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t" anchorCtr="0" compatLnSpc="1">
                <a:prstTxWarp prst="textNoShape">
                  <a:avLst/>
                </a:prstTxWarp>
              </a:bodyPr>
              <a:lstStyle/>
              <a:p>
                <a:endParaRPr lang="en-US" dirty="0"/>
              </a:p>
            </p:txBody>
          </p:sp>
          <p:sp>
            <p:nvSpPr>
              <p:cNvPr id="12" name="Freeform 13"/>
              <p:cNvSpPr>
                <a:spLocks/>
              </p:cNvSpPr>
              <p:nvPr/>
            </p:nvSpPr>
            <p:spPr bwMode="gray">
              <a:xfrm>
                <a:off x="-9040813" y="-1003300"/>
                <a:ext cx="2282825" cy="2219325"/>
              </a:xfrm>
              <a:custGeom>
                <a:avLst/>
                <a:gdLst>
                  <a:gd name="T0" fmla="*/ 465 w 1438"/>
                  <a:gd name="T1" fmla="*/ 1398 h 1398"/>
                  <a:gd name="T2" fmla="*/ 0 w 1438"/>
                  <a:gd name="T3" fmla="*/ 888 h 1398"/>
                  <a:gd name="T4" fmla="*/ 975 w 1438"/>
                  <a:gd name="T5" fmla="*/ 0 h 1398"/>
                  <a:gd name="T6" fmla="*/ 1438 w 1438"/>
                  <a:gd name="T7" fmla="*/ 510 h 1398"/>
                  <a:gd name="T8" fmla="*/ 465 w 1438"/>
                  <a:gd name="T9" fmla="*/ 1398 h 1398"/>
                </a:gdLst>
                <a:ahLst/>
                <a:cxnLst>
                  <a:cxn ang="0">
                    <a:pos x="T0" y="T1"/>
                  </a:cxn>
                  <a:cxn ang="0">
                    <a:pos x="T2" y="T3"/>
                  </a:cxn>
                  <a:cxn ang="0">
                    <a:pos x="T4" y="T5"/>
                  </a:cxn>
                  <a:cxn ang="0">
                    <a:pos x="T6" y="T7"/>
                  </a:cxn>
                  <a:cxn ang="0">
                    <a:pos x="T8" y="T9"/>
                  </a:cxn>
                </a:cxnLst>
                <a:rect l="0" t="0" r="r" b="b"/>
                <a:pathLst>
                  <a:path w="1438" h="1398">
                    <a:moveTo>
                      <a:pt x="465" y="1398"/>
                    </a:moveTo>
                    <a:lnTo>
                      <a:pt x="0" y="888"/>
                    </a:lnTo>
                    <a:lnTo>
                      <a:pt x="975" y="0"/>
                    </a:lnTo>
                    <a:lnTo>
                      <a:pt x="1438" y="510"/>
                    </a:lnTo>
                    <a:lnTo>
                      <a:pt x="465" y="1398"/>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t" anchorCtr="0" compatLnSpc="1">
                <a:prstTxWarp prst="textNoShape">
                  <a:avLst/>
                </a:prstTxWarp>
              </a:bodyPr>
              <a:lstStyle/>
              <a:p>
                <a:endParaRPr lang="en-US" dirty="0"/>
              </a:p>
            </p:txBody>
          </p:sp>
          <p:sp>
            <p:nvSpPr>
              <p:cNvPr id="13" name="Freeform 14"/>
              <p:cNvSpPr>
                <a:spLocks noEditPoints="1"/>
              </p:cNvSpPr>
              <p:nvPr/>
            </p:nvSpPr>
            <p:spPr bwMode="gray">
              <a:xfrm>
                <a:off x="-9040813" y="-1003300"/>
                <a:ext cx="2282825" cy="2219325"/>
              </a:xfrm>
              <a:custGeom>
                <a:avLst/>
                <a:gdLst>
                  <a:gd name="T0" fmla="*/ 973 w 1438"/>
                  <a:gd name="T1" fmla="*/ 54 h 1398"/>
                  <a:gd name="T2" fmla="*/ 1386 w 1438"/>
                  <a:gd name="T3" fmla="*/ 507 h 1398"/>
                  <a:gd name="T4" fmla="*/ 467 w 1438"/>
                  <a:gd name="T5" fmla="*/ 1346 h 1398"/>
                  <a:gd name="T6" fmla="*/ 54 w 1438"/>
                  <a:gd name="T7" fmla="*/ 890 h 1398"/>
                  <a:gd name="T8" fmla="*/ 973 w 1438"/>
                  <a:gd name="T9" fmla="*/ 54 h 1398"/>
                  <a:gd name="T10" fmla="*/ 975 w 1438"/>
                  <a:gd name="T11" fmla="*/ 0 h 1398"/>
                  <a:gd name="T12" fmla="*/ 0 w 1438"/>
                  <a:gd name="T13" fmla="*/ 888 h 1398"/>
                  <a:gd name="T14" fmla="*/ 465 w 1438"/>
                  <a:gd name="T15" fmla="*/ 1398 h 1398"/>
                  <a:gd name="T16" fmla="*/ 1438 w 1438"/>
                  <a:gd name="T17" fmla="*/ 510 h 1398"/>
                  <a:gd name="T18" fmla="*/ 975 w 1438"/>
                  <a:gd name="T19" fmla="*/ 0 h 13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38" h="1398">
                    <a:moveTo>
                      <a:pt x="973" y="54"/>
                    </a:moveTo>
                    <a:lnTo>
                      <a:pt x="1386" y="507"/>
                    </a:lnTo>
                    <a:lnTo>
                      <a:pt x="467" y="1346"/>
                    </a:lnTo>
                    <a:lnTo>
                      <a:pt x="54" y="890"/>
                    </a:lnTo>
                    <a:lnTo>
                      <a:pt x="973" y="54"/>
                    </a:lnTo>
                    <a:close/>
                    <a:moveTo>
                      <a:pt x="975" y="0"/>
                    </a:moveTo>
                    <a:lnTo>
                      <a:pt x="0" y="888"/>
                    </a:lnTo>
                    <a:lnTo>
                      <a:pt x="465" y="1398"/>
                    </a:lnTo>
                    <a:lnTo>
                      <a:pt x="1438" y="510"/>
                    </a:lnTo>
                    <a:lnTo>
                      <a:pt x="975" y="0"/>
                    </a:lnTo>
                    <a:close/>
                  </a:path>
                </a:pathLst>
              </a:custGeom>
              <a:solidFill>
                <a:schemeClr val="accent3">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5"/>
              <p:cNvSpPr>
                <a:spLocks/>
              </p:cNvSpPr>
              <p:nvPr/>
            </p:nvSpPr>
            <p:spPr bwMode="gray">
              <a:xfrm>
                <a:off x="-9040813" y="249237"/>
                <a:ext cx="258763" cy="328613"/>
              </a:xfrm>
              <a:custGeom>
                <a:avLst/>
                <a:gdLst>
                  <a:gd name="T0" fmla="*/ 46 w 69"/>
                  <a:gd name="T1" fmla="*/ 0 h 88"/>
                  <a:gd name="T2" fmla="*/ 42 w 69"/>
                  <a:gd name="T3" fmla="*/ 88 h 88"/>
                  <a:gd name="T4" fmla="*/ 0 w 69"/>
                  <a:gd name="T5" fmla="*/ 42 h 88"/>
                  <a:gd name="T6" fmla="*/ 46 w 69"/>
                  <a:gd name="T7" fmla="*/ 0 h 88"/>
                </a:gdLst>
                <a:ahLst/>
                <a:cxnLst>
                  <a:cxn ang="0">
                    <a:pos x="T0" y="T1"/>
                  </a:cxn>
                  <a:cxn ang="0">
                    <a:pos x="T2" y="T3"/>
                  </a:cxn>
                  <a:cxn ang="0">
                    <a:pos x="T4" y="T5"/>
                  </a:cxn>
                  <a:cxn ang="0">
                    <a:pos x="T6" y="T7"/>
                  </a:cxn>
                </a:cxnLst>
                <a:rect l="0" t="0" r="r" b="b"/>
                <a:pathLst>
                  <a:path w="69" h="88">
                    <a:moveTo>
                      <a:pt x="46" y="0"/>
                    </a:moveTo>
                    <a:cubicBezTo>
                      <a:pt x="69" y="26"/>
                      <a:pt x="68" y="65"/>
                      <a:pt x="42" y="88"/>
                    </a:cubicBezTo>
                    <a:cubicBezTo>
                      <a:pt x="0" y="42"/>
                      <a:pt x="0" y="42"/>
                      <a:pt x="0" y="42"/>
                    </a:cubicBezTo>
                    <a:cubicBezTo>
                      <a:pt x="26" y="19"/>
                      <a:pt x="46" y="0"/>
                      <a:pt x="46" y="0"/>
                    </a:cubicBezTo>
                  </a:path>
                </a:pathLst>
              </a:custGeom>
              <a:solidFill>
                <a:schemeClr val="accent3">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t" anchorCtr="0" compatLnSpc="1">
                <a:prstTxWarp prst="textNoShape">
                  <a:avLst/>
                </a:prstTxWarp>
              </a:bodyPr>
              <a:lstStyle/>
              <a:p>
                <a:endParaRPr lang="en-US" dirty="0"/>
              </a:p>
            </p:txBody>
          </p:sp>
          <p:sp>
            <p:nvSpPr>
              <p:cNvPr id="15" name="Freeform 16"/>
              <p:cNvSpPr>
                <a:spLocks/>
              </p:cNvSpPr>
              <p:nvPr/>
            </p:nvSpPr>
            <p:spPr bwMode="gray">
              <a:xfrm>
                <a:off x="-7664450" y="-1003300"/>
                <a:ext cx="328613" cy="261938"/>
              </a:xfrm>
              <a:custGeom>
                <a:avLst/>
                <a:gdLst>
                  <a:gd name="T0" fmla="*/ 0 w 88"/>
                  <a:gd name="T1" fmla="*/ 42 h 70"/>
                  <a:gd name="T2" fmla="*/ 88 w 88"/>
                  <a:gd name="T3" fmla="*/ 47 h 70"/>
                  <a:gd name="T4" fmla="*/ 46 w 88"/>
                  <a:gd name="T5" fmla="*/ 0 h 70"/>
                  <a:gd name="T6" fmla="*/ 0 w 88"/>
                  <a:gd name="T7" fmla="*/ 42 h 70"/>
                </a:gdLst>
                <a:ahLst/>
                <a:cxnLst>
                  <a:cxn ang="0">
                    <a:pos x="T0" y="T1"/>
                  </a:cxn>
                  <a:cxn ang="0">
                    <a:pos x="T2" y="T3"/>
                  </a:cxn>
                  <a:cxn ang="0">
                    <a:pos x="T4" y="T5"/>
                  </a:cxn>
                  <a:cxn ang="0">
                    <a:pos x="T6" y="T7"/>
                  </a:cxn>
                </a:cxnLst>
                <a:rect l="0" t="0" r="r" b="b"/>
                <a:pathLst>
                  <a:path w="88" h="70">
                    <a:moveTo>
                      <a:pt x="0" y="42"/>
                    </a:moveTo>
                    <a:cubicBezTo>
                      <a:pt x="23" y="68"/>
                      <a:pt x="62" y="70"/>
                      <a:pt x="88" y="47"/>
                    </a:cubicBezTo>
                    <a:cubicBezTo>
                      <a:pt x="46" y="0"/>
                      <a:pt x="46" y="0"/>
                      <a:pt x="46" y="0"/>
                    </a:cubicBezTo>
                    <a:cubicBezTo>
                      <a:pt x="20" y="24"/>
                      <a:pt x="0" y="42"/>
                      <a:pt x="0" y="42"/>
                    </a:cubicBezTo>
                  </a:path>
                </a:pathLst>
              </a:custGeom>
              <a:solidFill>
                <a:schemeClr val="accent3">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t" anchorCtr="0" compatLnSpc="1">
                <a:prstTxWarp prst="textNoShape">
                  <a:avLst/>
                </a:prstTxWarp>
              </a:bodyPr>
              <a:lstStyle/>
              <a:p>
                <a:endParaRPr lang="en-US" dirty="0"/>
              </a:p>
            </p:txBody>
          </p:sp>
          <p:sp>
            <p:nvSpPr>
              <p:cNvPr id="16" name="Freeform 17"/>
              <p:cNvSpPr>
                <a:spLocks/>
              </p:cNvSpPr>
              <p:nvPr/>
            </p:nvSpPr>
            <p:spPr bwMode="gray">
              <a:xfrm>
                <a:off x="-8459788" y="957262"/>
                <a:ext cx="330200" cy="258763"/>
              </a:xfrm>
              <a:custGeom>
                <a:avLst/>
                <a:gdLst>
                  <a:gd name="T0" fmla="*/ 88 w 88"/>
                  <a:gd name="T1" fmla="*/ 27 h 69"/>
                  <a:gd name="T2" fmla="*/ 0 w 88"/>
                  <a:gd name="T3" fmla="*/ 23 h 69"/>
                  <a:gd name="T4" fmla="*/ 42 w 88"/>
                  <a:gd name="T5" fmla="*/ 69 h 69"/>
                  <a:gd name="T6" fmla="*/ 88 w 88"/>
                  <a:gd name="T7" fmla="*/ 27 h 69"/>
                </a:gdLst>
                <a:ahLst/>
                <a:cxnLst>
                  <a:cxn ang="0">
                    <a:pos x="T0" y="T1"/>
                  </a:cxn>
                  <a:cxn ang="0">
                    <a:pos x="T2" y="T3"/>
                  </a:cxn>
                  <a:cxn ang="0">
                    <a:pos x="T4" y="T5"/>
                  </a:cxn>
                  <a:cxn ang="0">
                    <a:pos x="T6" y="T7"/>
                  </a:cxn>
                </a:cxnLst>
                <a:rect l="0" t="0" r="r" b="b"/>
                <a:pathLst>
                  <a:path w="88" h="69">
                    <a:moveTo>
                      <a:pt x="88" y="27"/>
                    </a:moveTo>
                    <a:cubicBezTo>
                      <a:pt x="65" y="2"/>
                      <a:pt x="25" y="0"/>
                      <a:pt x="0" y="23"/>
                    </a:cubicBezTo>
                    <a:cubicBezTo>
                      <a:pt x="42" y="69"/>
                      <a:pt x="42" y="69"/>
                      <a:pt x="42" y="69"/>
                    </a:cubicBezTo>
                    <a:cubicBezTo>
                      <a:pt x="67" y="46"/>
                      <a:pt x="88" y="27"/>
                      <a:pt x="88" y="27"/>
                    </a:cubicBezTo>
                  </a:path>
                </a:pathLst>
              </a:custGeom>
              <a:solidFill>
                <a:schemeClr val="accent3">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8"/>
              <p:cNvSpPr>
                <a:spLocks/>
              </p:cNvSpPr>
              <p:nvPr/>
            </p:nvSpPr>
            <p:spPr bwMode="gray">
              <a:xfrm>
                <a:off x="-7016750" y="-366713"/>
                <a:ext cx="258763" cy="330200"/>
              </a:xfrm>
              <a:custGeom>
                <a:avLst/>
                <a:gdLst>
                  <a:gd name="T0" fmla="*/ 23 w 69"/>
                  <a:gd name="T1" fmla="*/ 88 h 88"/>
                  <a:gd name="T2" fmla="*/ 27 w 69"/>
                  <a:gd name="T3" fmla="*/ 0 h 88"/>
                  <a:gd name="T4" fmla="*/ 69 w 69"/>
                  <a:gd name="T5" fmla="*/ 46 h 88"/>
                  <a:gd name="T6" fmla="*/ 23 w 69"/>
                  <a:gd name="T7" fmla="*/ 88 h 88"/>
                </a:gdLst>
                <a:ahLst/>
                <a:cxnLst>
                  <a:cxn ang="0">
                    <a:pos x="T0" y="T1"/>
                  </a:cxn>
                  <a:cxn ang="0">
                    <a:pos x="T2" y="T3"/>
                  </a:cxn>
                  <a:cxn ang="0">
                    <a:pos x="T4" y="T5"/>
                  </a:cxn>
                  <a:cxn ang="0">
                    <a:pos x="T6" y="T7"/>
                  </a:cxn>
                </a:cxnLst>
                <a:rect l="0" t="0" r="r" b="b"/>
                <a:pathLst>
                  <a:path w="69" h="88">
                    <a:moveTo>
                      <a:pt x="23" y="88"/>
                    </a:moveTo>
                    <a:cubicBezTo>
                      <a:pt x="0" y="63"/>
                      <a:pt x="2" y="23"/>
                      <a:pt x="27" y="0"/>
                    </a:cubicBezTo>
                    <a:cubicBezTo>
                      <a:pt x="69" y="46"/>
                      <a:pt x="69" y="46"/>
                      <a:pt x="69" y="46"/>
                    </a:cubicBezTo>
                    <a:cubicBezTo>
                      <a:pt x="44" y="70"/>
                      <a:pt x="23" y="88"/>
                      <a:pt x="23" y="88"/>
                    </a:cubicBezTo>
                  </a:path>
                </a:pathLst>
              </a:custGeom>
              <a:solidFill>
                <a:schemeClr val="accent3">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t" anchorCtr="0" compatLnSpc="1">
                <a:prstTxWarp prst="textNoShape">
                  <a:avLst/>
                </a:prstTxWarp>
              </a:bodyPr>
              <a:lstStyle/>
              <a:p>
                <a:endParaRPr lang="en-US" dirty="0"/>
              </a:p>
            </p:txBody>
          </p:sp>
          <p:sp>
            <p:nvSpPr>
              <p:cNvPr id="18" name="Freeform 19"/>
              <p:cNvSpPr>
                <a:spLocks/>
              </p:cNvSpPr>
              <p:nvPr/>
            </p:nvSpPr>
            <p:spPr bwMode="gray">
              <a:xfrm>
                <a:off x="-8355013" y="-350838"/>
                <a:ext cx="914400" cy="914400"/>
              </a:xfrm>
              <a:custGeom>
                <a:avLst/>
                <a:gdLst>
                  <a:gd name="T0" fmla="*/ 203 w 244"/>
                  <a:gd name="T1" fmla="*/ 48 h 244"/>
                  <a:gd name="T2" fmla="*/ 196 w 244"/>
                  <a:gd name="T3" fmla="*/ 203 h 244"/>
                  <a:gd name="T4" fmla="*/ 41 w 244"/>
                  <a:gd name="T5" fmla="*/ 196 h 244"/>
                  <a:gd name="T6" fmla="*/ 48 w 244"/>
                  <a:gd name="T7" fmla="*/ 41 h 244"/>
                  <a:gd name="T8" fmla="*/ 203 w 244"/>
                  <a:gd name="T9" fmla="*/ 48 h 244"/>
                </a:gdLst>
                <a:ahLst/>
                <a:cxnLst>
                  <a:cxn ang="0">
                    <a:pos x="T0" y="T1"/>
                  </a:cxn>
                  <a:cxn ang="0">
                    <a:pos x="T2" y="T3"/>
                  </a:cxn>
                  <a:cxn ang="0">
                    <a:pos x="T4" y="T5"/>
                  </a:cxn>
                  <a:cxn ang="0">
                    <a:pos x="T6" y="T7"/>
                  </a:cxn>
                  <a:cxn ang="0">
                    <a:pos x="T8" y="T9"/>
                  </a:cxn>
                </a:cxnLst>
                <a:rect l="0" t="0" r="r" b="b"/>
                <a:pathLst>
                  <a:path w="244" h="244">
                    <a:moveTo>
                      <a:pt x="203" y="48"/>
                    </a:moveTo>
                    <a:cubicBezTo>
                      <a:pt x="244" y="93"/>
                      <a:pt x="240" y="163"/>
                      <a:pt x="196" y="203"/>
                    </a:cubicBezTo>
                    <a:cubicBezTo>
                      <a:pt x="151" y="244"/>
                      <a:pt x="81" y="241"/>
                      <a:pt x="41" y="196"/>
                    </a:cubicBezTo>
                    <a:cubicBezTo>
                      <a:pt x="0" y="151"/>
                      <a:pt x="3" y="82"/>
                      <a:pt x="48" y="41"/>
                    </a:cubicBezTo>
                    <a:cubicBezTo>
                      <a:pt x="93" y="0"/>
                      <a:pt x="162" y="4"/>
                      <a:pt x="203" y="48"/>
                    </a:cubicBezTo>
                  </a:path>
                </a:pathLst>
              </a:custGeom>
              <a:solidFill>
                <a:schemeClr val="accent3">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t" anchorCtr="0" compatLnSpc="1">
                <a:prstTxWarp prst="textNoShape">
                  <a:avLst/>
                </a:prstTxWarp>
              </a:bodyPr>
              <a:lstStyle/>
              <a:p>
                <a:endParaRPr lang="en-US" dirty="0"/>
              </a:p>
            </p:txBody>
          </p:sp>
          <p:sp>
            <p:nvSpPr>
              <p:cNvPr id="19" name="Rectangle 20"/>
              <p:cNvSpPr>
                <a:spLocks noChangeArrowheads="1"/>
              </p:cNvSpPr>
              <p:nvPr/>
            </p:nvSpPr>
            <p:spPr bwMode="gray">
              <a:xfrm>
                <a:off x="-8053738" y="-296436"/>
                <a:ext cx="349257" cy="7520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de-DE" sz="2400" b="0" i="0" u="none" strike="noStrike" cap="none" normalizeH="0" baseline="0" dirty="0" smtClean="0">
                    <a:ln>
                      <a:noFill/>
                    </a:ln>
                    <a:solidFill>
                      <a:schemeClr val="accent3">
                        <a:lumMod val="60000"/>
                        <a:lumOff val="40000"/>
                      </a:schemeClr>
                    </a:solidFill>
                    <a:effectLst/>
                    <a:cs typeface="Arial" pitchFamily="34" charset="0"/>
                  </a:rPr>
                  <a:t>$</a:t>
                </a:r>
                <a:endParaRPr kumimoji="0" lang="en-US" altLang="de-DE" sz="1100" b="0" i="0" u="none" strike="noStrike" cap="none" normalizeH="0" baseline="0" dirty="0">
                  <a:ln>
                    <a:noFill/>
                  </a:ln>
                  <a:solidFill>
                    <a:schemeClr val="accent3">
                      <a:lumMod val="60000"/>
                      <a:lumOff val="40000"/>
                    </a:schemeClr>
                  </a:solidFill>
                  <a:effectLst/>
                  <a:cs typeface="Arial" pitchFamily="34" charset="0"/>
                </a:endParaRPr>
              </a:p>
            </p:txBody>
          </p:sp>
          <p:sp>
            <p:nvSpPr>
              <p:cNvPr id="20" name="Freeform 21"/>
              <p:cNvSpPr>
                <a:spLocks/>
              </p:cNvSpPr>
              <p:nvPr/>
            </p:nvSpPr>
            <p:spPr bwMode="gray">
              <a:xfrm>
                <a:off x="-11603038" y="-1619250"/>
                <a:ext cx="1166813" cy="4605338"/>
              </a:xfrm>
              <a:custGeom>
                <a:avLst/>
                <a:gdLst>
                  <a:gd name="T0" fmla="*/ 244 w 735"/>
                  <a:gd name="T1" fmla="*/ 2901 h 2901"/>
                  <a:gd name="T2" fmla="*/ 735 w 735"/>
                  <a:gd name="T3" fmla="*/ 2513 h 2901"/>
                  <a:gd name="T4" fmla="*/ 532 w 735"/>
                  <a:gd name="T5" fmla="*/ 161 h 2901"/>
                  <a:gd name="T6" fmla="*/ 0 w 735"/>
                  <a:gd name="T7" fmla="*/ 0 h 2901"/>
                  <a:gd name="T8" fmla="*/ 244 w 735"/>
                  <a:gd name="T9" fmla="*/ 2901 h 2901"/>
                </a:gdLst>
                <a:ahLst/>
                <a:cxnLst>
                  <a:cxn ang="0">
                    <a:pos x="T0" y="T1"/>
                  </a:cxn>
                  <a:cxn ang="0">
                    <a:pos x="T2" y="T3"/>
                  </a:cxn>
                  <a:cxn ang="0">
                    <a:pos x="T4" y="T5"/>
                  </a:cxn>
                  <a:cxn ang="0">
                    <a:pos x="T6" y="T7"/>
                  </a:cxn>
                  <a:cxn ang="0">
                    <a:pos x="T8" y="T9"/>
                  </a:cxn>
                </a:cxnLst>
                <a:rect l="0" t="0" r="r" b="b"/>
                <a:pathLst>
                  <a:path w="735" h="2901">
                    <a:moveTo>
                      <a:pt x="244" y="2901"/>
                    </a:moveTo>
                    <a:lnTo>
                      <a:pt x="735" y="2513"/>
                    </a:lnTo>
                    <a:lnTo>
                      <a:pt x="532" y="161"/>
                    </a:lnTo>
                    <a:lnTo>
                      <a:pt x="0" y="0"/>
                    </a:lnTo>
                    <a:lnTo>
                      <a:pt x="244" y="2901"/>
                    </a:ln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t" anchorCtr="0" compatLnSpc="1">
                <a:prstTxWarp prst="textNoShape">
                  <a:avLst/>
                </a:prstTxWarp>
              </a:bodyPr>
              <a:lstStyle/>
              <a:p>
                <a:endParaRPr lang="en-US" dirty="0"/>
              </a:p>
            </p:txBody>
          </p:sp>
          <p:sp>
            <p:nvSpPr>
              <p:cNvPr id="21" name="Freeform 22"/>
              <p:cNvSpPr>
                <a:spLocks/>
              </p:cNvSpPr>
              <p:nvPr/>
            </p:nvSpPr>
            <p:spPr bwMode="gray">
              <a:xfrm>
                <a:off x="-12311063" y="1785937"/>
                <a:ext cx="608013" cy="2535238"/>
              </a:xfrm>
              <a:custGeom>
                <a:avLst/>
                <a:gdLst>
                  <a:gd name="T0" fmla="*/ 106 w 383"/>
                  <a:gd name="T1" fmla="*/ 0 h 1597"/>
                  <a:gd name="T2" fmla="*/ 361 w 383"/>
                  <a:gd name="T3" fmla="*/ 0 h 1597"/>
                  <a:gd name="T4" fmla="*/ 383 w 383"/>
                  <a:gd name="T5" fmla="*/ 1597 h 1597"/>
                  <a:gd name="T6" fmla="*/ 0 w 383"/>
                  <a:gd name="T7" fmla="*/ 1597 h 1597"/>
                  <a:gd name="T8" fmla="*/ 106 w 383"/>
                  <a:gd name="T9" fmla="*/ 0 h 1597"/>
                </a:gdLst>
                <a:ahLst/>
                <a:cxnLst>
                  <a:cxn ang="0">
                    <a:pos x="T0" y="T1"/>
                  </a:cxn>
                  <a:cxn ang="0">
                    <a:pos x="T2" y="T3"/>
                  </a:cxn>
                  <a:cxn ang="0">
                    <a:pos x="T4" y="T5"/>
                  </a:cxn>
                  <a:cxn ang="0">
                    <a:pos x="T6" y="T7"/>
                  </a:cxn>
                  <a:cxn ang="0">
                    <a:pos x="T8" y="T9"/>
                  </a:cxn>
                </a:cxnLst>
                <a:rect l="0" t="0" r="r" b="b"/>
                <a:pathLst>
                  <a:path w="383" h="1597">
                    <a:moveTo>
                      <a:pt x="106" y="0"/>
                    </a:moveTo>
                    <a:lnTo>
                      <a:pt x="361" y="0"/>
                    </a:lnTo>
                    <a:lnTo>
                      <a:pt x="383" y="1597"/>
                    </a:lnTo>
                    <a:lnTo>
                      <a:pt x="0" y="1597"/>
                    </a:lnTo>
                    <a:lnTo>
                      <a:pt x="106" y="0"/>
                    </a:lnTo>
                    <a:close/>
                  </a:path>
                </a:pathLst>
              </a:custGeom>
              <a:solidFill>
                <a:srgbClr val="4D4D4D"/>
              </a:solidFill>
              <a:ln w="9525">
                <a:solidFill>
                  <a:srgbClr val="000000"/>
                </a:solidFill>
                <a:round/>
                <a:headEnd/>
                <a:tailEnd/>
              </a:ln>
              <a:extLst/>
            </p:spPr>
            <p:txBody>
              <a:bodyPr vert="horz" wrap="square" lIns="0" tIns="0" rIns="0" bIns="0" numCol="1" anchor="t" anchorCtr="0" compatLnSpc="1">
                <a:prstTxWarp prst="textNoShape">
                  <a:avLst/>
                </a:prstTxWarp>
              </a:bodyPr>
              <a:lstStyle/>
              <a:p>
                <a:endParaRPr lang="en-US" dirty="0"/>
              </a:p>
            </p:txBody>
          </p:sp>
          <p:sp>
            <p:nvSpPr>
              <p:cNvPr id="22" name="Freeform 23"/>
              <p:cNvSpPr>
                <a:spLocks/>
              </p:cNvSpPr>
              <p:nvPr/>
            </p:nvSpPr>
            <p:spPr bwMode="gray">
              <a:xfrm>
                <a:off x="-11737975" y="1766887"/>
                <a:ext cx="134938" cy="2554288"/>
              </a:xfrm>
              <a:custGeom>
                <a:avLst/>
                <a:gdLst>
                  <a:gd name="T0" fmla="*/ 22 w 85"/>
                  <a:gd name="T1" fmla="*/ 1609 h 1609"/>
                  <a:gd name="T2" fmla="*/ 85 w 85"/>
                  <a:gd name="T3" fmla="*/ 1564 h 1609"/>
                  <a:gd name="T4" fmla="*/ 22 w 85"/>
                  <a:gd name="T5" fmla="*/ 0 h 1609"/>
                  <a:gd name="T6" fmla="*/ 0 w 85"/>
                  <a:gd name="T7" fmla="*/ 12 h 1609"/>
                  <a:gd name="T8" fmla="*/ 22 w 85"/>
                  <a:gd name="T9" fmla="*/ 1609 h 1609"/>
                </a:gdLst>
                <a:ahLst/>
                <a:cxnLst>
                  <a:cxn ang="0">
                    <a:pos x="T0" y="T1"/>
                  </a:cxn>
                  <a:cxn ang="0">
                    <a:pos x="T2" y="T3"/>
                  </a:cxn>
                  <a:cxn ang="0">
                    <a:pos x="T4" y="T5"/>
                  </a:cxn>
                  <a:cxn ang="0">
                    <a:pos x="T6" y="T7"/>
                  </a:cxn>
                  <a:cxn ang="0">
                    <a:pos x="T8" y="T9"/>
                  </a:cxn>
                </a:cxnLst>
                <a:rect l="0" t="0" r="r" b="b"/>
                <a:pathLst>
                  <a:path w="85" h="1609">
                    <a:moveTo>
                      <a:pt x="22" y="1609"/>
                    </a:moveTo>
                    <a:lnTo>
                      <a:pt x="85" y="1564"/>
                    </a:lnTo>
                    <a:lnTo>
                      <a:pt x="22" y="0"/>
                    </a:lnTo>
                    <a:lnTo>
                      <a:pt x="0" y="12"/>
                    </a:lnTo>
                    <a:lnTo>
                      <a:pt x="22" y="1609"/>
                    </a:lnTo>
                    <a:close/>
                  </a:path>
                </a:pathLst>
              </a:custGeom>
              <a:solidFill>
                <a:srgbClr val="333333"/>
              </a:solidFill>
              <a:ln w="6350">
                <a:solidFill>
                  <a:srgbClr val="000000"/>
                </a:solidFill>
                <a:round/>
                <a:headEnd/>
                <a:tailEnd/>
              </a:ln>
              <a:extLst/>
            </p:spPr>
            <p:txBody>
              <a:bodyPr vert="horz" wrap="square" lIns="0" tIns="0" rIns="0" bIns="0" numCol="1" anchor="t" anchorCtr="0" compatLnSpc="1">
                <a:prstTxWarp prst="textNoShape">
                  <a:avLst/>
                </a:prstTxWarp>
              </a:bodyPr>
              <a:lstStyle/>
              <a:p>
                <a:endParaRPr lang="en-US" dirty="0"/>
              </a:p>
            </p:txBody>
          </p:sp>
          <p:sp>
            <p:nvSpPr>
              <p:cNvPr id="23" name="Freeform 24"/>
              <p:cNvSpPr>
                <a:spLocks/>
              </p:cNvSpPr>
              <p:nvPr/>
            </p:nvSpPr>
            <p:spPr bwMode="gray">
              <a:xfrm>
                <a:off x="-12142788" y="619125"/>
                <a:ext cx="517525" cy="1166813"/>
              </a:xfrm>
              <a:custGeom>
                <a:avLst/>
                <a:gdLst>
                  <a:gd name="T0" fmla="*/ 0 w 326"/>
                  <a:gd name="T1" fmla="*/ 735 h 735"/>
                  <a:gd name="T2" fmla="*/ 62 w 326"/>
                  <a:gd name="T3" fmla="*/ 114 h 735"/>
                  <a:gd name="T4" fmla="*/ 298 w 326"/>
                  <a:gd name="T5" fmla="*/ 0 h 735"/>
                  <a:gd name="T6" fmla="*/ 326 w 326"/>
                  <a:gd name="T7" fmla="*/ 348 h 735"/>
                  <a:gd name="T8" fmla="*/ 234 w 326"/>
                  <a:gd name="T9" fmla="*/ 402 h 735"/>
                  <a:gd name="T10" fmla="*/ 255 w 326"/>
                  <a:gd name="T11" fmla="*/ 735 h 735"/>
                  <a:gd name="T12" fmla="*/ 0 w 326"/>
                  <a:gd name="T13" fmla="*/ 735 h 735"/>
                </a:gdLst>
                <a:ahLst/>
                <a:cxnLst>
                  <a:cxn ang="0">
                    <a:pos x="T0" y="T1"/>
                  </a:cxn>
                  <a:cxn ang="0">
                    <a:pos x="T2" y="T3"/>
                  </a:cxn>
                  <a:cxn ang="0">
                    <a:pos x="T4" y="T5"/>
                  </a:cxn>
                  <a:cxn ang="0">
                    <a:pos x="T6" y="T7"/>
                  </a:cxn>
                  <a:cxn ang="0">
                    <a:pos x="T8" y="T9"/>
                  </a:cxn>
                  <a:cxn ang="0">
                    <a:pos x="T10" y="T11"/>
                  </a:cxn>
                  <a:cxn ang="0">
                    <a:pos x="T12" y="T13"/>
                  </a:cxn>
                </a:cxnLst>
                <a:rect l="0" t="0" r="r" b="b"/>
                <a:pathLst>
                  <a:path w="326" h="735">
                    <a:moveTo>
                      <a:pt x="0" y="735"/>
                    </a:moveTo>
                    <a:lnTo>
                      <a:pt x="62" y="114"/>
                    </a:lnTo>
                    <a:lnTo>
                      <a:pt x="298" y="0"/>
                    </a:lnTo>
                    <a:lnTo>
                      <a:pt x="326" y="348"/>
                    </a:lnTo>
                    <a:lnTo>
                      <a:pt x="234" y="402"/>
                    </a:lnTo>
                    <a:lnTo>
                      <a:pt x="255" y="735"/>
                    </a:lnTo>
                    <a:lnTo>
                      <a:pt x="0" y="735"/>
                    </a:ln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t" anchorCtr="0" compatLnSpc="1">
                <a:prstTxWarp prst="textNoShape">
                  <a:avLst/>
                </a:prstTxWarp>
              </a:bodyPr>
              <a:lstStyle/>
              <a:p>
                <a:endParaRPr lang="en-US" dirty="0"/>
              </a:p>
            </p:txBody>
          </p:sp>
          <p:sp>
            <p:nvSpPr>
              <p:cNvPr id="24" name="Freeform 25"/>
              <p:cNvSpPr>
                <a:spLocks/>
              </p:cNvSpPr>
              <p:nvPr/>
            </p:nvSpPr>
            <p:spPr bwMode="gray">
              <a:xfrm>
                <a:off x="-11771313" y="1257300"/>
                <a:ext cx="68263" cy="528638"/>
              </a:xfrm>
              <a:custGeom>
                <a:avLst/>
                <a:gdLst>
                  <a:gd name="T0" fmla="*/ 0 w 43"/>
                  <a:gd name="T1" fmla="*/ 0 h 333"/>
                  <a:gd name="T2" fmla="*/ 43 w 43"/>
                  <a:gd name="T3" fmla="*/ 321 h 333"/>
                  <a:gd name="T4" fmla="*/ 21 w 43"/>
                  <a:gd name="T5" fmla="*/ 333 h 333"/>
                  <a:gd name="T6" fmla="*/ 0 w 43"/>
                  <a:gd name="T7" fmla="*/ 0 h 333"/>
                </a:gdLst>
                <a:ahLst/>
                <a:cxnLst>
                  <a:cxn ang="0">
                    <a:pos x="T0" y="T1"/>
                  </a:cxn>
                  <a:cxn ang="0">
                    <a:pos x="T2" y="T3"/>
                  </a:cxn>
                  <a:cxn ang="0">
                    <a:pos x="T4" y="T5"/>
                  </a:cxn>
                  <a:cxn ang="0">
                    <a:pos x="T6" y="T7"/>
                  </a:cxn>
                </a:cxnLst>
                <a:rect l="0" t="0" r="r" b="b"/>
                <a:pathLst>
                  <a:path w="43" h="333">
                    <a:moveTo>
                      <a:pt x="0" y="0"/>
                    </a:moveTo>
                    <a:lnTo>
                      <a:pt x="43" y="321"/>
                    </a:lnTo>
                    <a:lnTo>
                      <a:pt x="21" y="333"/>
                    </a:lnTo>
                    <a:lnTo>
                      <a:pt x="0"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26"/>
              <p:cNvSpPr>
                <a:spLocks/>
              </p:cNvSpPr>
              <p:nvPr/>
            </p:nvSpPr>
            <p:spPr bwMode="gray">
              <a:xfrm>
                <a:off x="-11809413" y="-1619250"/>
                <a:ext cx="593725" cy="4605338"/>
              </a:xfrm>
              <a:custGeom>
                <a:avLst/>
                <a:gdLst>
                  <a:gd name="T0" fmla="*/ 0 w 374"/>
                  <a:gd name="T1" fmla="*/ 114 h 2901"/>
                  <a:gd name="T2" fmla="*/ 194 w 374"/>
                  <a:gd name="T3" fmla="*/ 2778 h 2901"/>
                  <a:gd name="T4" fmla="*/ 374 w 374"/>
                  <a:gd name="T5" fmla="*/ 2901 h 2901"/>
                  <a:gd name="T6" fmla="*/ 130 w 374"/>
                  <a:gd name="T7" fmla="*/ 0 h 2901"/>
                  <a:gd name="T8" fmla="*/ 0 w 374"/>
                  <a:gd name="T9" fmla="*/ 114 h 2901"/>
                </a:gdLst>
                <a:ahLst/>
                <a:cxnLst>
                  <a:cxn ang="0">
                    <a:pos x="T0" y="T1"/>
                  </a:cxn>
                  <a:cxn ang="0">
                    <a:pos x="T2" y="T3"/>
                  </a:cxn>
                  <a:cxn ang="0">
                    <a:pos x="T4" y="T5"/>
                  </a:cxn>
                  <a:cxn ang="0">
                    <a:pos x="T6" y="T7"/>
                  </a:cxn>
                  <a:cxn ang="0">
                    <a:pos x="T8" y="T9"/>
                  </a:cxn>
                </a:cxnLst>
                <a:rect l="0" t="0" r="r" b="b"/>
                <a:pathLst>
                  <a:path w="374" h="2901">
                    <a:moveTo>
                      <a:pt x="0" y="114"/>
                    </a:moveTo>
                    <a:lnTo>
                      <a:pt x="194" y="2778"/>
                    </a:lnTo>
                    <a:lnTo>
                      <a:pt x="374" y="2901"/>
                    </a:lnTo>
                    <a:lnTo>
                      <a:pt x="130" y="0"/>
                    </a:lnTo>
                    <a:lnTo>
                      <a:pt x="0" y="114"/>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t" anchorCtr="0" compatLnSpc="1">
                <a:prstTxWarp prst="textNoShape">
                  <a:avLst/>
                </a:prstTxWarp>
              </a:bodyPr>
              <a:lstStyle/>
              <a:p>
                <a:endParaRPr lang="en-US" dirty="0"/>
              </a:p>
            </p:txBody>
          </p:sp>
          <p:sp>
            <p:nvSpPr>
              <p:cNvPr id="26" name="Freeform 27"/>
              <p:cNvSpPr>
                <a:spLocks/>
              </p:cNvSpPr>
              <p:nvPr/>
            </p:nvSpPr>
            <p:spPr bwMode="gray">
              <a:xfrm>
                <a:off x="-11441113" y="-1363663"/>
                <a:ext cx="930275" cy="4030663"/>
              </a:xfrm>
              <a:custGeom>
                <a:avLst/>
                <a:gdLst>
                  <a:gd name="T0" fmla="*/ 194 w 586"/>
                  <a:gd name="T1" fmla="*/ 2539 h 2539"/>
                  <a:gd name="T2" fmla="*/ 586 w 586"/>
                  <a:gd name="T3" fmla="*/ 2277 h 2539"/>
                  <a:gd name="T4" fmla="*/ 390 w 586"/>
                  <a:gd name="T5" fmla="*/ 99 h 2539"/>
                  <a:gd name="T6" fmla="*/ 0 w 586"/>
                  <a:gd name="T7" fmla="*/ 0 h 2539"/>
                  <a:gd name="T8" fmla="*/ 194 w 586"/>
                  <a:gd name="T9" fmla="*/ 2539 h 2539"/>
                </a:gdLst>
                <a:ahLst/>
                <a:cxnLst>
                  <a:cxn ang="0">
                    <a:pos x="T0" y="T1"/>
                  </a:cxn>
                  <a:cxn ang="0">
                    <a:pos x="T2" y="T3"/>
                  </a:cxn>
                  <a:cxn ang="0">
                    <a:pos x="T4" y="T5"/>
                  </a:cxn>
                  <a:cxn ang="0">
                    <a:pos x="T6" y="T7"/>
                  </a:cxn>
                  <a:cxn ang="0">
                    <a:pos x="T8" y="T9"/>
                  </a:cxn>
                </a:cxnLst>
                <a:rect l="0" t="0" r="r" b="b"/>
                <a:pathLst>
                  <a:path w="586" h="2539">
                    <a:moveTo>
                      <a:pt x="194" y="2539"/>
                    </a:moveTo>
                    <a:lnTo>
                      <a:pt x="586" y="2277"/>
                    </a:lnTo>
                    <a:lnTo>
                      <a:pt x="390" y="99"/>
                    </a:lnTo>
                    <a:lnTo>
                      <a:pt x="0" y="0"/>
                    </a:lnTo>
                    <a:lnTo>
                      <a:pt x="194" y="2539"/>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28"/>
              <p:cNvSpPr>
                <a:spLocks/>
              </p:cNvSpPr>
              <p:nvPr/>
            </p:nvSpPr>
            <p:spPr bwMode="gray">
              <a:xfrm>
                <a:off x="-9656763" y="-681038"/>
                <a:ext cx="585788" cy="922338"/>
              </a:xfrm>
              <a:custGeom>
                <a:avLst/>
                <a:gdLst>
                  <a:gd name="T0" fmla="*/ 0 w 369"/>
                  <a:gd name="T1" fmla="*/ 68 h 581"/>
                  <a:gd name="T2" fmla="*/ 133 w 369"/>
                  <a:gd name="T3" fmla="*/ 0 h 581"/>
                  <a:gd name="T4" fmla="*/ 369 w 369"/>
                  <a:gd name="T5" fmla="*/ 526 h 581"/>
                  <a:gd name="T6" fmla="*/ 260 w 369"/>
                  <a:gd name="T7" fmla="*/ 581 h 581"/>
                  <a:gd name="T8" fmla="*/ 0 w 369"/>
                  <a:gd name="T9" fmla="*/ 68 h 581"/>
                </a:gdLst>
                <a:ahLst/>
                <a:cxnLst>
                  <a:cxn ang="0">
                    <a:pos x="T0" y="T1"/>
                  </a:cxn>
                  <a:cxn ang="0">
                    <a:pos x="T2" y="T3"/>
                  </a:cxn>
                  <a:cxn ang="0">
                    <a:pos x="T4" y="T5"/>
                  </a:cxn>
                  <a:cxn ang="0">
                    <a:pos x="T6" y="T7"/>
                  </a:cxn>
                  <a:cxn ang="0">
                    <a:pos x="T8" y="T9"/>
                  </a:cxn>
                </a:cxnLst>
                <a:rect l="0" t="0" r="r" b="b"/>
                <a:pathLst>
                  <a:path w="369" h="581">
                    <a:moveTo>
                      <a:pt x="0" y="68"/>
                    </a:moveTo>
                    <a:lnTo>
                      <a:pt x="133" y="0"/>
                    </a:lnTo>
                    <a:lnTo>
                      <a:pt x="369" y="526"/>
                    </a:lnTo>
                    <a:lnTo>
                      <a:pt x="260" y="581"/>
                    </a:lnTo>
                    <a:lnTo>
                      <a:pt x="0" y="68"/>
                    </a:ln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29"/>
              <p:cNvSpPr>
                <a:spLocks/>
              </p:cNvSpPr>
              <p:nvPr/>
            </p:nvSpPr>
            <p:spPr bwMode="gray">
              <a:xfrm>
                <a:off x="-11066463" y="-658813"/>
                <a:ext cx="1905000" cy="1800225"/>
              </a:xfrm>
              <a:custGeom>
                <a:avLst/>
                <a:gdLst>
                  <a:gd name="T0" fmla="*/ 931 w 1200"/>
                  <a:gd name="T1" fmla="*/ 0 h 1134"/>
                  <a:gd name="T2" fmla="*/ 1200 w 1200"/>
                  <a:gd name="T3" fmla="*/ 572 h 1134"/>
                  <a:gd name="T4" fmla="*/ 90 w 1200"/>
                  <a:gd name="T5" fmla="*/ 1134 h 1134"/>
                  <a:gd name="T6" fmla="*/ 0 w 1200"/>
                  <a:gd name="T7" fmla="*/ 387 h 1134"/>
                  <a:gd name="T8" fmla="*/ 931 w 1200"/>
                  <a:gd name="T9" fmla="*/ 0 h 1134"/>
                </a:gdLst>
                <a:ahLst/>
                <a:cxnLst>
                  <a:cxn ang="0">
                    <a:pos x="T0" y="T1"/>
                  </a:cxn>
                  <a:cxn ang="0">
                    <a:pos x="T2" y="T3"/>
                  </a:cxn>
                  <a:cxn ang="0">
                    <a:pos x="T4" y="T5"/>
                  </a:cxn>
                  <a:cxn ang="0">
                    <a:pos x="T6" y="T7"/>
                  </a:cxn>
                  <a:cxn ang="0">
                    <a:pos x="T8" y="T9"/>
                  </a:cxn>
                </a:cxnLst>
                <a:rect l="0" t="0" r="r" b="b"/>
                <a:pathLst>
                  <a:path w="1200" h="1134">
                    <a:moveTo>
                      <a:pt x="931" y="0"/>
                    </a:moveTo>
                    <a:lnTo>
                      <a:pt x="1200" y="572"/>
                    </a:lnTo>
                    <a:lnTo>
                      <a:pt x="90" y="1134"/>
                    </a:lnTo>
                    <a:lnTo>
                      <a:pt x="0" y="387"/>
                    </a:lnTo>
                    <a:lnTo>
                      <a:pt x="931"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t" anchorCtr="0" compatLnSpc="1">
                <a:prstTxWarp prst="textNoShape">
                  <a:avLst/>
                </a:prstTxWarp>
              </a:bodyPr>
              <a:lstStyle/>
              <a:p>
                <a:endParaRPr lang="en-US" dirty="0"/>
              </a:p>
            </p:txBody>
          </p:sp>
          <p:sp>
            <p:nvSpPr>
              <p:cNvPr id="29" name="Freeform 31"/>
              <p:cNvSpPr>
                <a:spLocks/>
              </p:cNvSpPr>
              <p:nvPr/>
            </p:nvSpPr>
            <p:spPr bwMode="gray">
              <a:xfrm>
                <a:off x="-9417050" y="-920750"/>
                <a:ext cx="1497013" cy="1263650"/>
              </a:xfrm>
              <a:custGeom>
                <a:avLst/>
                <a:gdLst>
                  <a:gd name="T0" fmla="*/ 87 w 399"/>
                  <a:gd name="T1" fmla="*/ 274 h 337"/>
                  <a:gd name="T2" fmla="*/ 180 w 399"/>
                  <a:gd name="T3" fmla="*/ 281 h 337"/>
                  <a:gd name="T4" fmla="*/ 285 w 399"/>
                  <a:gd name="T5" fmla="*/ 337 h 337"/>
                  <a:gd name="T6" fmla="*/ 311 w 399"/>
                  <a:gd name="T7" fmla="*/ 330 h 337"/>
                  <a:gd name="T8" fmla="*/ 324 w 399"/>
                  <a:gd name="T9" fmla="*/ 300 h 337"/>
                  <a:gd name="T10" fmla="*/ 305 w 399"/>
                  <a:gd name="T11" fmla="*/ 274 h 337"/>
                  <a:gd name="T12" fmla="*/ 206 w 399"/>
                  <a:gd name="T13" fmla="*/ 215 h 337"/>
                  <a:gd name="T14" fmla="*/ 175 w 399"/>
                  <a:gd name="T15" fmla="*/ 161 h 337"/>
                  <a:gd name="T16" fmla="*/ 217 w 399"/>
                  <a:gd name="T17" fmla="*/ 98 h 337"/>
                  <a:gd name="T18" fmla="*/ 281 w 399"/>
                  <a:gd name="T19" fmla="*/ 104 h 337"/>
                  <a:gd name="T20" fmla="*/ 333 w 399"/>
                  <a:gd name="T21" fmla="*/ 142 h 337"/>
                  <a:gd name="T22" fmla="*/ 399 w 399"/>
                  <a:gd name="T23" fmla="*/ 82 h 337"/>
                  <a:gd name="T24" fmla="*/ 312 w 399"/>
                  <a:gd name="T25" fmla="*/ 24 h 337"/>
                  <a:gd name="T26" fmla="*/ 209 w 399"/>
                  <a:gd name="T27" fmla="*/ 0 h 337"/>
                  <a:gd name="T28" fmla="*/ 137 w 399"/>
                  <a:gd name="T29" fmla="*/ 10 h 337"/>
                  <a:gd name="T30" fmla="*/ 96 w 399"/>
                  <a:gd name="T31" fmla="*/ 33 h 337"/>
                  <a:gd name="T32" fmla="*/ 26 w 399"/>
                  <a:gd name="T33" fmla="*/ 77 h 337"/>
                  <a:gd name="T34" fmla="*/ 0 w 399"/>
                  <a:gd name="T35" fmla="*/ 82 h 337"/>
                  <a:gd name="T36" fmla="*/ 87 w 399"/>
                  <a:gd name="T37" fmla="*/ 274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99" h="337">
                    <a:moveTo>
                      <a:pt x="87" y="274"/>
                    </a:moveTo>
                    <a:cubicBezTo>
                      <a:pt x="87" y="274"/>
                      <a:pt x="139" y="243"/>
                      <a:pt x="180" y="281"/>
                    </a:cubicBezTo>
                    <a:cubicBezTo>
                      <a:pt x="222" y="319"/>
                      <a:pt x="285" y="337"/>
                      <a:pt x="285" y="337"/>
                    </a:cubicBezTo>
                    <a:cubicBezTo>
                      <a:pt x="311" y="330"/>
                      <a:pt x="311" y="330"/>
                      <a:pt x="311" y="330"/>
                    </a:cubicBezTo>
                    <a:cubicBezTo>
                      <a:pt x="324" y="300"/>
                      <a:pt x="324" y="300"/>
                      <a:pt x="324" y="300"/>
                    </a:cubicBezTo>
                    <a:cubicBezTo>
                      <a:pt x="305" y="274"/>
                      <a:pt x="305" y="274"/>
                      <a:pt x="305" y="274"/>
                    </a:cubicBezTo>
                    <a:cubicBezTo>
                      <a:pt x="206" y="215"/>
                      <a:pt x="206" y="215"/>
                      <a:pt x="206" y="215"/>
                    </a:cubicBezTo>
                    <a:cubicBezTo>
                      <a:pt x="175" y="161"/>
                      <a:pt x="175" y="161"/>
                      <a:pt x="175" y="161"/>
                    </a:cubicBezTo>
                    <a:cubicBezTo>
                      <a:pt x="217" y="98"/>
                      <a:pt x="217" y="98"/>
                      <a:pt x="217" y="98"/>
                    </a:cubicBezTo>
                    <a:cubicBezTo>
                      <a:pt x="281" y="104"/>
                      <a:pt x="281" y="104"/>
                      <a:pt x="281" y="104"/>
                    </a:cubicBezTo>
                    <a:cubicBezTo>
                      <a:pt x="333" y="142"/>
                      <a:pt x="333" y="142"/>
                      <a:pt x="333" y="142"/>
                    </a:cubicBezTo>
                    <a:cubicBezTo>
                      <a:pt x="399" y="82"/>
                      <a:pt x="399" y="82"/>
                      <a:pt x="399" y="82"/>
                    </a:cubicBezTo>
                    <a:cubicBezTo>
                      <a:pt x="312" y="24"/>
                      <a:pt x="312" y="24"/>
                      <a:pt x="312" y="24"/>
                    </a:cubicBezTo>
                    <a:cubicBezTo>
                      <a:pt x="209" y="0"/>
                      <a:pt x="209" y="0"/>
                      <a:pt x="209" y="0"/>
                    </a:cubicBezTo>
                    <a:cubicBezTo>
                      <a:pt x="137" y="10"/>
                      <a:pt x="137" y="10"/>
                      <a:pt x="137" y="10"/>
                    </a:cubicBezTo>
                    <a:cubicBezTo>
                      <a:pt x="96" y="33"/>
                      <a:pt x="96" y="33"/>
                      <a:pt x="96" y="33"/>
                    </a:cubicBezTo>
                    <a:cubicBezTo>
                      <a:pt x="26" y="77"/>
                      <a:pt x="26" y="77"/>
                      <a:pt x="26" y="77"/>
                    </a:cubicBezTo>
                    <a:cubicBezTo>
                      <a:pt x="0" y="82"/>
                      <a:pt x="0" y="82"/>
                      <a:pt x="0" y="82"/>
                    </a:cubicBezTo>
                    <a:lnTo>
                      <a:pt x="87" y="274"/>
                    </a:lnTo>
                    <a:close/>
                  </a:path>
                </a:pathLst>
              </a:custGeom>
              <a:solidFill>
                <a:srgbClr val="F5DA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t" anchorCtr="0" compatLnSpc="1">
                <a:prstTxWarp prst="textNoShape">
                  <a:avLst/>
                </a:prstTxWarp>
              </a:bodyPr>
              <a:lstStyle/>
              <a:p>
                <a:endParaRPr lang="en-US" dirty="0"/>
              </a:p>
            </p:txBody>
          </p:sp>
          <p:sp>
            <p:nvSpPr>
              <p:cNvPr id="30" name="Freeform 32"/>
              <p:cNvSpPr>
                <a:spLocks/>
              </p:cNvSpPr>
              <p:nvPr/>
            </p:nvSpPr>
            <p:spPr bwMode="gray">
              <a:xfrm>
                <a:off x="-5527675" y="-658813"/>
                <a:ext cx="757238" cy="836613"/>
              </a:xfrm>
              <a:custGeom>
                <a:avLst/>
                <a:gdLst>
                  <a:gd name="T0" fmla="*/ 14 w 202"/>
                  <a:gd name="T1" fmla="*/ 102 h 223"/>
                  <a:gd name="T2" fmla="*/ 108 w 202"/>
                  <a:gd name="T3" fmla="*/ 204 h 223"/>
                  <a:gd name="T4" fmla="*/ 202 w 202"/>
                  <a:gd name="T5" fmla="*/ 102 h 223"/>
                  <a:gd name="T6" fmla="*/ 108 w 202"/>
                  <a:gd name="T7" fmla="*/ 0 h 223"/>
                  <a:gd name="T8" fmla="*/ 14 w 202"/>
                  <a:gd name="T9" fmla="*/ 102 h 223"/>
                </a:gdLst>
                <a:ahLst/>
                <a:cxnLst>
                  <a:cxn ang="0">
                    <a:pos x="T0" y="T1"/>
                  </a:cxn>
                  <a:cxn ang="0">
                    <a:pos x="T2" y="T3"/>
                  </a:cxn>
                  <a:cxn ang="0">
                    <a:pos x="T4" y="T5"/>
                  </a:cxn>
                  <a:cxn ang="0">
                    <a:pos x="T6" y="T7"/>
                  </a:cxn>
                  <a:cxn ang="0">
                    <a:pos x="T8" y="T9"/>
                  </a:cxn>
                </a:cxnLst>
                <a:rect l="0" t="0" r="r" b="b"/>
                <a:pathLst>
                  <a:path w="202" h="223">
                    <a:moveTo>
                      <a:pt x="14" y="102"/>
                    </a:moveTo>
                    <a:cubicBezTo>
                      <a:pt x="14" y="159"/>
                      <a:pt x="0" y="223"/>
                      <a:pt x="108" y="204"/>
                    </a:cubicBezTo>
                    <a:cubicBezTo>
                      <a:pt x="159" y="196"/>
                      <a:pt x="202" y="159"/>
                      <a:pt x="202" y="102"/>
                    </a:cubicBezTo>
                    <a:cubicBezTo>
                      <a:pt x="202" y="46"/>
                      <a:pt x="160" y="0"/>
                      <a:pt x="108" y="0"/>
                    </a:cubicBezTo>
                    <a:cubicBezTo>
                      <a:pt x="56" y="0"/>
                      <a:pt x="14" y="46"/>
                      <a:pt x="14" y="102"/>
                    </a:cubicBezTo>
                  </a:path>
                </a:pathLst>
              </a:custGeom>
              <a:solidFill>
                <a:srgbClr val="F5CB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t" anchorCtr="0" compatLnSpc="1">
                <a:prstTxWarp prst="textNoShape">
                  <a:avLst/>
                </a:prstTxWarp>
              </a:bodyPr>
              <a:lstStyle/>
              <a:p>
                <a:endParaRPr lang="en-US" dirty="0"/>
              </a:p>
            </p:txBody>
          </p:sp>
          <p:sp>
            <p:nvSpPr>
              <p:cNvPr id="31" name="Freeform 33"/>
              <p:cNvSpPr>
                <a:spLocks/>
              </p:cNvSpPr>
              <p:nvPr/>
            </p:nvSpPr>
            <p:spPr bwMode="gray">
              <a:xfrm>
                <a:off x="-5689600" y="-36513"/>
                <a:ext cx="398463" cy="285750"/>
              </a:xfrm>
              <a:custGeom>
                <a:avLst/>
                <a:gdLst>
                  <a:gd name="T0" fmla="*/ 0 w 251"/>
                  <a:gd name="T1" fmla="*/ 118 h 180"/>
                  <a:gd name="T2" fmla="*/ 159 w 251"/>
                  <a:gd name="T3" fmla="*/ 180 h 180"/>
                  <a:gd name="T4" fmla="*/ 251 w 251"/>
                  <a:gd name="T5" fmla="*/ 149 h 180"/>
                  <a:gd name="T6" fmla="*/ 251 w 251"/>
                  <a:gd name="T7" fmla="*/ 0 h 180"/>
                  <a:gd name="T8" fmla="*/ 161 w 251"/>
                  <a:gd name="T9" fmla="*/ 0 h 180"/>
                  <a:gd name="T10" fmla="*/ 0 w 251"/>
                  <a:gd name="T11" fmla="*/ 118 h 180"/>
                </a:gdLst>
                <a:ahLst/>
                <a:cxnLst>
                  <a:cxn ang="0">
                    <a:pos x="T0" y="T1"/>
                  </a:cxn>
                  <a:cxn ang="0">
                    <a:pos x="T2" y="T3"/>
                  </a:cxn>
                  <a:cxn ang="0">
                    <a:pos x="T4" y="T5"/>
                  </a:cxn>
                  <a:cxn ang="0">
                    <a:pos x="T6" y="T7"/>
                  </a:cxn>
                  <a:cxn ang="0">
                    <a:pos x="T8" y="T9"/>
                  </a:cxn>
                  <a:cxn ang="0">
                    <a:pos x="T10" y="T11"/>
                  </a:cxn>
                </a:cxnLst>
                <a:rect l="0" t="0" r="r" b="b"/>
                <a:pathLst>
                  <a:path w="251" h="180">
                    <a:moveTo>
                      <a:pt x="0" y="118"/>
                    </a:moveTo>
                    <a:lnTo>
                      <a:pt x="159" y="180"/>
                    </a:lnTo>
                    <a:lnTo>
                      <a:pt x="251" y="149"/>
                    </a:lnTo>
                    <a:lnTo>
                      <a:pt x="251" y="0"/>
                    </a:lnTo>
                    <a:lnTo>
                      <a:pt x="161" y="0"/>
                    </a:lnTo>
                    <a:lnTo>
                      <a:pt x="0" y="118"/>
                    </a:lnTo>
                    <a:close/>
                  </a:path>
                </a:pathLst>
              </a:custGeom>
              <a:solidFill>
                <a:srgbClr val="F5DA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2" name="Freeform 34"/>
              <p:cNvSpPr>
                <a:spLocks/>
              </p:cNvSpPr>
              <p:nvPr/>
            </p:nvSpPr>
            <p:spPr bwMode="gray">
              <a:xfrm>
                <a:off x="-6161088" y="841375"/>
                <a:ext cx="2062163" cy="765175"/>
              </a:xfrm>
              <a:custGeom>
                <a:avLst/>
                <a:gdLst>
                  <a:gd name="T0" fmla="*/ 0 w 550"/>
                  <a:gd name="T1" fmla="*/ 9 h 204"/>
                  <a:gd name="T2" fmla="*/ 214 w 550"/>
                  <a:gd name="T3" fmla="*/ 21 h 204"/>
                  <a:gd name="T4" fmla="*/ 394 w 550"/>
                  <a:gd name="T5" fmla="*/ 1 h 204"/>
                  <a:gd name="T6" fmla="*/ 550 w 550"/>
                  <a:gd name="T7" fmla="*/ 9 h 204"/>
                  <a:gd name="T8" fmla="*/ 550 w 550"/>
                  <a:gd name="T9" fmla="*/ 204 h 204"/>
                  <a:gd name="T10" fmla="*/ 23 w 550"/>
                  <a:gd name="T11" fmla="*/ 204 h 204"/>
                  <a:gd name="T12" fmla="*/ 0 w 550"/>
                  <a:gd name="T13" fmla="*/ 9 h 204"/>
                </a:gdLst>
                <a:ahLst/>
                <a:cxnLst>
                  <a:cxn ang="0">
                    <a:pos x="T0" y="T1"/>
                  </a:cxn>
                  <a:cxn ang="0">
                    <a:pos x="T2" y="T3"/>
                  </a:cxn>
                  <a:cxn ang="0">
                    <a:pos x="T4" y="T5"/>
                  </a:cxn>
                  <a:cxn ang="0">
                    <a:pos x="T6" y="T7"/>
                  </a:cxn>
                  <a:cxn ang="0">
                    <a:pos x="T8" y="T9"/>
                  </a:cxn>
                  <a:cxn ang="0">
                    <a:pos x="T10" y="T11"/>
                  </a:cxn>
                  <a:cxn ang="0">
                    <a:pos x="T12" y="T13"/>
                  </a:cxn>
                </a:cxnLst>
                <a:rect l="0" t="0" r="r" b="b"/>
                <a:pathLst>
                  <a:path w="550" h="204">
                    <a:moveTo>
                      <a:pt x="0" y="9"/>
                    </a:moveTo>
                    <a:cubicBezTo>
                      <a:pt x="0" y="9"/>
                      <a:pt x="150" y="21"/>
                      <a:pt x="214" y="21"/>
                    </a:cubicBezTo>
                    <a:cubicBezTo>
                      <a:pt x="278" y="21"/>
                      <a:pt x="365" y="2"/>
                      <a:pt x="394" y="1"/>
                    </a:cubicBezTo>
                    <a:cubicBezTo>
                      <a:pt x="423" y="0"/>
                      <a:pt x="550" y="9"/>
                      <a:pt x="550" y="9"/>
                    </a:cubicBezTo>
                    <a:cubicBezTo>
                      <a:pt x="550" y="204"/>
                      <a:pt x="550" y="204"/>
                      <a:pt x="550" y="204"/>
                    </a:cubicBezTo>
                    <a:cubicBezTo>
                      <a:pt x="23" y="204"/>
                      <a:pt x="23" y="204"/>
                      <a:pt x="23" y="204"/>
                    </a:cubicBezTo>
                    <a:lnTo>
                      <a:pt x="0" y="9"/>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t" anchorCtr="0" compatLnSpc="1">
                <a:prstTxWarp prst="textNoShape">
                  <a:avLst/>
                </a:prstTxWarp>
              </a:bodyPr>
              <a:lstStyle/>
              <a:p>
                <a:endParaRPr lang="en-US" dirty="0"/>
              </a:p>
            </p:txBody>
          </p:sp>
          <p:sp>
            <p:nvSpPr>
              <p:cNvPr id="33" name="Freeform 35"/>
              <p:cNvSpPr>
                <a:spLocks/>
              </p:cNvSpPr>
              <p:nvPr/>
            </p:nvSpPr>
            <p:spPr bwMode="gray">
              <a:xfrm>
                <a:off x="-6161088" y="874712"/>
                <a:ext cx="371475" cy="542925"/>
              </a:xfrm>
              <a:custGeom>
                <a:avLst/>
                <a:gdLst>
                  <a:gd name="T0" fmla="*/ 234 w 234"/>
                  <a:gd name="T1" fmla="*/ 52 h 342"/>
                  <a:gd name="T2" fmla="*/ 0 w 234"/>
                  <a:gd name="T3" fmla="*/ 0 h 342"/>
                  <a:gd name="T4" fmla="*/ 0 w 234"/>
                  <a:gd name="T5" fmla="*/ 342 h 342"/>
                  <a:gd name="T6" fmla="*/ 234 w 234"/>
                  <a:gd name="T7" fmla="*/ 52 h 342"/>
                </a:gdLst>
                <a:ahLst/>
                <a:cxnLst>
                  <a:cxn ang="0">
                    <a:pos x="T0" y="T1"/>
                  </a:cxn>
                  <a:cxn ang="0">
                    <a:pos x="T2" y="T3"/>
                  </a:cxn>
                  <a:cxn ang="0">
                    <a:pos x="T4" y="T5"/>
                  </a:cxn>
                  <a:cxn ang="0">
                    <a:pos x="T6" y="T7"/>
                  </a:cxn>
                </a:cxnLst>
                <a:rect l="0" t="0" r="r" b="b"/>
                <a:pathLst>
                  <a:path w="234" h="342">
                    <a:moveTo>
                      <a:pt x="234" y="52"/>
                    </a:moveTo>
                    <a:lnTo>
                      <a:pt x="0" y="0"/>
                    </a:lnTo>
                    <a:lnTo>
                      <a:pt x="0" y="342"/>
                    </a:lnTo>
                    <a:lnTo>
                      <a:pt x="234" y="52"/>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4" name="Freeform 36"/>
              <p:cNvSpPr>
                <a:spLocks/>
              </p:cNvSpPr>
              <p:nvPr/>
            </p:nvSpPr>
            <p:spPr bwMode="gray">
              <a:xfrm>
                <a:off x="-6224588" y="957262"/>
                <a:ext cx="434975" cy="784225"/>
              </a:xfrm>
              <a:custGeom>
                <a:avLst/>
                <a:gdLst>
                  <a:gd name="T0" fmla="*/ 0 w 274"/>
                  <a:gd name="T1" fmla="*/ 71 h 494"/>
                  <a:gd name="T2" fmla="*/ 274 w 274"/>
                  <a:gd name="T3" fmla="*/ 0 h 494"/>
                  <a:gd name="T4" fmla="*/ 274 w 274"/>
                  <a:gd name="T5" fmla="*/ 494 h 494"/>
                  <a:gd name="T6" fmla="*/ 0 w 274"/>
                  <a:gd name="T7" fmla="*/ 71 h 494"/>
                </a:gdLst>
                <a:ahLst/>
                <a:cxnLst>
                  <a:cxn ang="0">
                    <a:pos x="T0" y="T1"/>
                  </a:cxn>
                  <a:cxn ang="0">
                    <a:pos x="T2" y="T3"/>
                  </a:cxn>
                  <a:cxn ang="0">
                    <a:pos x="T4" y="T5"/>
                  </a:cxn>
                  <a:cxn ang="0">
                    <a:pos x="T6" y="T7"/>
                  </a:cxn>
                </a:cxnLst>
                <a:rect l="0" t="0" r="r" b="b"/>
                <a:pathLst>
                  <a:path w="274" h="494">
                    <a:moveTo>
                      <a:pt x="0" y="71"/>
                    </a:moveTo>
                    <a:lnTo>
                      <a:pt x="274" y="0"/>
                    </a:lnTo>
                    <a:lnTo>
                      <a:pt x="274" y="494"/>
                    </a:lnTo>
                    <a:lnTo>
                      <a:pt x="0" y="71"/>
                    </a:lnTo>
                    <a:close/>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5" name="Freeform 37"/>
              <p:cNvSpPr>
                <a:spLocks/>
              </p:cNvSpPr>
              <p:nvPr/>
            </p:nvSpPr>
            <p:spPr bwMode="gray">
              <a:xfrm>
                <a:off x="-4470400" y="874712"/>
                <a:ext cx="371475" cy="542925"/>
              </a:xfrm>
              <a:custGeom>
                <a:avLst/>
                <a:gdLst>
                  <a:gd name="T0" fmla="*/ 0 w 234"/>
                  <a:gd name="T1" fmla="*/ 52 h 342"/>
                  <a:gd name="T2" fmla="*/ 234 w 234"/>
                  <a:gd name="T3" fmla="*/ 0 h 342"/>
                  <a:gd name="T4" fmla="*/ 234 w 234"/>
                  <a:gd name="T5" fmla="*/ 342 h 342"/>
                  <a:gd name="T6" fmla="*/ 0 w 234"/>
                  <a:gd name="T7" fmla="*/ 52 h 342"/>
                </a:gdLst>
                <a:ahLst/>
                <a:cxnLst>
                  <a:cxn ang="0">
                    <a:pos x="T0" y="T1"/>
                  </a:cxn>
                  <a:cxn ang="0">
                    <a:pos x="T2" y="T3"/>
                  </a:cxn>
                  <a:cxn ang="0">
                    <a:pos x="T4" y="T5"/>
                  </a:cxn>
                  <a:cxn ang="0">
                    <a:pos x="T6" y="T7"/>
                  </a:cxn>
                </a:cxnLst>
                <a:rect l="0" t="0" r="r" b="b"/>
                <a:pathLst>
                  <a:path w="234" h="342">
                    <a:moveTo>
                      <a:pt x="0" y="52"/>
                    </a:moveTo>
                    <a:lnTo>
                      <a:pt x="234" y="0"/>
                    </a:lnTo>
                    <a:lnTo>
                      <a:pt x="234" y="342"/>
                    </a:lnTo>
                    <a:lnTo>
                      <a:pt x="0" y="52"/>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6" name="Freeform 38"/>
              <p:cNvSpPr>
                <a:spLocks/>
              </p:cNvSpPr>
              <p:nvPr/>
            </p:nvSpPr>
            <p:spPr bwMode="gray">
              <a:xfrm>
                <a:off x="-4470400" y="957262"/>
                <a:ext cx="434975" cy="784225"/>
              </a:xfrm>
              <a:custGeom>
                <a:avLst/>
                <a:gdLst>
                  <a:gd name="T0" fmla="*/ 274 w 274"/>
                  <a:gd name="T1" fmla="*/ 71 h 494"/>
                  <a:gd name="T2" fmla="*/ 0 w 274"/>
                  <a:gd name="T3" fmla="*/ 0 h 494"/>
                  <a:gd name="T4" fmla="*/ 0 w 274"/>
                  <a:gd name="T5" fmla="*/ 494 h 494"/>
                  <a:gd name="T6" fmla="*/ 274 w 274"/>
                  <a:gd name="T7" fmla="*/ 71 h 494"/>
                </a:gdLst>
                <a:ahLst/>
                <a:cxnLst>
                  <a:cxn ang="0">
                    <a:pos x="T0" y="T1"/>
                  </a:cxn>
                  <a:cxn ang="0">
                    <a:pos x="T2" y="T3"/>
                  </a:cxn>
                  <a:cxn ang="0">
                    <a:pos x="T4" y="T5"/>
                  </a:cxn>
                  <a:cxn ang="0">
                    <a:pos x="T6" y="T7"/>
                  </a:cxn>
                </a:cxnLst>
                <a:rect l="0" t="0" r="r" b="b"/>
                <a:pathLst>
                  <a:path w="274" h="494">
                    <a:moveTo>
                      <a:pt x="274" y="71"/>
                    </a:moveTo>
                    <a:lnTo>
                      <a:pt x="0" y="0"/>
                    </a:lnTo>
                    <a:lnTo>
                      <a:pt x="0" y="494"/>
                    </a:lnTo>
                    <a:lnTo>
                      <a:pt x="274" y="71"/>
                    </a:lnTo>
                    <a:close/>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7" name="Freeform 39"/>
              <p:cNvSpPr>
                <a:spLocks/>
              </p:cNvSpPr>
              <p:nvPr/>
            </p:nvSpPr>
            <p:spPr bwMode="gray">
              <a:xfrm>
                <a:off x="-6281738" y="1069975"/>
                <a:ext cx="2411413" cy="2346325"/>
              </a:xfrm>
              <a:custGeom>
                <a:avLst/>
                <a:gdLst>
                  <a:gd name="T0" fmla="*/ 15 w 643"/>
                  <a:gd name="T1" fmla="*/ 0 h 626"/>
                  <a:gd name="T2" fmla="*/ 598 w 643"/>
                  <a:gd name="T3" fmla="*/ 0 h 626"/>
                  <a:gd name="T4" fmla="*/ 626 w 643"/>
                  <a:gd name="T5" fmla="*/ 372 h 626"/>
                  <a:gd name="T6" fmla="*/ 630 w 643"/>
                  <a:gd name="T7" fmla="*/ 597 h 626"/>
                  <a:gd name="T8" fmla="*/ 260 w 643"/>
                  <a:gd name="T9" fmla="*/ 606 h 626"/>
                  <a:gd name="T10" fmla="*/ 15 w 643"/>
                  <a:gd name="T11" fmla="*/ 613 h 626"/>
                  <a:gd name="T12" fmla="*/ 21 w 643"/>
                  <a:gd name="T13" fmla="*/ 283 h 626"/>
                  <a:gd name="T14" fmla="*/ 15 w 643"/>
                  <a:gd name="T15" fmla="*/ 0 h 6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3" h="626">
                    <a:moveTo>
                      <a:pt x="15" y="0"/>
                    </a:moveTo>
                    <a:cubicBezTo>
                      <a:pt x="598" y="0"/>
                      <a:pt x="598" y="0"/>
                      <a:pt x="598" y="0"/>
                    </a:cubicBezTo>
                    <a:cubicBezTo>
                      <a:pt x="598" y="0"/>
                      <a:pt x="617" y="330"/>
                      <a:pt x="626" y="372"/>
                    </a:cubicBezTo>
                    <a:cubicBezTo>
                      <a:pt x="635" y="414"/>
                      <a:pt x="643" y="592"/>
                      <a:pt x="630" y="597"/>
                    </a:cubicBezTo>
                    <a:cubicBezTo>
                      <a:pt x="616" y="601"/>
                      <a:pt x="334" y="597"/>
                      <a:pt x="260" y="606"/>
                    </a:cubicBezTo>
                    <a:cubicBezTo>
                      <a:pt x="186" y="614"/>
                      <a:pt x="29" y="626"/>
                      <a:pt x="15" y="613"/>
                    </a:cubicBezTo>
                    <a:cubicBezTo>
                      <a:pt x="0" y="600"/>
                      <a:pt x="27" y="317"/>
                      <a:pt x="21" y="283"/>
                    </a:cubicBezTo>
                    <a:cubicBezTo>
                      <a:pt x="15" y="250"/>
                      <a:pt x="15" y="0"/>
                      <a:pt x="15" y="0"/>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t" anchorCtr="0" compatLnSpc="1">
                <a:prstTxWarp prst="textNoShape">
                  <a:avLst/>
                </a:prstTxWarp>
              </a:bodyPr>
              <a:lstStyle/>
              <a:p>
                <a:endParaRPr lang="en-US" dirty="0"/>
              </a:p>
            </p:txBody>
          </p:sp>
          <p:sp>
            <p:nvSpPr>
              <p:cNvPr id="38" name="Freeform 40"/>
              <p:cNvSpPr>
                <a:spLocks/>
              </p:cNvSpPr>
              <p:nvPr/>
            </p:nvSpPr>
            <p:spPr bwMode="gray">
              <a:xfrm>
                <a:off x="-5654675" y="4762"/>
                <a:ext cx="576263" cy="1285875"/>
              </a:xfrm>
              <a:custGeom>
                <a:avLst/>
                <a:gdLst>
                  <a:gd name="T0" fmla="*/ 0 w 154"/>
                  <a:gd name="T1" fmla="*/ 343 h 343"/>
                  <a:gd name="T2" fmla="*/ 0 w 154"/>
                  <a:gd name="T3" fmla="*/ 116 h 343"/>
                  <a:gd name="T4" fmla="*/ 116 w 154"/>
                  <a:gd name="T5" fmla="*/ 0 h 343"/>
                  <a:gd name="T6" fmla="*/ 154 w 154"/>
                  <a:gd name="T7" fmla="*/ 0 h 343"/>
                </a:gdLst>
                <a:ahLst/>
                <a:cxnLst>
                  <a:cxn ang="0">
                    <a:pos x="T0" y="T1"/>
                  </a:cxn>
                  <a:cxn ang="0">
                    <a:pos x="T2" y="T3"/>
                  </a:cxn>
                  <a:cxn ang="0">
                    <a:pos x="T4" y="T5"/>
                  </a:cxn>
                  <a:cxn ang="0">
                    <a:pos x="T6" y="T7"/>
                  </a:cxn>
                </a:cxnLst>
                <a:rect l="0" t="0" r="r" b="b"/>
                <a:pathLst>
                  <a:path w="154" h="343">
                    <a:moveTo>
                      <a:pt x="0" y="343"/>
                    </a:moveTo>
                    <a:cubicBezTo>
                      <a:pt x="0" y="116"/>
                      <a:pt x="0" y="116"/>
                      <a:pt x="0" y="116"/>
                    </a:cubicBezTo>
                    <a:cubicBezTo>
                      <a:pt x="0" y="52"/>
                      <a:pt x="52" y="1"/>
                      <a:pt x="116" y="0"/>
                    </a:cubicBezTo>
                    <a:cubicBezTo>
                      <a:pt x="154" y="0"/>
                      <a:pt x="154" y="0"/>
                      <a:pt x="154" y="0"/>
                    </a:cubicBezTo>
                  </a:path>
                </a:pathLst>
              </a:custGeom>
              <a:noFill/>
              <a:ln w="120650" cap="rnd">
                <a:solidFill>
                  <a:srgbClr val="F2F2F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0" tIns="0" rIns="0" bIns="0" numCol="1" anchor="t" anchorCtr="0" compatLnSpc="1">
                <a:prstTxWarp prst="textNoShape">
                  <a:avLst/>
                </a:prstTxWarp>
              </a:bodyPr>
              <a:lstStyle/>
              <a:p>
                <a:endParaRPr lang="en-US" dirty="0"/>
              </a:p>
            </p:txBody>
          </p:sp>
          <p:sp>
            <p:nvSpPr>
              <p:cNvPr id="39" name="Freeform 41"/>
              <p:cNvSpPr>
                <a:spLocks/>
              </p:cNvSpPr>
              <p:nvPr/>
            </p:nvSpPr>
            <p:spPr bwMode="gray">
              <a:xfrm>
                <a:off x="-3138488" y="-1619250"/>
                <a:ext cx="1165225" cy="4605338"/>
              </a:xfrm>
              <a:custGeom>
                <a:avLst/>
                <a:gdLst>
                  <a:gd name="T0" fmla="*/ 491 w 734"/>
                  <a:gd name="T1" fmla="*/ 2901 h 2901"/>
                  <a:gd name="T2" fmla="*/ 0 w 734"/>
                  <a:gd name="T3" fmla="*/ 2513 h 2901"/>
                  <a:gd name="T4" fmla="*/ 203 w 734"/>
                  <a:gd name="T5" fmla="*/ 161 h 2901"/>
                  <a:gd name="T6" fmla="*/ 734 w 734"/>
                  <a:gd name="T7" fmla="*/ 0 h 2901"/>
                  <a:gd name="T8" fmla="*/ 491 w 734"/>
                  <a:gd name="T9" fmla="*/ 2901 h 2901"/>
                </a:gdLst>
                <a:ahLst/>
                <a:cxnLst>
                  <a:cxn ang="0">
                    <a:pos x="T0" y="T1"/>
                  </a:cxn>
                  <a:cxn ang="0">
                    <a:pos x="T2" y="T3"/>
                  </a:cxn>
                  <a:cxn ang="0">
                    <a:pos x="T4" y="T5"/>
                  </a:cxn>
                  <a:cxn ang="0">
                    <a:pos x="T6" y="T7"/>
                  </a:cxn>
                  <a:cxn ang="0">
                    <a:pos x="T8" y="T9"/>
                  </a:cxn>
                </a:cxnLst>
                <a:rect l="0" t="0" r="r" b="b"/>
                <a:pathLst>
                  <a:path w="734" h="2901">
                    <a:moveTo>
                      <a:pt x="491" y="2901"/>
                    </a:moveTo>
                    <a:lnTo>
                      <a:pt x="0" y="2513"/>
                    </a:lnTo>
                    <a:lnTo>
                      <a:pt x="203" y="161"/>
                    </a:lnTo>
                    <a:lnTo>
                      <a:pt x="734" y="0"/>
                    </a:lnTo>
                    <a:lnTo>
                      <a:pt x="491" y="2901"/>
                    </a:ln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1" name="Freeform 43"/>
              <p:cNvSpPr>
                <a:spLocks/>
              </p:cNvSpPr>
              <p:nvPr/>
            </p:nvSpPr>
            <p:spPr bwMode="gray">
              <a:xfrm>
                <a:off x="-1973263" y="1766887"/>
                <a:ext cx="134938" cy="2554288"/>
              </a:xfrm>
              <a:custGeom>
                <a:avLst/>
                <a:gdLst>
                  <a:gd name="T0" fmla="*/ 64 w 85"/>
                  <a:gd name="T1" fmla="*/ 1609 h 1609"/>
                  <a:gd name="T2" fmla="*/ 0 w 85"/>
                  <a:gd name="T3" fmla="*/ 1564 h 1609"/>
                  <a:gd name="T4" fmla="*/ 64 w 85"/>
                  <a:gd name="T5" fmla="*/ 0 h 1609"/>
                  <a:gd name="T6" fmla="*/ 85 w 85"/>
                  <a:gd name="T7" fmla="*/ 12 h 1609"/>
                  <a:gd name="T8" fmla="*/ 64 w 85"/>
                  <a:gd name="T9" fmla="*/ 1609 h 1609"/>
                </a:gdLst>
                <a:ahLst/>
                <a:cxnLst>
                  <a:cxn ang="0">
                    <a:pos x="T0" y="T1"/>
                  </a:cxn>
                  <a:cxn ang="0">
                    <a:pos x="T2" y="T3"/>
                  </a:cxn>
                  <a:cxn ang="0">
                    <a:pos x="T4" y="T5"/>
                  </a:cxn>
                  <a:cxn ang="0">
                    <a:pos x="T6" y="T7"/>
                  </a:cxn>
                  <a:cxn ang="0">
                    <a:pos x="T8" y="T9"/>
                  </a:cxn>
                </a:cxnLst>
                <a:rect l="0" t="0" r="r" b="b"/>
                <a:pathLst>
                  <a:path w="85" h="1609">
                    <a:moveTo>
                      <a:pt x="64" y="1609"/>
                    </a:moveTo>
                    <a:lnTo>
                      <a:pt x="0" y="1564"/>
                    </a:lnTo>
                    <a:lnTo>
                      <a:pt x="64" y="0"/>
                    </a:lnTo>
                    <a:lnTo>
                      <a:pt x="85" y="12"/>
                    </a:lnTo>
                    <a:lnTo>
                      <a:pt x="64" y="1609"/>
                    </a:lnTo>
                    <a:close/>
                  </a:path>
                </a:pathLst>
              </a:custGeom>
              <a:solidFill>
                <a:srgbClr val="333333"/>
              </a:solidFill>
              <a:ln w="9525">
                <a:solidFill>
                  <a:srgbClr val="000000"/>
                </a:solidFill>
                <a:round/>
                <a:headEnd/>
                <a:tailEnd/>
              </a:ln>
              <a:extLst/>
            </p:spPr>
            <p:txBody>
              <a:bodyPr vert="horz" wrap="square" lIns="0" tIns="0" rIns="0" bIns="0" numCol="1" anchor="t" anchorCtr="0" compatLnSpc="1">
                <a:prstTxWarp prst="textNoShape">
                  <a:avLst/>
                </a:prstTxWarp>
              </a:bodyPr>
              <a:lstStyle/>
              <a:p>
                <a:endParaRPr lang="en-US" dirty="0"/>
              </a:p>
            </p:txBody>
          </p:sp>
          <p:sp>
            <p:nvSpPr>
              <p:cNvPr id="42" name="Freeform 44"/>
              <p:cNvSpPr>
                <a:spLocks/>
              </p:cNvSpPr>
              <p:nvPr/>
            </p:nvSpPr>
            <p:spPr bwMode="gray">
              <a:xfrm>
                <a:off x="-1951038" y="619125"/>
                <a:ext cx="517525" cy="1166813"/>
              </a:xfrm>
              <a:custGeom>
                <a:avLst/>
                <a:gdLst>
                  <a:gd name="T0" fmla="*/ 326 w 326"/>
                  <a:gd name="T1" fmla="*/ 735 h 735"/>
                  <a:gd name="T2" fmla="*/ 265 w 326"/>
                  <a:gd name="T3" fmla="*/ 114 h 735"/>
                  <a:gd name="T4" fmla="*/ 29 w 326"/>
                  <a:gd name="T5" fmla="*/ 0 h 735"/>
                  <a:gd name="T6" fmla="*/ 0 w 326"/>
                  <a:gd name="T7" fmla="*/ 348 h 735"/>
                  <a:gd name="T8" fmla="*/ 92 w 326"/>
                  <a:gd name="T9" fmla="*/ 402 h 735"/>
                  <a:gd name="T10" fmla="*/ 71 w 326"/>
                  <a:gd name="T11" fmla="*/ 735 h 735"/>
                  <a:gd name="T12" fmla="*/ 326 w 326"/>
                  <a:gd name="T13" fmla="*/ 735 h 735"/>
                </a:gdLst>
                <a:ahLst/>
                <a:cxnLst>
                  <a:cxn ang="0">
                    <a:pos x="T0" y="T1"/>
                  </a:cxn>
                  <a:cxn ang="0">
                    <a:pos x="T2" y="T3"/>
                  </a:cxn>
                  <a:cxn ang="0">
                    <a:pos x="T4" y="T5"/>
                  </a:cxn>
                  <a:cxn ang="0">
                    <a:pos x="T6" y="T7"/>
                  </a:cxn>
                  <a:cxn ang="0">
                    <a:pos x="T8" y="T9"/>
                  </a:cxn>
                  <a:cxn ang="0">
                    <a:pos x="T10" y="T11"/>
                  </a:cxn>
                  <a:cxn ang="0">
                    <a:pos x="T12" y="T13"/>
                  </a:cxn>
                </a:cxnLst>
                <a:rect l="0" t="0" r="r" b="b"/>
                <a:pathLst>
                  <a:path w="326" h="735">
                    <a:moveTo>
                      <a:pt x="326" y="735"/>
                    </a:moveTo>
                    <a:lnTo>
                      <a:pt x="265" y="114"/>
                    </a:lnTo>
                    <a:lnTo>
                      <a:pt x="29" y="0"/>
                    </a:lnTo>
                    <a:lnTo>
                      <a:pt x="0" y="348"/>
                    </a:lnTo>
                    <a:lnTo>
                      <a:pt x="92" y="402"/>
                    </a:lnTo>
                    <a:lnTo>
                      <a:pt x="71" y="735"/>
                    </a:lnTo>
                    <a:lnTo>
                      <a:pt x="326" y="735"/>
                    </a:ln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t" anchorCtr="0" compatLnSpc="1">
                <a:prstTxWarp prst="textNoShape">
                  <a:avLst/>
                </a:prstTxWarp>
              </a:bodyPr>
              <a:lstStyle/>
              <a:p>
                <a:endParaRPr lang="en-US" dirty="0"/>
              </a:p>
            </p:txBody>
          </p:sp>
          <p:sp>
            <p:nvSpPr>
              <p:cNvPr id="43" name="Freeform 45"/>
              <p:cNvSpPr>
                <a:spLocks/>
              </p:cNvSpPr>
              <p:nvPr/>
            </p:nvSpPr>
            <p:spPr bwMode="gray">
              <a:xfrm>
                <a:off x="-1871663" y="1257300"/>
                <a:ext cx="66675" cy="528638"/>
              </a:xfrm>
              <a:custGeom>
                <a:avLst/>
                <a:gdLst>
                  <a:gd name="T0" fmla="*/ 42 w 42"/>
                  <a:gd name="T1" fmla="*/ 0 h 333"/>
                  <a:gd name="T2" fmla="*/ 0 w 42"/>
                  <a:gd name="T3" fmla="*/ 321 h 333"/>
                  <a:gd name="T4" fmla="*/ 21 w 42"/>
                  <a:gd name="T5" fmla="*/ 333 h 333"/>
                  <a:gd name="T6" fmla="*/ 42 w 42"/>
                  <a:gd name="T7" fmla="*/ 0 h 333"/>
                </a:gdLst>
                <a:ahLst/>
                <a:cxnLst>
                  <a:cxn ang="0">
                    <a:pos x="T0" y="T1"/>
                  </a:cxn>
                  <a:cxn ang="0">
                    <a:pos x="T2" y="T3"/>
                  </a:cxn>
                  <a:cxn ang="0">
                    <a:pos x="T4" y="T5"/>
                  </a:cxn>
                  <a:cxn ang="0">
                    <a:pos x="T6" y="T7"/>
                  </a:cxn>
                </a:cxnLst>
                <a:rect l="0" t="0" r="r" b="b"/>
                <a:pathLst>
                  <a:path w="42" h="333">
                    <a:moveTo>
                      <a:pt x="42" y="0"/>
                    </a:moveTo>
                    <a:lnTo>
                      <a:pt x="0" y="321"/>
                    </a:lnTo>
                    <a:lnTo>
                      <a:pt x="21" y="333"/>
                    </a:lnTo>
                    <a:lnTo>
                      <a:pt x="42"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4" name="Freeform 46"/>
              <p:cNvSpPr>
                <a:spLocks/>
              </p:cNvSpPr>
              <p:nvPr/>
            </p:nvSpPr>
            <p:spPr bwMode="gray">
              <a:xfrm>
                <a:off x="-2359025" y="-1619250"/>
                <a:ext cx="592138" cy="4605338"/>
              </a:xfrm>
              <a:custGeom>
                <a:avLst/>
                <a:gdLst>
                  <a:gd name="T0" fmla="*/ 373 w 373"/>
                  <a:gd name="T1" fmla="*/ 114 h 2901"/>
                  <a:gd name="T2" fmla="*/ 179 w 373"/>
                  <a:gd name="T3" fmla="*/ 2778 h 2901"/>
                  <a:gd name="T4" fmla="*/ 0 w 373"/>
                  <a:gd name="T5" fmla="*/ 2901 h 2901"/>
                  <a:gd name="T6" fmla="*/ 243 w 373"/>
                  <a:gd name="T7" fmla="*/ 0 h 2901"/>
                  <a:gd name="T8" fmla="*/ 373 w 373"/>
                  <a:gd name="T9" fmla="*/ 114 h 2901"/>
                </a:gdLst>
                <a:ahLst/>
                <a:cxnLst>
                  <a:cxn ang="0">
                    <a:pos x="T0" y="T1"/>
                  </a:cxn>
                  <a:cxn ang="0">
                    <a:pos x="T2" y="T3"/>
                  </a:cxn>
                  <a:cxn ang="0">
                    <a:pos x="T4" y="T5"/>
                  </a:cxn>
                  <a:cxn ang="0">
                    <a:pos x="T6" y="T7"/>
                  </a:cxn>
                  <a:cxn ang="0">
                    <a:pos x="T8" y="T9"/>
                  </a:cxn>
                </a:cxnLst>
                <a:rect l="0" t="0" r="r" b="b"/>
                <a:pathLst>
                  <a:path w="373" h="2901">
                    <a:moveTo>
                      <a:pt x="373" y="114"/>
                    </a:moveTo>
                    <a:lnTo>
                      <a:pt x="179" y="2778"/>
                    </a:lnTo>
                    <a:lnTo>
                      <a:pt x="0" y="2901"/>
                    </a:lnTo>
                    <a:lnTo>
                      <a:pt x="243" y="0"/>
                    </a:lnTo>
                    <a:lnTo>
                      <a:pt x="373" y="114"/>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t" anchorCtr="0" compatLnSpc="1">
                <a:prstTxWarp prst="textNoShape">
                  <a:avLst/>
                </a:prstTxWarp>
              </a:bodyPr>
              <a:lstStyle/>
              <a:p>
                <a:endParaRPr lang="en-US" dirty="0"/>
              </a:p>
            </p:txBody>
          </p:sp>
          <p:sp>
            <p:nvSpPr>
              <p:cNvPr id="45" name="Freeform 47"/>
              <p:cNvSpPr>
                <a:spLocks/>
              </p:cNvSpPr>
              <p:nvPr/>
            </p:nvSpPr>
            <p:spPr bwMode="gray">
              <a:xfrm>
                <a:off x="-3063875" y="-1363663"/>
                <a:ext cx="930275" cy="4030663"/>
              </a:xfrm>
              <a:custGeom>
                <a:avLst/>
                <a:gdLst>
                  <a:gd name="T0" fmla="*/ 392 w 586"/>
                  <a:gd name="T1" fmla="*/ 2539 h 2539"/>
                  <a:gd name="T2" fmla="*/ 0 w 586"/>
                  <a:gd name="T3" fmla="*/ 2277 h 2539"/>
                  <a:gd name="T4" fmla="*/ 196 w 586"/>
                  <a:gd name="T5" fmla="*/ 99 h 2539"/>
                  <a:gd name="T6" fmla="*/ 586 w 586"/>
                  <a:gd name="T7" fmla="*/ 0 h 2539"/>
                  <a:gd name="T8" fmla="*/ 392 w 586"/>
                  <a:gd name="T9" fmla="*/ 2539 h 2539"/>
                </a:gdLst>
                <a:ahLst/>
                <a:cxnLst>
                  <a:cxn ang="0">
                    <a:pos x="T0" y="T1"/>
                  </a:cxn>
                  <a:cxn ang="0">
                    <a:pos x="T2" y="T3"/>
                  </a:cxn>
                  <a:cxn ang="0">
                    <a:pos x="T4" y="T5"/>
                  </a:cxn>
                  <a:cxn ang="0">
                    <a:pos x="T6" y="T7"/>
                  </a:cxn>
                  <a:cxn ang="0">
                    <a:pos x="T8" y="T9"/>
                  </a:cxn>
                </a:cxnLst>
                <a:rect l="0" t="0" r="r" b="b"/>
                <a:pathLst>
                  <a:path w="586" h="2539">
                    <a:moveTo>
                      <a:pt x="392" y="2539"/>
                    </a:moveTo>
                    <a:lnTo>
                      <a:pt x="0" y="2277"/>
                    </a:lnTo>
                    <a:lnTo>
                      <a:pt x="196" y="99"/>
                    </a:lnTo>
                    <a:lnTo>
                      <a:pt x="586" y="0"/>
                    </a:lnTo>
                    <a:lnTo>
                      <a:pt x="392" y="2539"/>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t" anchorCtr="0" compatLnSpc="1">
                <a:prstTxWarp prst="textNoShape">
                  <a:avLst/>
                </a:prstTxWarp>
              </a:bodyPr>
              <a:lstStyle/>
              <a:p>
                <a:endParaRPr lang="en-US" dirty="0"/>
              </a:p>
            </p:txBody>
          </p:sp>
          <p:sp>
            <p:nvSpPr>
              <p:cNvPr id="46" name="Freeform 48"/>
              <p:cNvSpPr>
                <a:spLocks/>
              </p:cNvSpPr>
              <p:nvPr/>
            </p:nvSpPr>
            <p:spPr bwMode="gray">
              <a:xfrm>
                <a:off x="-5029200" y="4762"/>
                <a:ext cx="434975" cy="1285875"/>
              </a:xfrm>
              <a:custGeom>
                <a:avLst/>
                <a:gdLst>
                  <a:gd name="T0" fmla="*/ 0 w 116"/>
                  <a:gd name="T1" fmla="*/ 0 h 343"/>
                  <a:gd name="T2" fmla="*/ 116 w 116"/>
                  <a:gd name="T3" fmla="*/ 116 h 343"/>
                  <a:gd name="T4" fmla="*/ 116 w 116"/>
                  <a:gd name="T5" fmla="*/ 343 h 343"/>
                </a:gdLst>
                <a:ahLst/>
                <a:cxnLst>
                  <a:cxn ang="0">
                    <a:pos x="T0" y="T1"/>
                  </a:cxn>
                  <a:cxn ang="0">
                    <a:pos x="T2" y="T3"/>
                  </a:cxn>
                  <a:cxn ang="0">
                    <a:pos x="T4" y="T5"/>
                  </a:cxn>
                </a:cxnLst>
                <a:rect l="0" t="0" r="r" b="b"/>
                <a:pathLst>
                  <a:path w="116" h="343">
                    <a:moveTo>
                      <a:pt x="0" y="0"/>
                    </a:moveTo>
                    <a:cubicBezTo>
                      <a:pt x="64" y="0"/>
                      <a:pt x="116" y="52"/>
                      <a:pt x="116" y="116"/>
                    </a:cubicBezTo>
                    <a:cubicBezTo>
                      <a:pt x="116" y="343"/>
                      <a:pt x="116" y="343"/>
                      <a:pt x="116" y="343"/>
                    </a:cubicBezTo>
                  </a:path>
                </a:pathLst>
              </a:custGeom>
              <a:noFill/>
              <a:ln w="120650" cap="rnd">
                <a:solidFill>
                  <a:srgbClr val="F2F2F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0" tIns="0" rIns="0" bIns="0" numCol="1" anchor="t" anchorCtr="0" compatLnSpc="1">
                <a:prstTxWarp prst="textNoShape">
                  <a:avLst/>
                </a:prstTxWarp>
              </a:bodyPr>
              <a:lstStyle/>
              <a:p>
                <a:endParaRPr lang="en-US" dirty="0"/>
              </a:p>
            </p:txBody>
          </p:sp>
          <p:sp>
            <p:nvSpPr>
              <p:cNvPr id="47" name="Freeform 49"/>
              <p:cNvSpPr>
                <a:spLocks/>
              </p:cNvSpPr>
              <p:nvPr/>
            </p:nvSpPr>
            <p:spPr bwMode="gray">
              <a:xfrm>
                <a:off x="-4503738" y="-681038"/>
                <a:ext cx="584200" cy="922338"/>
              </a:xfrm>
              <a:custGeom>
                <a:avLst/>
                <a:gdLst>
                  <a:gd name="T0" fmla="*/ 368 w 368"/>
                  <a:gd name="T1" fmla="*/ 68 h 581"/>
                  <a:gd name="T2" fmla="*/ 236 w 368"/>
                  <a:gd name="T3" fmla="*/ 0 h 581"/>
                  <a:gd name="T4" fmla="*/ 0 w 368"/>
                  <a:gd name="T5" fmla="*/ 526 h 581"/>
                  <a:gd name="T6" fmla="*/ 108 w 368"/>
                  <a:gd name="T7" fmla="*/ 581 h 581"/>
                  <a:gd name="T8" fmla="*/ 368 w 368"/>
                  <a:gd name="T9" fmla="*/ 68 h 581"/>
                </a:gdLst>
                <a:ahLst/>
                <a:cxnLst>
                  <a:cxn ang="0">
                    <a:pos x="T0" y="T1"/>
                  </a:cxn>
                  <a:cxn ang="0">
                    <a:pos x="T2" y="T3"/>
                  </a:cxn>
                  <a:cxn ang="0">
                    <a:pos x="T4" y="T5"/>
                  </a:cxn>
                  <a:cxn ang="0">
                    <a:pos x="T6" y="T7"/>
                  </a:cxn>
                  <a:cxn ang="0">
                    <a:pos x="T8" y="T9"/>
                  </a:cxn>
                </a:cxnLst>
                <a:rect l="0" t="0" r="r" b="b"/>
                <a:pathLst>
                  <a:path w="368" h="581">
                    <a:moveTo>
                      <a:pt x="368" y="68"/>
                    </a:moveTo>
                    <a:lnTo>
                      <a:pt x="236" y="0"/>
                    </a:lnTo>
                    <a:lnTo>
                      <a:pt x="0" y="526"/>
                    </a:lnTo>
                    <a:lnTo>
                      <a:pt x="108" y="581"/>
                    </a:lnTo>
                    <a:lnTo>
                      <a:pt x="368" y="68"/>
                    </a:ln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t" anchorCtr="0" compatLnSpc="1">
                <a:prstTxWarp prst="textNoShape">
                  <a:avLst/>
                </a:prstTxWarp>
              </a:bodyPr>
              <a:lstStyle/>
              <a:p>
                <a:endParaRPr lang="en-US" dirty="0"/>
              </a:p>
            </p:txBody>
          </p:sp>
          <p:sp>
            <p:nvSpPr>
              <p:cNvPr id="48" name="Freeform 50"/>
              <p:cNvSpPr>
                <a:spLocks/>
              </p:cNvSpPr>
              <p:nvPr/>
            </p:nvSpPr>
            <p:spPr bwMode="gray">
              <a:xfrm>
                <a:off x="-4414838" y="-658813"/>
                <a:ext cx="1905000" cy="1800225"/>
              </a:xfrm>
              <a:custGeom>
                <a:avLst/>
                <a:gdLst>
                  <a:gd name="T0" fmla="*/ 270 w 1200"/>
                  <a:gd name="T1" fmla="*/ 0 h 1134"/>
                  <a:gd name="T2" fmla="*/ 0 w 1200"/>
                  <a:gd name="T3" fmla="*/ 572 h 1134"/>
                  <a:gd name="T4" fmla="*/ 1111 w 1200"/>
                  <a:gd name="T5" fmla="*/ 1134 h 1134"/>
                  <a:gd name="T6" fmla="*/ 1200 w 1200"/>
                  <a:gd name="T7" fmla="*/ 387 h 1134"/>
                  <a:gd name="T8" fmla="*/ 270 w 1200"/>
                  <a:gd name="T9" fmla="*/ 0 h 1134"/>
                </a:gdLst>
                <a:ahLst/>
                <a:cxnLst>
                  <a:cxn ang="0">
                    <a:pos x="T0" y="T1"/>
                  </a:cxn>
                  <a:cxn ang="0">
                    <a:pos x="T2" y="T3"/>
                  </a:cxn>
                  <a:cxn ang="0">
                    <a:pos x="T4" y="T5"/>
                  </a:cxn>
                  <a:cxn ang="0">
                    <a:pos x="T6" y="T7"/>
                  </a:cxn>
                  <a:cxn ang="0">
                    <a:pos x="T8" y="T9"/>
                  </a:cxn>
                </a:cxnLst>
                <a:rect l="0" t="0" r="r" b="b"/>
                <a:pathLst>
                  <a:path w="1200" h="1134">
                    <a:moveTo>
                      <a:pt x="270" y="0"/>
                    </a:moveTo>
                    <a:lnTo>
                      <a:pt x="0" y="572"/>
                    </a:lnTo>
                    <a:lnTo>
                      <a:pt x="1111" y="1134"/>
                    </a:lnTo>
                    <a:lnTo>
                      <a:pt x="1200" y="387"/>
                    </a:lnTo>
                    <a:lnTo>
                      <a:pt x="270"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t" anchorCtr="0" compatLnSpc="1">
                <a:prstTxWarp prst="textNoShape">
                  <a:avLst/>
                </a:prstTxWarp>
              </a:bodyPr>
              <a:lstStyle/>
              <a:p>
                <a:endParaRPr lang="en-US" dirty="0"/>
              </a:p>
            </p:txBody>
          </p:sp>
          <p:sp>
            <p:nvSpPr>
              <p:cNvPr id="49" name="Oval 51"/>
              <p:cNvSpPr>
                <a:spLocks noChangeArrowheads="1"/>
              </p:cNvSpPr>
              <p:nvPr/>
            </p:nvSpPr>
            <p:spPr bwMode="gray">
              <a:xfrm>
                <a:off x="-5778500" y="1163637"/>
                <a:ext cx="250825" cy="254000"/>
              </a:xfrm>
              <a:prstGeom prst="ellipse">
                <a:avLst/>
              </a:pr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t" anchorCtr="0" compatLnSpc="1">
                <a:prstTxWarp prst="textNoShape">
                  <a:avLst/>
                </a:prstTxWarp>
              </a:bodyPr>
              <a:lstStyle/>
              <a:p>
                <a:endParaRPr lang="en-US" dirty="0"/>
              </a:p>
            </p:txBody>
          </p:sp>
          <p:sp>
            <p:nvSpPr>
              <p:cNvPr id="50" name="Oval 52"/>
              <p:cNvSpPr>
                <a:spLocks noChangeArrowheads="1"/>
              </p:cNvSpPr>
              <p:nvPr/>
            </p:nvSpPr>
            <p:spPr bwMode="gray">
              <a:xfrm>
                <a:off x="-4721225" y="1163637"/>
                <a:ext cx="254000" cy="254000"/>
              </a:xfrm>
              <a:prstGeom prst="ellipse">
                <a:avLst/>
              </a:pr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t" anchorCtr="0" compatLnSpc="1">
                <a:prstTxWarp prst="textNoShape">
                  <a:avLst/>
                </a:prstTxWarp>
              </a:bodyPr>
              <a:lstStyle/>
              <a:p>
                <a:endParaRPr lang="en-US" dirty="0"/>
              </a:p>
            </p:txBody>
          </p:sp>
          <p:sp>
            <p:nvSpPr>
              <p:cNvPr id="51" name="Freeform 54"/>
              <p:cNvSpPr>
                <a:spLocks/>
              </p:cNvSpPr>
              <p:nvPr/>
            </p:nvSpPr>
            <p:spPr bwMode="gray">
              <a:xfrm>
                <a:off x="-5838825" y="-950913"/>
                <a:ext cx="1695450" cy="1266825"/>
              </a:xfrm>
              <a:custGeom>
                <a:avLst/>
                <a:gdLst>
                  <a:gd name="T0" fmla="*/ 118 w 452"/>
                  <a:gd name="T1" fmla="*/ 142 h 338"/>
                  <a:gd name="T2" fmla="*/ 169 w 452"/>
                  <a:gd name="T3" fmla="*/ 123 h 338"/>
                  <a:gd name="T4" fmla="*/ 226 w 452"/>
                  <a:gd name="T5" fmla="*/ 122 h 338"/>
                  <a:gd name="T6" fmla="*/ 252 w 452"/>
                  <a:gd name="T7" fmla="*/ 169 h 338"/>
                  <a:gd name="T8" fmla="*/ 216 w 452"/>
                  <a:gd name="T9" fmla="*/ 229 h 338"/>
                  <a:gd name="T10" fmla="*/ 146 w 452"/>
                  <a:gd name="T11" fmla="*/ 275 h 338"/>
                  <a:gd name="T12" fmla="*/ 127 w 452"/>
                  <a:gd name="T13" fmla="*/ 300 h 338"/>
                  <a:gd name="T14" fmla="*/ 141 w 452"/>
                  <a:gd name="T15" fmla="*/ 331 h 338"/>
                  <a:gd name="T16" fmla="*/ 166 w 452"/>
                  <a:gd name="T17" fmla="*/ 338 h 338"/>
                  <a:gd name="T18" fmla="*/ 271 w 452"/>
                  <a:gd name="T19" fmla="*/ 282 h 338"/>
                  <a:gd name="T20" fmla="*/ 365 w 452"/>
                  <a:gd name="T21" fmla="*/ 275 h 338"/>
                  <a:gd name="T22" fmla="*/ 452 w 452"/>
                  <a:gd name="T23" fmla="*/ 83 h 338"/>
                  <a:gd name="T24" fmla="*/ 425 w 452"/>
                  <a:gd name="T25" fmla="*/ 77 h 338"/>
                  <a:gd name="T26" fmla="*/ 355 w 452"/>
                  <a:gd name="T27" fmla="*/ 34 h 338"/>
                  <a:gd name="T28" fmla="*/ 315 w 452"/>
                  <a:gd name="T29" fmla="*/ 10 h 338"/>
                  <a:gd name="T30" fmla="*/ 242 w 452"/>
                  <a:gd name="T31" fmla="*/ 0 h 338"/>
                  <a:gd name="T32" fmla="*/ 139 w 452"/>
                  <a:gd name="T33" fmla="*/ 25 h 338"/>
                  <a:gd name="T34" fmla="*/ 32 w 452"/>
                  <a:gd name="T35" fmla="*/ 85 h 338"/>
                  <a:gd name="T36" fmla="*/ 0 w 452"/>
                  <a:gd name="T37" fmla="*/ 211 h 338"/>
                  <a:gd name="T38" fmla="*/ 40 w 452"/>
                  <a:gd name="T39" fmla="*/ 294 h 338"/>
                  <a:gd name="T40" fmla="*/ 108 w 452"/>
                  <a:gd name="T41" fmla="*/ 244 h 338"/>
                  <a:gd name="T42" fmla="*/ 96 w 452"/>
                  <a:gd name="T43" fmla="*/ 200 h 338"/>
                  <a:gd name="T44" fmla="*/ 118 w 452"/>
                  <a:gd name="T45" fmla="*/ 142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52" h="338">
                    <a:moveTo>
                      <a:pt x="118" y="142"/>
                    </a:moveTo>
                    <a:cubicBezTo>
                      <a:pt x="169" y="123"/>
                      <a:pt x="169" y="123"/>
                      <a:pt x="169" y="123"/>
                    </a:cubicBezTo>
                    <a:cubicBezTo>
                      <a:pt x="226" y="122"/>
                      <a:pt x="226" y="122"/>
                      <a:pt x="226" y="122"/>
                    </a:cubicBezTo>
                    <a:cubicBezTo>
                      <a:pt x="252" y="169"/>
                      <a:pt x="252" y="169"/>
                      <a:pt x="252" y="169"/>
                    </a:cubicBezTo>
                    <a:cubicBezTo>
                      <a:pt x="216" y="229"/>
                      <a:pt x="216" y="229"/>
                      <a:pt x="216" y="229"/>
                    </a:cubicBezTo>
                    <a:cubicBezTo>
                      <a:pt x="146" y="275"/>
                      <a:pt x="146" y="275"/>
                      <a:pt x="146" y="275"/>
                    </a:cubicBezTo>
                    <a:cubicBezTo>
                      <a:pt x="127" y="300"/>
                      <a:pt x="127" y="300"/>
                      <a:pt x="127" y="300"/>
                    </a:cubicBezTo>
                    <a:cubicBezTo>
                      <a:pt x="141" y="331"/>
                      <a:pt x="141" y="331"/>
                      <a:pt x="141" y="331"/>
                    </a:cubicBezTo>
                    <a:cubicBezTo>
                      <a:pt x="166" y="338"/>
                      <a:pt x="166" y="338"/>
                      <a:pt x="166" y="338"/>
                    </a:cubicBezTo>
                    <a:cubicBezTo>
                      <a:pt x="166" y="338"/>
                      <a:pt x="230" y="320"/>
                      <a:pt x="271" y="282"/>
                    </a:cubicBezTo>
                    <a:cubicBezTo>
                      <a:pt x="313" y="244"/>
                      <a:pt x="365" y="275"/>
                      <a:pt x="365" y="275"/>
                    </a:cubicBezTo>
                    <a:cubicBezTo>
                      <a:pt x="452" y="83"/>
                      <a:pt x="452" y="83"/>
                      <a:pt x="452" y="83"/>
                    </a:cubicBezTo>
                    <a:cubicBezTo>
                      <a:pt x="425" y="77"/>
                      <a:pt x="425" y="77"/>
                      <a:pt x="425" y="77"/>
                    </a:cubicBezTo>
                    <a:cubicBezTo>
                      <a:pt x="355" y="34"/>
                      <a:pt x="355" y="34"/>
                      <a:pt x="355" y="34"/>
                    </a:cubicBezTo>
                    <a:cubicBezTo>
                      <a:pt x="315" y="10"/>
                      <a:pt x="315" y="10"/>
                      <a:pt x="315" y="10"/>
                    </a:cubicBezTo>
                    <a:cubicBezTo>
                      <a:pt x="242" y="0"/>
                      <a:pt x="242" y="0"/>
                      <a:pt x="242" y="0"/>
                    </a:cubicBezTo>
                    <a:cubicBezTo>
                      <a:pt x="139" y="25"/>
                      <a:pt x="139" y="25"/>
                      <a:pt x="139" y="25"/>
                    </a:cubicBezTo>
                    <a:cubicBezTo>
                      <a:pt x="32" y="85"/>
                      <a:pt x="32" y="85"/>
                      <a:pt x="32" y="85"/>
                    </a:cubicBezTo>
                    <a:cubicBezTo>
                      <a:pt x="0" y="211"/>
                      <a:pt x="0" y="211"/>
                      <a:pt x="0" y="211"/>
                    </a:cubicBezTo>
                    <a:cubicBezTo>
                      <a:pt x="40" y="294"/>
                      <a:pt x="40" y="294"/>
                      <a:pt x="40" y="294"/>
                    </a:cubicBezTo>
                    <a:cubicBezTo>
                      <a:pt x="108" y="244"/>
                      <a:pt x="108" y="244"/>
                      <a:pt x="108" y="244"/>
                    </a:cubicBezTo>
                    <a:cubicBezTo>
                      <a:pt x="96" y="200"/>
                      <a:pt x="96" y="200"/>
                      <a:pt x="96" y="200"/>
                    </a:cubicBezTo>
                    <a:lnTo>
                      <a:pt x="118" y="142"/>
                    </a:lnTo>
                    <a:close/>
                  </a:path>
                </a:pathLst>
              </a:custGeom>
              <a:solidFill>
                <a:srgbClr val="F5DA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t" anchorCtr="0" compatLnSpc="1">
                <a:prstTxWarp prst="textNoShape">
                  <a:avLst/>
                </a:prstTxWarp>
              </a:bodyPr>
              <a:lstStyle/>
              <a:p>
                <a:endParaRPr lang="en-US" dirty="0"/>
              </a:p>
            </p:txBody>
          </p:sp>
          <p:sp>
            <p:nvSpPr>
              <p:cNvPr id="40" name="Freeform 42"/>
              <p:cNvSpPr>
                <a:spLocks/>
              </p:cNvSpPr>
              <p:nvPr/>
            </p:nvSpPr>
            <p:spPr bwMode="gray">
              <a:xfrm>
                <a:off x="-1871663" y="1785937"/>
                <a:ext cx="608013" cy="2535238"/>
              </a:xfrm>
              <a:custGeom>
                <a:avLst/>
                <a:gdLst>
                  <a:gd name="T0" fmla="*/ 276 w 383"/>
                  <a:gd name="T1" fmla="*/ 0 h 1597"/>
                  <a:gd name="T2" fmla="*/ 21 w 383"/>
                  <a:gd name="T3" fmla="*/ 0 h 1597"/>
                  <a:gd name="T4" fmla="*/ 0 w 383"/>
                  <a:gd name="T5" fmla="*/ 1597 h 1597"/>
                  <a:gd name="T6" fmla="*/ 383 w 383"/>
                  <a:gd name="T7" fmla="*/ 1597 h 1597"/>
                  <a:gd name="T8" fmla="*/ 276 w 383"/>
                  <a:gd name="T9" fmla="*/ 0 h 1597"/>
                </a:gdLst>
                <a:ahLst/>
                <a:cxnLst>
                  <a:cxn ang="0">
                    <a:pos x="T0" y="T1"/>
                  </a:cxn>
                  <a:cxn ang="0">
                    <a:pos x="T2" y="T3"/>
                  </a:cxn>
                  <a:cxn ang="0">
                    <a:pos x="T4" y="T5"/>
                  </a:cxn>
                  <a:cxn ang="0">
                    <a:pos x="T6" y="T7"/>
                  </a:cxn>
                  <a:cxn ang="0">
                    <a:pos x="T8" y="T9"/>
                  </a:cxn>
                </a:cxnLst>
                <a:rect l="0" t="0" r="r" b="b"/>
                <a:pathLst>
                  <a:path w="383" h="1597">
                    <a:moveTo>
                      <a:pt x="276" y="0"/>
                    </a:moveTo>
                    <a:lnTo>
                      <a:pt x="21" y="0"/>
                    </a:lnTo>
                    <a:lnTo>
                      <a:pt x="0" y="1597"/>
                    </a:lnTo>
                    <a:lnTo>
                      <a:pt x="383" y="1597"/>
                    </a:lnTo>
                    <a:lnTo>
                      <a:pt x="276" y="0"/>
                    </a:lnTo>
                    <a:close/>
                  </a:path>
                </a:pathLst>
              </a:custGeom>
              <a:solidFill>
                <a:srgbClr val="4D4D4D"/>
              </a:solidFill>
              <a:ln w="9525">
                <a:solidFill>
                  <a:srgbClr val="000000"/>
                </a:solidFill>
                <a:round/>
                <a:headEnd/>
                <a:tailEnd/>
              </a:ln>
              <a:extLst/>
            </p:spPr>
            <p:txBody>
              <a:bodyPr vert="horz" wrap="square" lIns="0" tIns="0" rIns="0" bIns="0" numCol="1" anchor="t" anchorCtr="0" compatLnSpc="1">
                <a:prstTxWarp prst="textNoShape">
                  <a:avLst/>
                </a:prstTxWarp>
              </a:bodyPr>
              <a:lstStyle/>
              <a:p>
                <a:endParaRPr lang="en-US" dirty="0"/>
              </a:p>
            </p:txBody>
          </p:sp>
        </p:grpSp>
      </p:grpSp>
      <p:pic>
        <p:nvPicPr>
          <p:cNvPr id="54" name="Log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gray">
          <a:xfrm>
            <a:off x="9556768" y="6126998"/>
            <a:ext cx="2179779" cy="39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6399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bg bwMode="gray">
      <p:bgPr>
        <a:solidFill>
          <a:schemeClr val="bg1"/>
        </a:solidFill>
        <a:effectLst/>
      </p:bgPr>
    </p:bg>
    <p:spTree>
      <p:nvGrpSpPr>
        <p:cNvPr id="1" name=""/>
        <p:cNvGrpSpPr/>
        <p:nvPr/>
      </p:nvGrpSpPr>
      <p:grpSpPr>
        <a:xfrm>
          <a:off x="0" y="0"/>
          <a:ext cx="0" cy="0"/>
          <a:chOff x="0" y="0"/>
          <a:chExt cx="0" cy="0"/>
        </a:xfrm>
      </p:grpSpPr>
      <p:sp>
        <p:nvSpPr>
          <p:cNvPr id="14" name="Title"/>
          <p:cNvSpPr>
            <a:spLocks noGrp="1"/>
          </p:cNvSpPr>
          <p:nvPr>
            <p:ph type="title"/>
          </p:nvPr>
        </p:nvSpPr>
        <p:spPr bwMode="gray"/>
        <p:txBody>
          <a:bodyPr/>
          <a:lstStyle/>
          <a:p>
            <a:r>
              <a:rPr lang="en-US" dirty="0" smtClean="0"/>
              <a:t>E-COMMERCE STRATEGY</a:t>
            </a:r>
            <a:endParaRPr lang="en-US" dirty="0"/>
          </a:p>
        </p:txBody>
      </p:sp>
      <p:sp>
        <p:nvSpPr>
          <p:cNvPr id="15" name="Subtitle"/>
          <p:cNvSpPr>
            <a:spLocks noGrp="1"/>
          </p:cNvSpPr>
          <p:nvPr>
            <p:ph type="body" sz="quarter" idx="13"/>
          </p:nvPr>
        </p:nvSpPr>
        <p:spPr bwMode="gray"/>
        <p:txBody>
          <a:bodyPr/>
          <a:lstStyle/>
          <a:p>
            <a:r>
              <a:rPr lang="en-US" dirty="0" smtClean="0"/>
              <a:t>4 Steps in E-Commerce</a:t>
            </a:r>
            <a:endParaRPr lang="en-US" dirty="0"/>
          </a:p>
        </p:txBody>
      </p:sp>
      <p:sp>
        <p:nvSpPr>
          <p:cNvPr id="89" name="Content Placeholder 1"/>
          <p:cNvSpPr>
            <a:spLocks noGrp="1"/>
          </p:cNvSpPr>
          <p:nvPr>
            <p:ph sz="half" idx="19"/>
          </p:nvPr>
        </p:nvSpPr>
        <p:spPr bwMode="gray">
          <a:xfrm>
            <a:off x="539999" y="4336699"/>
            <a:ext cx="2025401" cy="1792320"/>
          </a:xfrm>
        </p:spPr>
        <p:txBody>
          <a:bodyPr/>
          <a:lstStyle/>
          <a:p>
            <a:r>
              <a:rPr lang="en-US" dirty="0" smtClean="0">
                <a:latin typeface="+mj-lt"/>
              </a:rPr>
              <a:t>POSITIONING</a:t>
            </a:r>
          </a:p>
          <a:p>
            <a:r>
              <a:rPr lang="en-US" sz="1200" dirty="0" smtClean="0"/>
              <a:t>The concept of e-commerce must offer sufficient differentiation potential to successfully gain market shares, for example, USP (unique selling point)</a:t>
            </a:r>
            <a:endParaRPr lang="en-US" sz="1200" dirty="0"/>
          </a:p>
        </p:txBody>
      </p:sp>
      <p:sp>
        <p:nvSpPr>
          <p:cNvPr id="90" name="Content Placeholder 2"/>
          <p:cNvSpPr>
            <a:spLocks noGrp="1"/>
          </p:cNvSpPr>
          <p:nvPr>
            <p:ph sz="half" idx="21"/>
          </p:nvPr>
        </p:nvSpPr>
        <p:spPr bwMode="gray">
          <a:xfrm>
            <a:off x="3429000" y="4336699"/>
            <a:ext cx="2273300" cy="1679109"/>
          </a:xfrm>
        </p:spPr>
        <p:txBody>
          <a:bodyPr/>
          <a:lstStyle/>
          <a:p>
            <a:r>
              <a:rPr lang="en-US" dirty="0" smtClean="0">
                <a:latin typeface="+mj-lt"/>
              </a:rPr>
              <a:t>VALUE CREATION</a:t>
            </a:r>
          </a:p>
          <a:p>
            <a:r>
              <a:rPr lang="en-US" sz="1200" dirty="0" smtClean="0"/>
              <a:t>Focusing on customer orientation, quality, and efficiency contributes greatly to e-commerce success and should increase or, at best, enhance the USP.</a:t>
            </a:r>
            <a:endParaRPr lang="en-US" sz="1200" dirty="0"/>
          </a:p>
        </p:txBody>
      </p:sp>
      <p:sp>
        <p:nvSpPr>
          <p:cNvPr id="91" name="Content Placeholder 3"/>
          <p:cNvSpPr>
            <a:spLocks noGrp="1"/>
          </p:cNvSpPr>
          <p:nvPr>
            <p:ph sz="half" idx="23"/>
          </p:nvPr>
        </p:nvSpPr>
        <p:spPr bwMode="gray">
          <a:xfrm>
            <a:off x="6524625" y="4336699"/>
            <a:ext cx="2152650" cy="1660409"/>
          </a:xfrm>
        </p:spPr>
        <p:txBody>
          <a:bodyPr/>
          <a:lstStyle/>
          <a:p>
            <a:r>
              <a:rPr lang="en-US" dirty="0" smtClean="0">
                <a:latin typeface="+mj-lt"/>
              </a:rPr>
              <a:t>BEST PRACTICES</a:t>
            </a:r>
          </a:p>
          <a:p>
            <a:r>
              <a:rPr lang="en-US" sz="1200" dirty="0" smtClean="0"/>
              <a:t>A market analysis allows a company to focus on positive, successful examples. Some businesses who use this are Amazon or </a:t>
            </a:r>
            <a:r>
              <a:rPr lang="en-US" sz="1200" noProof="1" smtClean="0"/>
              <a:t>Zalando</a:t>
            </a:r>
            <a:r>
              <a:rPr lang="en-US" sz="1200" dirty="0" smtClean="0"/>
              <a:t>.</a:t>
            </a:r>
            <a:endParaRPr lang="en-US" sz="1200" dirty="0"/>
          </a:p>
        </p:txBody>
      </p:sp>
      <p:sp>
        <p:nvSpPr>
          <p:cNvPr id="92" name="Content Placeholder 4"/>
          <p:cNvSpPr>
            <a:spLocks noGrp="1"/>
          </p:cNvSpPr>
          <p:nvPr>
            <p:ph sz="half" idx="25"/>
          </p:nvPr>
        </p:nvSpPr>
        <p:spPr bwMode="gray">
          <a:xfrm>
            <a:off x="9505950" y="4336699"/>
            <a:ext cx="2324100" cy="1962500"/>
          </a:xfrm>
        </p:spPr>
        <p:txBody>
          <a:bodyPr/>
          <a:lstStyle/>
          <a:p>
            <a:r>
              <a:rPr lang="en-US" dirty="0" smtClean="0">
                <a:latin typeface="+mj-lt"/>
              </a:rPr>
              <a:t>IMPLEMENTATION</a:t>
            </a:r>
          </a:p>
          <a:p>
            <a:r>
              <a:rPr lang="en-US" sz="1200" dirty="0" smtClean="0"/>
              <a:t>The analysis and pursuit of laws and methods play a decisive role in the success of e-commerce. Make sure that new behavior is reinforced and the right tools are used. </a:t>
            </a:r>
            <a:endParaRPr lang="en-US" sz="1200" dirty="0"/>
          </a:p>
        </p:txBody>
      </p:sp>
      <p:grpSp>
        <p:nvGrpSpPr>
          <p:cNvPr id="2" name="Gruppieren 1"/>
          <p:cNvGrpSpPr/>
          <p:nvPr/>
        </p:nvGrpSpPr>
        <p:grpSpPr bwMode="gray">
          <a:xfrm>
            <a:off x="580966" y="1941607"/>
            <a:ext cx="11063252" cy="2026331"/>
            <a:chOff x="580966" y="1941607"/>
            <a:chExt cx="11063252" cy="2026331"/>
          </a:xfrm>
        </p:grpSpPr>
        <p:sp>
          <p:nvSpPr>
            <p:cNvPr id="70" name="Gleichschenkliges Dreieck 69"/>
            <p:cNvSpPr/>
            <p:nvPr/>
          </p:nvSpPr>
          <p:spPr bwMode="gray">
            <a:xfrm rot="5400000">
              <a:off x="5991611" y="2835970"/>
              <a:ext cx="264597" cy="228100"/>
            </a:xfrm>
            <a:prstGeom prst="triangle">
              <a:avLst/>
            </a:prstGeom>
            <a:solidFill>
              <a:schemeClr val="tx1">
                <a:lumMod val="75000"/>
                <a:lumOff val="25000"/>
              </a:schemeClr>
            </a:solidFill>
            <a:ln w="12700">
              <a:noFill/>
              <a:round/>
              <a:headEnd/>
              <a:tailEnd/>
            </a:ln>
          </p:spPr>
          <p:txBody>
            <a:bodyPr rtlCol="0" anchor="ctr"/>
            <a:lstStyle/>
            <a:p>
              <a:pPr algn="ctr"/>
              <a:endParaRPr lang="en-US" dirty="0"/>
            </a:p>
          </p:txBody>
        </p:sp>
        <p:sp>
          <p:nvSpPr>
            <p:cNvPr id="71" name="Gleichschenkliges Dreieck 70"/>
            <p:cNvSpPr/>
            <p:nvPr/>
          </p:nvSpPr>
          <p:spPr bwMode="gray">
            <a:xfrm rot="5400000">
              <a:off x="9046853" y="2835971"/>
              <a:ext cx="264597" cy="228100"/>
            </a:xfrm>
            <a:prstGeom prst="triangle">
              <a:avLst/>
            </a:prstGeom>
            <a:solidFill>
              <a:schemeClr val="tx1">
                <a:lumMod val="75000"/>
                <a:lumOff val="25000"/>
              </a:schemeClr>
            </a:solidFill>
            <a:ln w="12700">
              <a:noFill/>
              <a:round/>
              <a:headEnd/>
              <a:tailEnd/>
            </a:ln>
          </p:spPr>
          <p:txBody>
            <a:bodyPr rtlCol="0" anchor="ctr"/>
            <a:lstStyle/>
            <a:p>
              <a:pPr algn="ctr"/>
              <a:endParaRPr lang="en-US" dirty="0"/>
            </a:p>
          </p:txBody>
        </p:sp>
        <p:grpSp>
          <p:nvGrpSpPr>
            <p:cNvPr id="21" name="Gruppieren 20"/>
            <p:cNvGrpSpPr/>
            <p:nvPr/>
          </p:nvGrpSpPr>
          <p:grpSpPr bwMode="gray">
            <a:xfrm>
              <a:off x="580966" y="1941607"/>
              <a:ext cx="2589052" cy="2002263"/>
              <a:chOff x="580966" y="1941607"/>
              <a:chExt cx="2589052" cy="2002263"/>
            </a:xfrm>
          </p:grpSpPr>
          <p:sp>
            <p:nvSpPr>
              <p:cNvPr id="69" name="Gleichschenkliges Dreieck 68"/>
              <p:cNvSpPr/>
              <p:nvPr/>
            </p:nvSpPr>
            <p:spPr bwMode="gray">
              <a:xfrm rot="5400000">
                <a:off x="2923669" y="2835969"/>
                <a:ext cx="264597" cy="228100"/>
              </a:xfrm>
              <a:prstGeom prst="triangle">
                <a:avLst/>
              </a:prstGeom>
              <a:solidFill>
                <a:schemeClr val="tx1">
                  <a:lumMod val="75000"/>
                  <a:lumOff val="25000"/>
                </a:schemeClr>
              </a:solidFill>
              <a:ln w="12700">
                <a:noFill/>
                <a:round/>
                <a:headEnd/>
                <a:tailEnd/>
              </a:ln>
            </p:spPr>
            <p:txBody>
              <a:bodyPr rtlCol="0" anchor="ctr"/>
              <a:lstStyle/>
              <a:p>
                <a:pPr algn="ctr"/>
                <a:endParaRPr lang="en-US" dirty="0"/>
              </a:p>
            </p:txBody>
          </p:sp>
          <p:sp>
            <p:nvSpPr>
              <p:cNvPr id="67" name="Ellipse 66"/>
              <p:cNvSpPr/>
              <p:nvPr/>
            </p:nvSpPr>
            <p:spPr bwMode="gray">
              <a:xfrm>
                <a:off x="580966" y="2099136"/>
                <a:ext cx="1844734" cy="1844734"/>
              </a:xfrm>
              <a:prstGeom prst="ellipse">
                <a:avLst/>
              </a:prstGeom>
              <a:solidFill>
                <a:schemeClr val="tx2">
                  <a:lumMod val="75000"/>
                </a:schemeClr>
              </a:solidFill>
              <a:ln w="50800">
                <a:noFill/>
                <a:round/>
                <a:headEnd/>
                <a:tailEnd/>
              </a:ln>
            </p:spPr>
            <p:txBody>
              <a:bodyPr rtlCol="0" anchor="ctr"/>
              <a:lstStyle/>
              <a:p>
                <a:pPr algn="ctr"/>
                <a:endParaRPr lang="en-US" dirty="0"/>
              </a:p>
            </p:txBody>
          </p:sp>
          <p:sp>
            <p:nvSpPr>
              <p:cNvPr id="75" name="Ellipse 74"/>
              <p:cNvSpPr/>
              <p:nvPr/>
            </p:nvSpPr>
            <p:spPr bwMode="gray">
              <a:xfrm>
                <a:off x="1818288" y="1941607"/>
                <a:ext cx="607412" cy="607412"/>
              </a:xfrm>
              <a:prstGeom prst="ellipse">
                <a:avLst/>
              </a:prstGeom>
              <a:solidFill>
                <a:schemeClr val="tx2">
                  <a:lumMod val="60000"/>
                  <a:lumOff val="40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smtClean="0">
                    <a:ea typeface="Calibri" panose="020B0306030504020204" pitchFamily="34" charset="0"/>
                    <a:cs typeface="Arial" panose="020B0604020202020204" pitchFamily="34" charset="0"/>
                  </a:rPr>
                  <a:t>01</a:t>
                </a:r>
                <a:endParaRPr lang="en-US" sz="2000" dirty="0">
                  <a:ea typeface="Calibri" panose="020B0306030504020204" pitchFamily="34" charset="0"/>
                  <a:cs typeface="Arial" panose="020B0604020202020204" pitchFamily="34" charset="0"/>
                </a:endParaRPr>
              </a:p>
            </p:txBody>
          </p:sp>
        </p:grpSp>
        <p:grpSp>
          <p:nvGrpSpPr>
            <p:cNvPr id="22" name="Gruppieren 21"/>
            <p:cNvGrpSpPr/>
            <p:nvPr/>
          </p:nvGrpSpPr>
          <p:grpSpPr bwMode="gray">
            <a:xfrm>
              <a:off x="3638359" y="1941607"/>
              <a:ext cx="1844734" cy="2026331"/>
              <a:chOff x="3638359" y="1941607"/>
              <a:chExt cx="1844734" cy="2026331"/>
            </a:xfrm>
          </p:grpSpPr>
          <p:sp>
            <p:nvSpPr>
              <p:cNvPr id="68" name="Ellipse 67"/>
              <p:cNvSpPr/>
              <p:nvPr/>
            </p:nvSpPr>
            <p:spPr bwMode="gray">
              <a:xfrm>
                <a:off x="3638359" y="2123204"/>
                <a:ext cx="1844734" cy="1844734"/>
              </a:xfrm>
              <a:prstGeom prst="ellipse">
                <a:avLst/>
              </a:prstGeom>
              <a:solidFill>
                <a:schemeClr val="accent1">
                  <a:lumMod val="50000"/>
                </a:schemeClr>
              </a:solidFill>
              <a:ln w="50800">
                <a:noFill/>
                <a:round/>
                <a:headEnd/>
                <a:tailEnd/>
              </a:ln>
            </p:spPr>
            <p:txBody>
              <a:bodyPr rtlCol="0" anchor="ctr"/>
              <a:lstStyle/>
              <a:p>
                <a:pPr algn="ctr"/>
                <a:endParaRPr lang="en-US" dirty="0"/>
              </a:p>
            </p:txBody>
          </p:sp>
          <p:sp>
            <p:nvSpPr>
              <p:cNvPr id="76" name="Ellipse 75"/>
              <p:cNvSpPr/>
              <p:nvPr/>
            </p:nvSpPr>
            <p:spPr bwMode="gray">
              <a:xfrm>
                <a:off x="4875681" y="1941607"/>
                <a:ext cx="607412" cy="607412"/>
              </a:xfrm>
              <a:prstGeom prst="ellipse">
                <a:avLst/>
              </a:prstGeom>
              <a:solidFill>
                <a:schemeClr val="tx2">
                  <a:lumMod val="60000"/>
                  <a:lumOff val="40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smtClean="0">
                    <a:ea typeface="Calibri" panose="020B0306030504020204" pitchFamily="34" charset="0"/>
                    <a:cs typeface="Arial" panose="020B0604020202020204" pitchFamily="34" charset="0"/>
                  </a:rPr>
                  <a:t>02</a:t>
                </a:r>
                <a:endParaRPr lang="en-US" sz="2000" dirty="0">
                  <a:ea typeface="Calibri" panose="020B0306030504020204" pitchFamily="34" charset="0"/>
                  <a:cs typeface="Arial" panose="020B0604020202020204" pitchFamily="34" charset="0"/>
                </a:endParaRPr>
              </a:p>
            </p:txBody>
          </p:sp>
        </p:grpSp>
        <p:grpSp>
          <p:nvGrpSpPr>
            <p:cNvPr id="23" name="Gruppieren 22"/>
            <p:cNvGrpSpPr/>
            <p:nvPr/>
          </p:nvGrpSpPr>
          <p:grpSpPr bwMode="gray">
            <a:xfrm>
              <a:off x="6695752" y="1941607"/>
              <a:ext cx="1844734" cy="1989906"/>
              <a:chOff x="6695752" y="1941607"/>
              <a:chExt cx="1844734" cy="1989906"/>
            </a:xfrm>
          </p:grpSpPr>
          <p:sp>
            <p:nvSpPr>
              <p:cNvPr id="66" name="Ellipse 65"/>
              <p:cNvSpPr/>
              <p:nvPr/>
            </p:nvSpPr>
            <p:spPr bwMode="gray">
              <a:xfrm>
                <a:off x="6695752" y="2086779"/>
                <a:ext cx="1844734" cy="1844734"/>
              </a:xfrm>
              <a:prstGeom prst="ellipse">
                <a:avLst/>
              </a:prstGeom>
              <a:solidFill>
                <a:schemeClr val="accent6">
                  <a:lumMod val="75000"/>
                </a:schemeClr>
              </a:solidFill>
              <a:ln w="50800">
                <a:noFill/>
                <a:round/>
                <a:headEnd/>
                <a:tailEnd/>
              </a:ln>
            </p:spPr>
            <p:txBody>
              <a:bodyPr rtlCol="0" anchor="ctr"/>
              <a:lstStyle/>
              <a:p>
                <a:pPr algn="ctr"/>
                <a:endParaRPr lang="en-US" dirty="0"/>
              </a:p>
            </p:txBody>
          </p:sp>
          <p:sp>
            <p:nvSpPr>
              <p:cNvPr id="77" name="Ellipse 76"/>
              <p:cNvSpPr/>
              <p:nvPr/>
            </p:nvSpPr>
            <p:spPr bwMode="gray">
              <a:xfrm>
                <a:off x="7933074" y="1941607"/>
                <a:ext cx="607412" cy="607412"/>
              </a:xfrm>
              <a:prstGeom prst="ellipse">
                <a:avLst/>
              </a:prstGeom>
              <a:solidFill>
                <a:schemeClr val="tx2">
                  <a:lumMod val="60000"/>
                  <a:lumOff val="40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smtClean="0">
                    <a:ea typeface="Calibri" panose="020B0306030504020204" pitchFamily="34" charset="0"/>
                    <a:cs typeface="Arial" panose="020B0604020202020204" pitchFamily="34" charset="0"/>
                  </a:rPr>
                  <a:t>03</a:t>
                </a:r>
                <a:endParaRPr lang="en-US" sz="2000" dirty="0">
                  <a:ea typeface="Calibri" panose="020B0306030504020204" pitchFamily="34" charset="0"/>
                  <a:cs typeface="Arial" panose="020B0604020202020204" pitchFamily="34" charset="0"/>
                </a:endParaRPr>
              </a:p>
            </p:txBody>
          </p:sp>
        </p:grpSp>
        <p:grpSp>
          <p:nvGrpSpPr>
            <p:cNvPr id="25" name="Gruppieren 24"/>
            <p:cNvGrpSpPr/>
            <p:nvPr/>
          </p:nvGrpSpPr>
          <p:grpSpPr bwMode="gray">
            <a:xfrm>
              <a:off x="9727745" y="1941607"/>
              <a:ext cx="1916473" cy="2000810"/>
              <a:chOff x="9753145" y="1941607"/>
              <a:chExt cx="1916473" cy="2000810"/>
            </a:xfrm>
          </p:grpSpPr>
          <p:sp>
            <p:nvSpPr>
              <p:cNvPr id="65" name="Ellipse 64"/>
              <p:cNvSpPr/>
              <p:nvPr/>
            </p:nvSpPr>
            <p:spPr bwMode="gray">
              <a:xfrm>
                <a:off x="9753145" y="2097683"/>
                <a:ext cx="1844734" cy="1844734"/>
              </a:xfrm>
              <a:prstGeom prst="ellipse">
                <a:avLst/>
              </a:prstGeom>
              <a:solidFill>
                <a:schemeClr val="accent1">
                  <a:lumMod val="75000"/>
                </a:schemeClr>
              </a:solidFill>
              <a:ln w="50800">
                <a:noFill/>
                <a:round/>
                <a:headEnd/>
                <a:tailEnd/>
              </a:ln>
            </p:spPr>
            <p:txBody>
              <a:bodyPr rtlCol="0" anchor="ctr"/>
              <a:lstStyle/>
              <a:p>
                <a:pPr algn="ctr"/>
                <a:endParaRPr lang="en-US" dirty="0"/>
              </a:p>
            </p:txBody>
          </p:sp>
          <p:sp>
            <p:nvSpPr>
              <p:cNvPr id="78" name="Ellipse 77"/>
              <p:cNvSpPr/>
              <p:nvPr/>
            </p:nvSpPr>
            <p:spPr bwMode="gray">
              <a:xfrm>
                <a:off x="11062206" y="1941607"/>
                <a:ext cx="607412" cy="607412"/>
              </a:xfrm>
              <a:prstGeom prst="ellipse">
                <a:avLst/>
              </a:prstGeom>
              <a:solidFill>
                <a:schemeClr val="tx2">
                  <a:lumMod val="60000"/>
                  <a:lumOff val="40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smtClean="0">
                    <a:ea typeface="Calibri" panose="020B0306030504020204" pitchFamily="34" charset="0"/>
                    <a:cs typeface="Arial" panose="020B0604020202020204" pitchFamily="34" charset="0"/>
                  </a:rPr>
                  <a:t>04</a:t>
                </a:r>
                <a:endParaRPr lang="en-US" sz="2000" dirty="0">
                  <a:ea typeface="Calibri" panose="020B0306030504020204" pitchFamily="34" charset="0"/>
                  <a:cs typeface="Arial" panose="020B0604020202020204" pitchFamily="34" charset="0"/>
                </a:endParaRPr>
              </a:p>
            </p:txBody>
          </p:sp>
        </p:grpSp>
        <p:sp>
          <p:nvSpPr>
            <p:cNvPr id="93" name="METRO ICON - arrow 7"/>
            <p:cNvSpPr>
              <a:spLocks noChangeAspect="1" noEditPoints="1"/>
            </p:cNvSpPr>
            <p:nvPr/>
          </p:nvSpPr>
          <p:spPr bwMode="gray">
            <a:xfrm>
              <a:off x="1136683" y="2727718"/>
              <a:ext cx="681605" cy="584906"/>
            </a:xfrm>
            <a:custGeom>
              <a:avLst/>
              <a:gdLst>
                <a:gd name="T0" fmla="*/ 213 w 387"/>
                <a:gd name="T1" fmla="*/ 1 h 332"/>
                <a:gd name="T2" fmla="*/ 61 w 387"/>
                <a:gd name="T3" fmla="*/ 125 h 332"/>
                <a:gd name="T4" fmla="*/ 86 w 387"/>
                <a:gd name="T5" fmla="*/ 125 h 332"/>
                <a:gd name="T6" fmla="*/ 215 w 387"/>
                <a:gd name="T7" fmla="*/ 25 h 332"/>
                <a:gd name="T8" fmla="*/ 222 w 387"/>
                <a:gd name="T9" fmla="*/ 25 h 332"/>
                <a:gd name="T10" fmla="*/ 228 w 387"/>
                <a:gd name="T11" fmla="*/ 25 h 332"/>
                <a:gd name="T12" fmla="*/ 363 w 387"/>
                <a:gd name="T13" fmla="*/ 166 h 332"/>
                <a:gd name="T14" fmla="*/ 222 w 387"/>
                <a:gd name="T15" fmla="*/ 308 h 332"/>
                <a:gd name="T16" fmla="*/ 86 w 387"/>
                <a:gd name="T17" fmla="*/ 208 h 332"/>
                <a:gd name="T18" fmla="*/ 61 w 387"/>
                <a:gd name="T19" fmla="*/ 208 h 332"/>
                <a:gd name="T20" fmla="*/ 222 w 387"/>
                <a:gd name="T21" fmla="*/ 332 h 332"/>
                <a:gd name="T22" fmla="*/ 387 w 387"/>
                <a:gd name="T23" fmla="*/ 166 h 332"/>
                <a:gd name="T24" fmla="*/ 230 w 387"/>
                <a:gd name="T25" fmla="*/ 1 h 332"/>
                <a:gd name="T26" fmla="*/ 222 w 387"/>
                <a:gd name="T27" fmla="*/ 1 h 332"/>
                <a:gd name="T28" fmla="*/ 213 w 387"/>
                <a:gd name="T29" fmla="*/ 1 h 332"/>
                <a:gd name="T30" fmla="*/ 198 w 387"/>
                <a:gd name="T31" fmla="*/ 81 h 332"/>
                <a:gd name="T32" fmla="*/ 181 w 387"/>
                <a:gd name="T33" fmla="*/ 103 h 332"/>
                <a:gd name="T34" fmla="*/ 228 w 387"/>
                <a:gd name="T35" fmla="*/ 153 h 332"/>
                <a:gd name="T36" fmla="*/ 0 w 387"/>
                <a:gd name="T37" fmla="*/ 153 h 332"/>
                <a:gd name="T38" fmla="*/ 0 w 387"/>
                <a:gd name="T39" fmla="*/ 180 h 332"/>
                <a:gd name="T40" fmla="*/ 228 w 387"/>
                <a:gd name="T41" fmla="*/ 180 h 332"/>
                <a:gd name="T42" fmla="*/ 181 w 387"/>
                <a:gd name="T43" fmla="*/ 229 h 332"/>
                <a:gd name="T44" fmla="*/ 198 w 387"/>
                <a:gd name="T45" fmla="*/ 251 h 332"/>
                <a:gd name="T46" fmla="*/ 283 w 387"/>
                <a:gd name="T47" fmla="*/ 166 h 332"/>
                <a:gd name="T48" fmla="*/ 198 w 387"/>
                <a:gd name="T49" fmla="*/ 81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7" h="332">
                  <a:moveTo>
                    <a:pt x="213" y="1"/>
                  </a:moveTo>
                  <a:cubicBezTo>
                    <a:pt x="139" y="4"/>
                    <a:pt x="79" y="56"/>
                    <a:pt x="61" y="125"/>
                  </a:cubicBezTo>
                  <a:cubicBezTo>
                    <a:pt x="86" y="125"/>
                    <a:pt x="86" y="125"/>
                    <a:pt x="86" y="125"/>
                  </a:cubicBezTo>
                  <a:cubicBezTo>
                    <a:pt x="103" y="69"/>
                    <a:pt x="154" y="28"/>
                    <a:pt x="215" y="25"/>
                  </a:cubicBezTo>
                  <a:cubicBezTo>
                    <a:pt x="217" y="25"/>
                    <a:pt x="219" y="25"/>
                    <a:pt x="222" y="25"/>
                  </a:cubicBezTo>
                  <a:cubicBezTo>
                    <a:pt x="224" y="25"/>
                    <a:pt x="226" y="25"/>
                    <a:pt x="228" y="25"/>
                  </a:cubicBezTo>
                  <a:cubicBezTo>
                    <a:pt x="303" y="29"/>
                    <a:pt x="363" y="91"/>
                    <a:pt x="363" y="166"/>
                  </a:cubicBezTo>
                  <a:cubicBezTo>
                    <a:pt x="363" y="244"/>
                    <a:pt x="300" y="308"/>
                    <a:pt x="222" y="308"/>
                  </a:cubicBezTo>
                  <a:cubicBezTo>
                    <a:pt x="158" y="308"/>
                    <a:pt x="104" y="266"/>
                    <a:pt x="86" y="208"/>
                  </a:cubicBezTo>
                  <a:cubicBezTo>
                    <a:pt x="61" y="208"/>
                    <a:pt x="61" y="208"/>
                    <a:pt x="61" y="208"/>
                  </a:cubicBezTo>
                  <a:cubicBezTo>
                    <a:pt x="79" y="279"/>
                    <a:pt x="144" y="332"/>
                    <a:pt x="222" y="332"/>
                  </a:cubicBezTo>
                  <a:cubicBezTo>
                    <a:pt x="313" y="332"/>
                    <a:pt x="387" y="258"/>
                    <a:pt x="387" y="166"/>
                  </a:cubicBezTo>
                  <a:cubicBezTo>
                    <a:pt x="387" y="78"/>
                    <a:pt x="318" y="5"/>
                    <a:pt x="230" y="1"/>
                  </a:cubicBezTo>
                  <a:cubicBezTo>
                    <a:pt x="227" y="0"/>
                    <a:pt x="224" y="1"/>
                    <a:pt x="222" y="1"/>
                  </a:cubicBezTo>
                  <a:cubicBezTo>
                    <a:pt x="219" y="1"/>
                    <a:pt x="216" y="0"/>
                    <a:pt x="213" y="1"/>
                  </a:cubicBezTo>
                  <a:close/>
                  <a:moveTo>
                    <a:pt x="198" y="81"/>
                  </a:moveTo>
                  <a:cubicBezTo>
                    <a:pt x="181" y="103"/>
                    <a:pt x="181" y="103"/>
                    <a:pt x="181" y="103"/>
                  </a:cubicBezTo>
                  <a:cubicBezTo>
                    <a:pt x="228" y="153"/>
                    <a:pt x="228" y="153"/>
                    <a:pt x="228" y="153"/>
                  </a:cubicBezTo>
                  <a:cubicBezTo>
                    <a:pt x="0" y="153"/>
                    <a:pt x="0" y="153"/>
                    <a:pt x="0" y="153"/>
                  </a:cubicBezTo>
                  <a:cubicBezTo>
                    <a:pt x="0" y="180"/>
                    <a:pt x="0" y="180"/>
                    <a:pt x="0" y="180"/>
                  </a:cubicBezTo>
                  <a:cubicBezTo>
                    <a:pt x="228" y="180"/>
                    <a:pt x="228" y="180"/>
                    <a:pt x="228" y="180"/>
                  </a:cubicBezTo>
                  <a:cubicBezTo>
                    <a:pt x="181" y="229"/>
                    <a:pt x="181" y="229"/>
                    <a:pt x="181" y="229"/>
                  </a:cubicBezTo>
                  <a:cubicBezTo>
                    <a:pt x="198" y="251"/>
                    <a:pt x="198" y="251"/>
                    <a:pt x="198" y="251"/>
                  </a:cubicBezTo>
                  <a:cubicBezTo>
                    <a:pt x="283" y="166"/>
                    <a:pt x="283" y="166"/>
                    <a:pt x="283" y="166"/>
                  </a:cubicBezTo>
                  <a:cubicBezTo>
                    <a:pt x="198" y="81"/>
                    <a:pt x="198" y="81"/>
                    <a:pt x="198" y="81"/>
                  </a:cubicBezTo>
                  <a:close/>
                </a:path>
              </a:pathLst>
            </a:custGeom>
            <a:solidFill>
              <a:schemeClr val="bg1"/>
            </a:solidFill>
            <a:ln>
              <a:noFill/>
            </a:ln>
            <a:extLst/>
          </p:spPr>
          <p:txBody>
            <a:bodyPr vert="horz" wrap="square" lIns="0" tIns="0" rIns="0" bIns="0" numCol="1" anchor="t" anchorCtr="0" compatLnSpc="1">
              <a:prstTxWarp prst="textNoShape">
                <a:avLst/>
              </a:prstTxWarp>
            </a:bodyPr>
            <a:lstStyle/>
            <a:p>
              <a:endParaRPr lang="en-US" dirty="0"/>
            </a:p>
          </p:txBody>
        </p:sp>
        <p:grpSp>
          <p:nvGrpSpPr>
            <p:cNvPr id="94" name="METRO ICON - package"/>
            <p:cNvGrpSpPr>
              <a:grpSpLocks noChangeAspect="1"/>
            </p:cNvGrpSpPr>
            <p:nvPr/>
          </p:nvGrpSpPr>
          <p:grpSpPr bwMode="gray">
            <a:xfrm>
              <a:off x="4255680" y="2645228"/>
              <a:ext cx="610092" cy="724485"/>
              <a:chOff x="1983384" y="4326692"/>
              <a:chExt cx="446862" cy="530649"/>
            </a:xfrm>
            <a:solidFill>
              <a:schemeClr val="bg1"/>
            </a:solidFill>
          </p:grpSpPr>
          <p:sp>
            <p:nvSpPr>
              <p:cNvPr id="95" name="Freeform 29"/>
              <p:cNvSpPr>
                <a:spLocks noEditPoints="1"/>
              </p:cNvSpPr>
              <p:nvPr/>
            </p:nvSpPr>
            <p:spPr bwMode="gray">
              <a:xfrm>
                <a:off x="2057861" y="4326692"/>
                <a:ext cx="295581" cy="330492"/>
              </a:xfrm>
              <a:custGeom>
                <a:avLst/>
                <a:gdLst>
                  <a:gd name="T0" fmla="*/ 179 w 179"/>
                  <a:gd name="T1" fmla="*/ 105 h 199"/>
                  <a:gd name="T2" fmla="*/ 179 w 179"/>
                  <a:gd name="T3" fmla="*/ 149 h 199"/>
                  <a:gd name="T4" fmla="*/ 176 w 179"/>
                  <a:gd name="T5" fmla="*/ 155 h 199"/>
                  <a:gd name="T6" fmla="*/ 103 w 179"/>
                  <a:gd name="T7" fmla="*/ 197 h 199"/>
                  <a:gd name="T8" fmla="*/ 97 w 179"/>
                  <a:gd name="T9" fmla="*/ 197 h 199"/>
                  <a:gd name="T10" fmla="*/ 3 w 179"/>
                  <a:gd name="T11" fmla="*/ 143 h 199"/>
                  <a:gd name="T12" fmla="*/ 0 w 179"/>
                  <a:gd name="T13" fmla="*/ 137 h 199"/>
                  <a:gd name="T14" fmla="*/ 0 w 179"/>
                  <a:gd name="T15" fmla="*/ 49 h 199"/>
                  <a:gd name="T16" fmla="*/ 3 w 179"/>
                  <a:gd name="T17" fmla="*/ 43 h 199"/>
                  <a:gd name="T18" fmla="*/ 76 w 179"/>
                  <a:gd name="T19" fmla="*/ 1 h 199"/>
                  <a:gd name="T20" fmla="*/ 83 w 179"/>
                  <a:gd name="T21" fmla="*/ 1 h 199"/>
                  <a:gd name="T22" fmla="*/ 176 w 179"/>
                  <a:gd name="T23" fmla="*/ 55 h 199"/>
                  <a:gd name="T24" fmla="*/ 179 w 179"/>
                  <a:gd name="T25" fmla="*/ 60 h 199"/>
                  <a:gd name="T26" fmla="*/ 179 w 179"/>
                  <a:gd name="T27" fmla="*/ 105 h 199"/>
                  <a:gd name="T28" fmla="*/ 92 w 179"/>
                  <a:gd name="T29" fmla="*/ 177 h 199"/>
                  <a:gd name="T30" fmla="*/ 92 w 179"/>
                  <a:gd name="T31" fmla="*/ 175 h 199"/>
                  <a:gd name="T32" fmla="*/ 92 w 179"/>
                  <a:gd name="T33" fmla="*/ 109 h 199"/>
                  <a:gd name="T34" fmla="*/ 89 w 179"/>
                  <a:gd name="T35" fmla="*/ 105 h 199"/>
                  <a:gd name="T36" fmla="*/ 18 w 179"/>
                  <a:gd name="T37" fmla="*/ 64 h 199"/>
                  <a:gd name="T38" fmla="*/ 14 w 179"/>
                  <a:gd name="T39" fmla="*/ 62 h 199"/>
                  <a:gd name="T40" fmla="*/ 14 w 179"/>
                  <a:gd name="T41" fmla="*/ 129 h 199"/>
                  <a:gd name="T42" fmla="*/ 18 w 179"/>
                  <a:gd name="T43" fmla="*/ 134 h 199"/>
                  <a:gd name="T44" fmla="*/ 55 w 179"/>
                  <a:gd name="T45" fmla="*/ 156 h 199"/>
                  <a:gd name="T46" fmla="*/ 92 w 179"/>
                  <a:gd name="T47" fmla="*/ 177 h 199"/>
                  <a:gd name="T48" fmla="*/ 123 w 179"/>
                  <a:gd name="T49" fmla="*/ 98 h 199"/>
                  <a:gd name="T50" fmla="*/ 110 w 179"/>
                  <a:gd name="T51" fmla="*/ 105 h 199"/>
                  <a:gd name="T52" fmla="*/ 107 w 179"/>
                  <a:gd name="T53" fmla="*/ 110 h 199"/>
                  <a:gd name="T54" fmla="*/ 107 w 179"/>
                  <a:gd name="T55" fmla="*/ 147 h 199"/>
                  <a:gd name="T56" fmla="*/ 107 w 179"/>
                  <a:gd name="T57" fmla="*/ 178 h 199"/>
                  <a:gd name="T58" fmla="*/ 109 w 179"/>
                  <a:gd name="T59" fmla="*/ 177 h 199"/>
                  <a:gd name="T60" fmla="*/ 162 w 179"/>
                  <a:gd name="T61" fmla="*/ 146 h 199"/>
                  <a:gd name="T62" fmla="*/ 164 w 179"/>
                  <a:gd name="T63" fmla="*/ 141 h 199"/>
                  <a:gd name="T64" fmla="*/ 164 w 179"/>
                  <a:gd name="T65" fmla="*/ 95 h 199"/>
                  <a:gd name="T66" fmla="*/ 164 w 179"/>
                  <a:gd name="T67" fmla="*/ 75 h 199"/>
                  <a:gd name="T68" fmla="*/ 153 w 179"/>
                  <a:gd name="T69" fmla="*/ 81 h 199"/>
                  <a:gd name="T70" fmla="*/ 151 w 179"/>
                  <a:gd name="T71" fmla="*/ 85 h 199"/>
                  <a:gd name="T72" fmla="*/ 151 w 179"/>
                  <a:gd name="T73" fmla="*/ 106 h 199"/>
                  <a:gd name="T74" fmla="*/ 149 w 179"/>
                  <a:gd name="T75" fmla="*/ 109 h 199"/>
                  <a:gd name="T76" fmla="*/ 123 w 179"/>
                  <a:gd name="T77" fmla="*/ 124 h 199"/>
                  <a:gd name="T78" fmla="*/ 123 w 179"/>
                  <a:gd name="T79" fmla="*/ 98 h 199"/>
                  <a:gd name="T80" fmla="*/ 22 w 179"/>
                  <a:gd name="T81" fmla="*/ 49 h 199"/>
                  <a:gd name="T82" fmla="*/ 98 w 179"/>
                  <a:gd name="T83" fmla="*/ 93 h 199"/>
                  <a:gd name="T84" fmla="*/ 101 w 179"/>
                  <a:gd name="T85" fmla="*/ 93 h 199"/>
                  <a:gd name="T86" fmla="*/ 114 w 179"/>
                  <a:gd name="T87" fmla="*/ 86 h 199"/>
                  <a:gd name="T88" fmla="*/ 114 w 179"/>
                  <a:gd name="T89" fmla="*/ 85 h 199"/>
                  <a:gd name="T90" fmla="*/ 40 w 179"/>
                  <a:gd name="T91" fmla="*/ 41 h 199"/>
                  <a:gd name="T92" fmla="*/ 37 w 179"/>
                  <a:gd name="T93" fmla="*/ 41 h 199"/>
                  <a:gd name="T94" fmla="*/ 22 w 179"/>
                  <a:gd name="T95" fmla="*/ 49 h 199"/>
                  <a:gd name="T96" fmla="*/ 65 w 179"/>
                  <a:gd name="T97" fmla="*/ 24 h 199"/>
                  <a:gd name="T98" fmla="*/ 66 w 179"/>
                  <a:gd name="T99" fmla="*/ 25 h 199"/>
                  <a:gd name="T100" fmla="*/ 141 w 179"/>
                  <a:gd name="T101" fmla="*/ 69 h 199"/>
                  <a:gd name="T102" fmla="*/ 144 w 179"/>
                  <a:gd name="T103" fmla="*/ 69 h 199"/>
                  <a:gd name="T104" fmla="*/ 158 w 179"/>
                  <a:gd name="T105" fmla="*/ 62 h 199"/>
                  <a:gd name="T106" fmla="*/ 157 w 179"/>
                  <a:gd name="T107" fmla="*/ 61 h 199"/>
                  <a:gd name="T108" fmla="*/ 81 w 179"/>
                  <a:gd name="T109" fmla="*/ 17 h 199"/>
                  <a:gd name="T110" fmla="*/ 78 w 179"/>
                  <a:gd name="T111" fmla="*/ 17 h 199"/>
                  <a:gd name="T112" fmla="*/ 65 w 179"/>
                  <a:gd name="T113" fmla="*/ 24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9" h="199">
                    <a:moveTo>
                      <a:pt x="179" y="105"/>
                    </a:moveTo>
                    <a:cubicBezTo>
                      <a:pt x="179" y="120"/>
                      <a:pt x="179" y="135"/>
                      <a:pt x="179" y="149"/>
                    </a:cubicBezTo>
                    <a:cubicBezTo>
                      <a:pt x="179" y="152"/>
                      <a:pt x="178" y="153"/>
                      <a:pt x="176" y="155"/>
                    </a:cubicBezTo>
                    <a:cubicBezTo>
                      <a:pt x="152" y="169"/>
                      <a:pt x="127" y="183"/>
                      <a:pt x="103" y="197"/>
                    </a:cubicBezTo>
                    <a:cubicBezTo>
                      <a:pt x="101" y="199"/>
                      <a:pt x="99" y="199"/>
                      <a:pt x="97" y="197"/>
                    </a:cubicBezTo>
                    <a:cubicBezTo>
                      <a:pt x="65" y="179"/>
                      <a:pt x="34" y="161"/>
                      <a:pt x="3" y="143"/>
                    </a:cubicBezTo>
                    <a:cubicBezTo>
                      <a:pt x="1" y="141"/>
                      <a:pt x="0" y="140"/>
                      <a:pt x="0" y="137"/>
                    </a:cubicBezTo>
                    <a:cubicBezTo>
                      <a:pt x="0" y="108"/>
                      <a:pt x="0" y="78"/>
                      <a:pt x="0" y="49"/>
                    </a:cubicBezTo>
                    <a:cubicBezTo>
                      <a:pt x="0" y="46"/>
                      <a:pt x="1" y="45"/>
                      <a:pt x="3" y="43"/>
                    </a:cubicBezTo>
                    <a:cubicBezTo>
                      <a:pt x="28" y="29"/>
                      <a:pt x="52" y="15"/>
                      <a:pt x="76" y="1"/>
                    </a:cubicBezTo>
                    <a:cubicBezTo>
                      <a:pt x="79" y="0"/>
                      <a:pt x="81" y="0"/>
                      <a:pt x="83" y="1"/>
                    </a:cubicBezTo>
                    <a:cubicBezTo>
                      <a:pt x="114" y="19"/>
                      <a:pt x="145" y="37"/>
                      <a:pt x="176" y="55"/>
                    </a:cubicBezTo>
                    <a:cubicBezTo>
                      <a:pt x="179" y="57"/>
                      <a:pt x="179" y="58"/>
                      <a:pt x="179" y="60"/>
                    </a:cubicBezTo>
                    <a:cubicBezTo>
                      <a:pt x="179" y="75"/>
                      <a:pt x="179" y="90"/>
                      <a:pt x="179" y="105"/>
                    </a:cubicBezTo>
                    <a:close/>
                    <a:moveTo>
                      <a:pt x="92" y="177"/>
                    </a:moveTo>
                    <a:cubicBezTo>
                      <a:pt x="92" y="176"/>
                      <a:pt x="92" y="176"/>
                      <a:pt x="92" y="175"/>
                    </a:cubicBezTo>
                    <a:cubicBezTo>
                      <a:pt x="92" y="153"/>
                      <a:pt x="92" y="131"/>
                      <a:pt x="92" y="109"/>
                    </a:cubicBezTo>
                    <a:cubicBezTo>
                      <a:pt x="92" y="107"/>
                      <a:pt x="91" y="106"/>
                      <a:pt x="89" y="105"/>
                    </a:cubicBezTo>
                    <a:cubicBezTo>
                      <a:pt x="66" y="91"/>
                      <a:pt x="42" y="78"/>
                      <a:pt x="18" y="64"/>
                    </a:cubicBezTo>
                    <a:cubicBezTo>
                      <a:pt x="17" y="63"/>
                      <a:pt x="16" y="63"/>
                      <a:pt x="14" y="62"/>
                    </a:cubicBezTo>
                    <a:cubicBezTo>
                      <a:pt x="14" y="85"/>
                      <a:pt x="15" y="107"/>
                      <a:pt x="14" y="129"/>
                    </a:cubicBezTo>
                    <a:cubicBezTo>
                      <a:pt x="14" y="132"/>
                      <a:pt x="15" y="133"/>
                      <a:pt x="18" y="134"/>
                    </a:cubicBezTo>
                    <a:cubicBezTo>
                      <a:pt x="30" y="142"/>
                      <a:pt x="42" y="149"/>
                      <a:pt x="55" y="156"/>
                    </a:cubicBezTo>
                    <a:cubicBezTo>
                      <a:pt x="67" y="163"/>
                      <a:pt x="79" y="170"/>
                      <a:pt x="92" y="177"/>
                    </a:cubicBezTo>
                    <a:close/>
                    <a:moveTo>
                      <a:pt x="123" y="98"/>
                    </a:moveTo>
                    <a:cubicBezTo>
                      <a:pt x="118" y="100"/>
                      <a:pt x="114" y="103"/>
                      <a:pt x="110" y="105"/>
                    </a:cubicBezTo>
                    <a:cubicBezTo>
                      <a:pt x="108" y="106"/>
                      <a:pt x="107" y="108"/>
                      <a:pt x="107" y="110"/>
                    </a:cubicBezTo>
                    <a:cubicBezTo>
                      <a:pt x="107" y="123"/>
                      <a:pt x="107" y="135"/>
                      <a:pt x="107" y="147"/>
                    </a:cubicBezTo>
                    <a:cubicBezTo>
                      <a:pt x="107" y="157"/>
                      <a:pt x="107" y="167"/>
                      <a:pt x="107" y="178"/>
                    </a:cubicBezTo>
                    <a:cubicBezTo>
                      <a:pt x="108" y="177"/>
                      <a:pt x="108" y="177"/>
                      <a:pt x="109" y="177"/>
                    </a:cubicBezTo>
                    <a:cubicBezTo>
                      <a:pt x="127" y="166"/>
                      <a:pt x="144" y="156"/>
                      <a:pt x="162" y="146"/>
                    </a:cubicBezTo>
                    <a:cubicBezTo>
                      <a:pt x="163" y="145"/>
                      <a:pt x="164" y="143"/>
                      <a:pt x="164" y="141"/>
                    </a:cubicBezTo>
                    <a:cubicBezTo>
                      <a:pt x="165" y="126"/>
                      <a:pt x="164" y="110"/>
                      <a:pt x="164" y="95"/>
                    </a:cubicBezTo>
                    <a:cubicBezTo>
                      <a:pt x="164" y="88"/>
                      <a:pt x="164" y="82"/>
                      <a:pt x="164" y="75"/>
                    </a:cubicBezTo>
                    <a:cubicBezTo>
                      <a:pt x="160" y="77"/>
                      <a:pt x="156" y="79"/>
                      <a:pt x="153" y="81"/>
                    </a:cubicBezTo>
                    <a:cubicBezTo>
                      <a:pt x="152" y="82"/>
                      <a:pt x="151" y="84"/>
                      <a:pt x="151" y="85"/>
                    </a:cubicBezTo>
                    <a:cubicBezTo>
                      <a:pt x="150" y="92"/>
                      <a:pt x="151" y="99"/>
                      <a:pt x="151" y="106"/>
                    </a:cubicBezTo>
                    <a:cubicBezTo>
                      <a:pt x="151" y="107"/>
                      <a:pt x="150" y="109"/>
                      <a:pt x="149" y="109"/>
                    </a:cubicBezTo>
                    <a:cubicBezTo>
                      <a:pt x="141" y="114"/>
                      <a:pt x="132" y="119"/>
                      <a:pt x="123" y="124"/>
                    </a:cubicBezTo>
                    <a:cubicBezTo>
                      <a:pt x="123" y="115"/>
                      <a:pt x="123" y="107"/>
                      <a:pt x="123" y="98"/>
                    </a:cubicBezTo>
                    <a:close/>
                    <a:moveTo>
                      <a:pt x="22" y="49"/>
                    </a:moveTo>
                    <a:cubicBezTo>
                      <a:pt x="48" y="64"/>
                      <a:pt x="73" y="79"/>
                      <a:pt x="98" y="93"/>
                    </a:cubicBezTo>
                    <a:cubicBezTo>
                      <a:pt x="99" y="94"/>
                      <a:pt x="100" y="94"/>
                      <a:pt x="101" y="93"/>
                    </a:cubicBezTo>
                    <a:cubicBezTo>
                      <a:pt x="105" y="91"/>
                      <a:pt x="110" y="88"/>
                      <a:pt x="114" y="86"/>
                    </a:cubicBezTo>
                    <a:cubicBezTo>
                      <a:pt x="114" y="85"/>
                      <a:pt x="114" y="85"/>
                      <a:pt x="114" y="85"/>
                    </a:cubicBezTo>
                    <a:cubicBezTo>
                      <a:pt x="89" y="70"/>
                      <a:pt x="65" y="56"/>
                      <a:pt x="40" y="41"/>
                    </a:cubicBezTo>
                    <a:cubicBezTo>
                      <a:pt x="39" y="41"/>
                      <a:pt x="38" y="40"/>
                      <a:pt x="37" y="41"/>
                    </a:cubicBezTo>
                    <a:cubicBezTo>
                      <a:pt x="32" y="43"/>
                      <a:pt x="27" y="46"/>
                      <a:pt x="22" y="49"/>
                    </a:cubicBezTo>
                    <a:close/>
                    <a:moveTo>
                      <a:pt x="65" y="24"/>
                    </a:moveTo>
                    <a:cubicBezTo>
                      <a:pt x="65" y="25"/>
                      <a:pt x="66" y="25"/>
                      <a:pt x="66" y="25"/>
                    </a:cubicBezTo>
                    <a:cubicBezTo>
                      <a:pt x="91" y="40"/>
                      <a:pt x="116" y="55"/>
                      <a:pt x="141" y="69"/>
                    </a:cubicBezTo>
                    <a:cubicBezTo>
                      <a:pt x="142" y="70"/>
                      <a:pt x="143" y="70"/>
                      <a:pt x="144" y="69"/>
                    </a:cubicBezTo>
                    <a:cubicBezTo>
                      <a:pt x="149" y="67"/>
                      <a:pt x="153" y="64"/>
                      <a:pt x="158" y="62"/>
                    </a:cubicBezTo>
                    <a:cubicBezTo>
                      <a:pt x="157" y="62"/>
                      <a:pt x="157" y="61"/>
                      <a:pt x="157" y="61"/>
                    </a:cubicBezTo>
                    <a:cubicBezTo>
                      <a:pt x="132" y="47"/>
                      <a:pt x="107" y="32"/>
                      <a:pt x="81" y="17"/>
                    </a:cubicBezTo>
                    <a:cubicBezTo>
                      <a:pt x="80" y="17"/>
                      <a:pt x="79" y="17"/>
                      <a:pt x="78" y="17"/>
                    </a:cubicBezTo>
                    <a:cubicBezTo>
                      <a:pt x="74" y="19"/>
                      <a:pt x="69" y="22"/>
                      <a:pt x="65" y="24"/>
                    </a:cubicBezTo>
                    <a:close/>
                  </a:path>
                </a:pathLst>
              </a:custGeom>
              <a:grpFill/>
              <a:ln w="9525">
                <a:noFill/>
                <a:round/>
                <a:headEnd/>
                <a:tailEnd/>
              </a:ln>
              <a:extLst/>
            </p:spPr>
            <p:txBody>
              <a:bodyPr vert="horz" wrap="square" lIns="0" tIns="0" rIns="0" bIns="0" numCol="1" anchor="t" anchorCtr="0" compatLnSpc="1">
                <a:prstTxWarp prst="textNoShape">
                  <a:avLst/>
                </a:prstTxWarp>
              </a:bodyPr>
              <a:lstStyle/>
              <a:p>
                <a:endParaRPr lang="en-US" dirty="0"/>
              </a:p>
            </p:txBody>
          </p:sp>
          <p:sp>
            <p:nvSpPr>
              <p:cNvPr id="96" name="Freeform 29"/>
              <p:cNvSpPr>
                <a:spLocks/>
              </p:cNvSpPr>
              <p:nvPr/>
            </p:nvSpPr>
            <p:spPr bwMode="gray">
              <a:xfrm>
                <a:off x="2237070" y="4540814"/>
                <a:ext cx="193176" cy="316527"/>
              </a:xfrm>
              <a:custGeom>
                <a:avLst/>
                <a:gdLst>
                  <a:gd name="T0" fmla="*/ 79 w 117"/>
                  <a:gd name="T1" fmla="*/ 190 h 190"/>
                  <a:gd name="T2" fmla="*/ 76 w 117"/>
                  <a:gd name="T3" fmla="*/ 190 h 190"/>
                  <a:gd name="T4" fmla="*/ 16 w 117"/>
                  <a:gd name="T5" fmla="*/ 190 h 190"/>
                  <a:gd name="T6" fmla="*/ 12 w 117"/>
                  <a:gd name="T7" fmla="*/ 187 h 190"/>
                  <a:gd name="T8" fmla="*/ 1 w 117"/>
                  <a:gd name="T9" fmla="*/ 137 h 190"/>
                  <a:gd name="T10" fmla="*/ 18 w 117"/>
                  <a:gd name="T11" fmla="*/ 91 h 190"/>
                  <a:gd name="T12" fmla="*/ 43 w 117"/>
                  <a:gd name="T13" fmla="*/ 65 h 190"/>
                  <a:gd name="T14" fmla="*/ 59 w 117"/>
                  <a:gd name="T15" fmla="*/ 59 h 190"/>
                  <a:gd name="T16" fmla="*/ 67 w 117"/>
                  <a:gd name="T17" fmla="*/ 80 h 190"/>
                  <a:gd name="T18" fmla="*/ 44 w 117"/>
                  <a:gd name="T19" fmla="*/ 106 h 190"/>
                  <a:gd name="T20" fmla="*/ 41 w 117"/>
                  <a:gd name="T21" fmla="*/ 110 h 190"/>
                  <a:gd name="T22" fmla="*/ 42 w 117"/>
                  <a:gd name="T23" fmla="*/ 116 h 190"/>
                  <a:gd name="T24" fmla="*/ 48 w 117"/>
                  <a:gd name="T25" fmla="*/ 116 h 190"/>
                  <a:gd name="T26" fmla="*/ 51 w 117"/>
                  <a:gd name="T27" fmla="*/ 114 h 190"/>
                  <a:gd name="T28" fmla="*/ 84 w 117"/>
                  <a:gd name="T29" fmla="*/ 77 h 190"/>
                  <a:gd name="T30" fmla="*/ 90 w 117"/>
                  <a:gd name="T31" fmla="*/ 60 h 190"/>
                  <a:gd name="T32" fmla="*/ 90 w 117"/>
                  <a:gd name="T33" fmla="*/ 19 h 190"/>
                  <a:gd name="T34" fmla="*/ 90 w 117"/>
                  <a:gd name="T35" fmla="*/ 13 h 190"/>
                  <a:gd name="T36" fmla="*/ 105 w 117"/>
                  <a:gd name="T37" fmla="*/ 1 h 190"/>
                  <a:gd name="T38" fmla="*/ 117 w 117"/>
                  <a:gd name="T39" fmla="*/ 15 h 190"/>
                  <a:gd name="T40" fmla="*/ 117 w 117"/>
                  <a:gd name="T41" fmla="*/ 56 h 190"/>
                  <a:gd name="T42" fmla="*/ 117 w 117"/>
                  <a:gd name="T43" fmla="*/ 79 h 190"/>
                  <a:gd name="T44" fmla="*/ 108 w 117"/>
                  <a:gd name="T45" fmla="*/ 105 h 190"/>
                  <a:gd name="T46" fmla="*/ 88 w 117"/>
                  <a:gd name="T47" fmla="*/ 146 h 190"/>
                  <a:gd name="T48" fmla="*/ 80 w 117"/>
                  <a:gd name="T49" fmla="*/ 187 h 190"/>
                  <a:gd name="T50" fmla="*/ 79 w 117"/>
                  <a:gd name="T51" fmla="*/ 190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7" h="190">
                    <a:moveTo>
                      <a:pt x="79" y="190"/>
                    </a:moveTo>
                    <a:cubicBezTo>
                      <a:pt x="78" y="190"/>
                      <a:pt x="77" y="190"/>
                      <a:pt x="76" y="190"/>
                    </a:cubicBezTo>
                    <a:cubicBezTo>
                      <a:pt x="56" y="190"/>
                      <a:pt x="36" y="190"/>
                      <a:pt x="16" y="190"/>
                    </a:cubicBezTo>
                    <a:cubicBezTo>
                      <a:pt x="14" y="190"/>
                      <a:pt x="12" y="190"/>
                      <a:pt x="12" y="187"/>
                    </a:cubicBezTo>
                    <a:cubicBezTo>
                      <a:pt x="7" y="171"/>
                      <a:pt x="2" y="154"/>
                      <a:pt x="1" y="137"/>
                    </a:cubicBezTo>
                    <a:cubicBezTo>
                      <a:pt x="0" y="119"/>
                      <a:pt x="5" y="104"/>
                      <a:pt x="18" y="91"/>
                    </a:cubicBezTo>
                    <a:cubicBezTo>
                      <a:pt x="26" y="82"/>
                      <a:pt x="35" y="74"/>
                      <a:pt x="43" y="65"/>
                    </a:cubicBezTo>
                    <a:cubicBezTo>
                      <a:pt x="48" y="61"/>
                      <a:pt x="53" y="57"/>
                      <a:pt x="59" y="59"/>
                    </a:cubicBezTo>
                    <a:cubicBezTo>
                      <a:pt x="69" y="61"/>
                      <a:pt x="73" y="72"/>
                      <a:pt x="67" y="80"/>
                    </a:cubicBezTo>
                    <a:cubicBezTo>
                      <a:pt x="60" y="89"/>
                      <a:pt x="52" y="97"/>
                      <a:pt x="44" y="106"/>
                    </a:cubicBezTo>
                    <a:cubicBezTo>
                      <a:pt x="43" y="107"/>
                      <a:pt x="42" y="108"/>
                      <a:pt x="41" y="110"/>
                    </a:cubicBezTo>
                    <a:cubicBezTo>
                      <a:pt x="40" y="112"/>
                      <a:pt x="40" y="114"/>
                      <a:pt x="42" y="116"/>
                    </a:cubicBezTo>
                    <a:cubicBezTo>
                      <a:pt x="44" y="118"/>
                      <a:pt x="46" y="118"/>
                      <a:pt x="48" y="116"/>
                    </a:cubicBezTo>
                    <a:cubicBezTo>
                      <a:pt x="49" y="116"/>
                      <a:pt x="50" y="115"/>
                      <a:pt x="51" y="114"/>
                    </a:cubicBezTo>
                    <a:cubicBezTo>
                      <a:pt x="62" y="102"/>
                      <a:pt x="73" y="89"/>
                      <a:pt x="84" y="77"/>
                    </a:cubicBezTo>
                    <a:cubicBezTo>
                      <a:pt x="88" y="72"/>
                      <a:pt x="90" y="67"/>
                      <a:pt x="90" y="60"/>
                    </a:cubicBezTo>
                    <a:cubicBezTo>
                      <a:pt x="90" y="47"/>
                      <a:pt x="90" y="33"/>
                      <a:pt x="90" y="19"/>
                    </a:cubicBezTo>
                    <a:cubicBezTo>
                      <a:pt x="90" y="17"/>
                      <a:pt x="90" y="15"/>
                      <a:pt x="90" y="13"/>
                    </a:cubicBezTo>
                    <a:cubicBezTo>
                      <a:pt x="92" y="5"/>
                      <a:pt x="97" y="0"/>
                      <a:pt x="105" y="1"/>
                    </a:cubicBezTo>
                    <a:cubicBezTo>
                      <a:pt x="111" y="1"/>
                      <a:pt x="117" y="7"/>
                      <a:pt x="117" y="15"/>
                    </a:cubicBezTo>
                    <a:cubicBezTo>
                      <a:pt x="117" y="28"/>
                      <a:pt x="117" y="42"/>
                      <a:pt x="117" y="56"/>
                    </a:cubicBezTo>
                    <a:cubicBezTo>
                      <a:pt x="117" y="63"/>
                      <a:pt x="117" y="71"/>
                      <a:pt x="117" y="79"/>
                    </a:cubicBezTo>
                    <a:cubicBezTo>
                      <a:pt x="117" y="89"/>
                      <a:pt x="112" y="97"/>
                      <a:pt x="108" y="105"/>
                    </a:cubicBezTo>
                    <a:cubicBezTo>
                      <a:pt x="101" y="119"/>
                      <a:pt x="94" y="132"/>
                      <a:pt x="88" y="146"/>
                    </a:cubicBezTo>
                    <a:cubicBezTo>
                      <a:pt x="83" y="159"/>
                      <a:pt x="80" y="173"/>
                      <a:pt x="80" y="187"/>
                    </a:cubicBezTo>
                    <a:cubicBezTo>
                      <a:pt x="80" y="188"/>
                      <a:pt x="80" y="189"/>
                      <a:pt x="79" y="190"/>
                    </a:cubicBezTo>
                    <a:close/>
                  </a:path>
                </a:pathLst>
              </a:custGeom>
              <a:grpFill/>
              <a:ln w="9525">
                <a:noFill/>
                <a:round/>
                <a:headEnd/>
                <a:tailEnd/>
              </a:ln>
              <a:extLst/>
            </p:spPr>
            <p:txBody>
              <a:bodyPr vert="horz" wrap="square" lIns="0" tIns="0" rIns="0" bIns="0" numCol="1" anchor="t" anchorCtr="0" compatLnSpc="1">
                <a:prstTxWarp prst="textNoShape">
                  <a:avLst/>
                </a:prstTxWarp>
              </a:bodyPr>
              <a:lstStyle/>
              <a:p>
                <a:endParaRPr lang="en-US" dirty="0"/>
              </a:p>
            </p:txBody>
          </p:sp>
          <p:sp>
            <p:nvSpPr>
              <p:cNvPr id="97" name="Freeform 29"/>
              <p:cNvSpPr>
                <a:spLocks/>
              </p:cNvSpPr>
              <p:nvPr/>
            </p:nvSpPr>
            <p:spPr bwMode="gray">
              <a:xfrm>
                <a:off x="1983384" y="4543141"/>
                <a:ext cx="193176" cy="314200"/>
              </a:xfrm>
              <a:custGeom>
                <a:avLst/>
                <a:gdLst>
                  <a:gd name="T0" fmla="*/ 38 w 117"/>
                  <a:gd name="T1" fmla="*/ 189 h 189"/>
                  <a:gd name="T2" fmla="*/ 27 w 117"/>
                  <a:gd name="T3" fmla="*/ 137 h 189"/>
                  <a:gd name="T4" fmla="*/ 8 w 117"/>
                  <a:gd name="T5" fmla="*/ 101 h 189"/>
                  <a:gd name="T6" fmla="*/ 0 w 117"/>
                  <a:gd name="T7" fmla="*/ 74 h 189"/>
                  <a:gd name="T8" fmla="*/ 0 w 117"/>
                  <a:gd name="T9" fmla="*/ 59 h 189"/>
                  <a:gd name="T10" fmla="*/ 0 w 117"/>
                  <a:gd name="T11" fmla="*/ 14 h 189"/>
                  <a:gd name="T12" fmla="*/ 14 w 117"/>
                  <a:gd name="T13" fmla="*/ 0 h 189"/>
                  <a:gd name="T14" fmla="*/ 27 w 117"/>
                  <a:gd name="T15" fmla="*/ 14 h 189"/>
                  <a:gd name="T16" fmla="*/ 27 w 117"/>
                  <a:gd name="T17" fmla="*/ 57 h 189"/>
                  <a:gd name="T18" fmla="*/ 34 w 117"/>
                  <a:gd name="T19" fmla="*/ 78 h 189"/>
                  <a:gd name="T20" fmla="*/ 66 w 117"/>
                  <a:gd name="T21" fmla="*/ 113 h 189"/>
                  <a:gd name="T22" fmla="*/ 68 w 117"/>
                  <a:gd name="T23" fmla="*/ 115 h 189"/>
                  <a:gd name="T24" fmla="*/ 75 w 117"/>
                  <a:gd name="T25" fmla="*/ 115 h 189"/>
                  <a:gd name="T26" fmla="*/ 75 w 117"/>
                  <a:gd name="T27" fmla="*/ 108 h 189"/>
                  <a:gd name="T28" fmla="*/ 67 w 117"/>
                  <a:gd name="T29" fmla="*/ 98 h 189"/>
                  <a:gd name="T30" fmla="*/ 50 w 117"/>
                  <a:gd name="T31" fmla="*/ 79 h 189"/>
                  <a:gd name="T32" fmla="*/ 58 w 117"/>
                  <a:gd name="T33" fmla="*/ 58 h 189"/>
                  <a:gd name="T34" fmla="*/ 70 w 117"/>
                  <a:gd name="T35" fmla="*/ 61 h 189"/>
                  <a:gd name="T36" fmla="*/ 105 w 117"/>
                  <a:gd name="T37" fmla="*/ 97 h 189"/>
                  <a:gd name="T38" fmla="*/ 116 w 117"/>
                  <a:gd name="T39" fmla="*/ 129 h 189"/>
                  <a:gd name="T40" fmla="*/ 104 w 117"/>
                  <a:gd name="T41" fmla="*/ 189 h 189"/>
                  <a:gd name="T42" fmla="*/ 38 w 117"/>
                  <a:gd name="T43" fmla="*/ 189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7" h="189">
                    <a:moveTo>
                      <a:pt x="38" y="189"/>
                    </a:moveTo>
                    <a:cubicBezTo>
                      <a:pt x="37" y="171"/>
                      <a:pt x="34" y="153"/>
                      <a:pt x="27" y="137"/>
                    </a:cubicBezTo>
                    <a:cubicBezTo>
                      <a:pt x="21" y="125"/>
                      <a:pt x="14" y="113"/>
                      <a:pt x="8" y="101"/>
                    </a:cubicBezTo>
                    <a:cubicBezTo>
                      <a:pt x="3" y="92"/>
                      <a:pt x="0" y="84"/>
                      <a:pt x="0" y="74"/>
                    </a:cubicBezTo>
                    <a:cubicBezTo>
                      <a:pt x="0" y="69"/>
                      <a:pt x="0" y="64"/>
                      <a:pt x="0" y="59"/>
                    </a:cubicBezTo>
                    <a:cubicBezTo>
                      <a:pt x="0" y="44"/>
                      <a:pt x="0" y="29"/>
                      <a:pt x="0" y="14"/>
                    </a:cubicBezTo>
                    <a:cubicBezTo>
                      <a:pt x="0" y="5"/>
                      <a:pt x="6" y="0"/>
                      <a:pt x="14" y="0"/>
                    </a:cubicBezTo>
                    <a:cubicBezTo>
                      <a:pt x="21" y="0"/>
                      <a:pt x="27" y="6"/>
                      <a:pt x="27" y="14"/>
                    </a:cubicBezTo>
                    <a:cubicBezTo>
                      <a:pt x="27" y="28"/>
                      <a:pt x="27" y="43"/>
                      <a:pt x="27" y="57"/>
                    </a:cubicBezTo>
                    <a:cubicBezTo>
                      <a:pt x="27" y="65"/>
                      <a:pt x="29" y="72"/>
                      <a:pt x="34" y="78"/>
                    </a:cubicBezTo>
                    <a:cubicBezTo>
                      <a:pt x="45" y="89"/>
                      <a:pt x="55" y="101"/>
                      <a:pt x="66" y="113"/>
                    </a:cubicBezTo>
                    <a:cubicBezTo>
                      <a:pt x="67" y="113"/>
                      <a:pt x="67" y="114"/>
                      <a:pt x="68" y="115"/>
                    </a:cubicBezTo>
                    <a:cubicBezTo>
                      <a:pt x="70" y="117"/>
                      <a:pt x="73" y="117"/>
                      <a:pt x="75" y="115"/>
                    </a:cubicBezTo>
                    <a:cubicBezTo>
                      <a:pt x="78" y="113"/>
                      <a:pt x="77" y="110"/>
                      <a:pt x="75" y="108"/>
                    </a:cubicBezTo>
                    <a:cubicBezTo>
                      <a:pt x="72" y="104"/>
                      <a:pt x="70" y="101"/>
                      <a:pt x="67" y="98"/>
                    </a:cubicBezTo>
                    <a:cubicBezTo>
                      <a:pt x="61" y="92"/>
                      <a:pt x="55" y="85"/>
                      <a:pt x="50" y="79"/>
                    </a:cubicBezTo>
                    <a:cubicBezTo>
                      <a:pt x="44" y="71"/>
                      <a:pt x="48" y="60"/>
                      <a:pt x="58" y="58"/>
                    </a:cubicBezTo>
                    <a:cubicBezTo>
                      <a:pt x="63" y="57"/>
                      <a:pt x="67" y="58"/>
                      <a:pt x="70" y="61"/>
                    </a:cubicBezTo>
                    <a:cubicBezTo>
                      <a:pt x="82" y="73"/>
                      <a:pt x="94" y="85"/>
                      <a:pt x="105" y="97"/>
                    </a:cubicBezTo>
                    <a:cubicBezTo>
                      <a:pt x="113" y="106"/>
                      <a:pt x="116" y="117"/>
                      <a:pt x="116" y="129"/>
                    </a:cubicBezTo>
                    <a:cubicBezTo>
                      <a:pt x="117" y="150"/>
                      <a:pt x="110" y="169"/>
                      <a:pt x="104" y="189"/>
                    </a:cubicBezTo>
                    <a:cubicBezTo>
                      <a:pt x="82" y="189"/>
                      <a:pt x="60" y="189"/>
                      <a:pt x="38" y="189"/>
                    </a:cubicBezTo>
                    <a:close/>
                  </a:path>
                </a:pathLst>
              </a:custGeom>
              <a:grpFill/>
              <a:ln w="9525">
                <a:noFill/>
                <a:round/>
                <a:headEnd/>
                <a:tailEnd/>
              </a:ln>
              <a:extLst/>
            </p:spPr>
            <p:txBody>
              <a:bodyPr vert="horz" wrap="square" lIns="0" tIns="0" rIns="0" bIns="0" numCol="1" anchor="t" anchorCtr="0" compatLnSpc="1">
                <a:prstTxWarp prst="textNoShape">
                  <a:avLst/>
                </a:prstTxWarp>
              </a:bodyPr>
              <a:lstStyle/>
              <a:p>
                <a:endParaRPr lang="en-US" dirty="0"/>
              </a:p>
            </p:txBody>
          </p:sp>
        </p:grpSp>
        <p:grpSp>
          <p:nvGrpSpPr>
            <p:cNvPr id="98" name="METRO ICON - gear wheel 2"/>
            <p:cNvGrpSpPr>
              <a:grpSpLocks noChangeAspect="1"/>
            </p:cNvGrpSpPr>
            <p:nvPr/>
          </p:nvGrpSpPr>
          <p:grpSpPr bwMode="gray">
            <a:xfrm>
              <a:off x="7240502" y="2661257"/>
              <a:ext cx="729834" cy="692185"/>
              <a:chOff x="7060957" y="4378201"/>
              <a:chExt cx="572246" cy="542726"/>
            </a:xfrm>
            <a:solidFill>
              <a:schemeClr val="bg1"/>
            </a:solidFill>
          </p:grpSpPr>
          <p:sp>
            <p:nvSpPr>
              <p:cNvPr id="99" name="Freeform 33"/>
              <p:cNvSpPr>
                <a:spLocks noEditPoints="1"/>
              </p:cNvSpPr>
              <p:nvPr/>
            </p:nvSpPr>
            <p:spPr bwMode="gray">
              <a:xfrm rot="20298125">
                <a:off x="7224323" y="4505591"/>
                <a:ext cx="408880" cy="415336"/>
              </a:xfrm>
              <a:custGeom>
                <a:avLst/>
                <a:gdLst>
                  <a:gd name="T0" fmla="*/ 51 w 266"/>
                  <a:gd name="T1" fmla="*/ 26 h 270"/>
                  <a:gd name="T2" fmla="*/ 69 w 266"/>
                  <a:gd name="T3" fmla="*/ 35 h 270"/>
                  <a:gd name="T4" fmla="*/ 108 w 266"/>
                  <a:gd name="T5" fmla="*/ 18 h 270"/>
                  <a:gd name="T6" fmla="*/ 113 w 266"/>
                  <a:gd name="T7" fmla="*/ 3 h 270"/>
                  <a:gd name="T8" fmla="*/ 118 w 266"/>
                  <a:gd name="T9" fmla="*/ 0 h 270"/>
                  <a:gd name="T10" fmla="*/ 147 w 266"/>
                  <a:gd name="T11" fmla="*/ 0 h 270"/>
                  <a:gd name="T12" fmla="*/ 152 w 266"/>
                  <a:gd name="T13" fmla="*/ 4 h 270"/>
                  <a:gd name="T14" fmla="*/ 158 w 266"/>
                  <a:gd name="T15" fmla="*/ 21 h 270"/>
                  <a:gd name="T16" fmla="*/ 194 w 266"/>
                  <a:gd name="T17" fmla="*/ 36 h 270"/>
                  <a:gd name="T18" fmla="*/ 210 w 266"/>
                  <a:gd name="T19" fmla="*/ 28 h 270"/>
                  <a:gd name="T20" fmla="*/ 217 w 266"/>
                  <a:gd name="T21" fmla="*/ 29 h 270"/>
                  <a:gd name="T22" fmla="*/ 237 w 266"/>
                  <a:gd name="T23" fmla="*/ 50 h 270"/>
                  <a:gd name="T24" fmla="*/ 238 w 266"/>
                  <a:gd name="T25" fmla="*/ 55 h 270"/>
                  <a:gd name="T26" fmla="*/ 231 w 266"/>
                  <a:gd name="T27" fmla="*/ 70 h 270"/>
                  <a:gd name="T28" fmla="*/ 247 w 266"/>
                  <a:gd name="T29" fmla="*/ 110 h 270"/>
                  <a:gd name="T30" fmla="*/ 262 w 266"/>
                  <a:gd name="T31" fmla="*/ 115 h 270"/>
                  <a:gd name="T32" fmla="*/ 266 w 266"/>
                  <a:gd name="T33" fmla="*/ 121 h 270"/>
                  <a:gd name="T34" fmla="*/ 266 w 266"/>
                  <a:gd name="T35" fmla="*/ 148 h 270"/>
                  <a:gd name="T36" fmla="*/ 261 w 266"/>
                  <a:gd name="T37" fmla="*/ 155 h 270"/>
                  <a:gd name="T38" fmla="*/ 244 w 266"/>
                  <a:gd name="T39" fmla="*/ 161 h 270"/>
                  <a:gd name="T40" fmla="*/ 230 w 266"/>
                  <a:gd name="T41" fmla="*/ 196 h 270"/>
                  <a:gd name="T42" fmla="*/ 239 w 266"/>
                  <a:gd name="T43" fmla="*/ 217 h 270"/>
                  <a:gd name="T44" fmla="*/ 216 w 266"/>
                  <a:gd name="T45" fmla="*/ 241 h 270"/>
                  <a:gd name="T46" fmla="*/ 211 w 266"/>
                  <a:gd name="T47" fmla="*/ 241 h 270"/>
                  <a:gd name="T48" fmla="*/ 195 w 266"/>
                  <a:gd name="T49" fmla="*/ 234 h 270"/>
                  <a:gd name="T50" fmla="*/ 158 w 266"/>
                  <a:gd name="T51" fmla="*/ 249 h 270"/>
                  <a:gd name="T52" fmla="*/ 152 w 266"/>
                  <a:gd name="T53" fmla="*/ 266 h 270"/>
                  <a:gd name="T54" fmla="*/ 147 w 266"/>
                  <a:gd name="T55" fmla="*/ 269 h 270"/>
                  <a:gd name="T56" fmla="*/ 118 w 266"/>
                  <a:gd name="T57" fmla="*/ 269 h 270"/>
                  <a:gd name="T58" fmla="*/ 114 w 266"/>
                  <a:gd name="T59" fmla="*/ 266 h 270"/>
                  <a:gd name="T60" fmla="*/ 108 w 266"/>
                  <a:gd name="T61" fmla="*/ 251 h 270"/>
                  <a:gd name="T62" fmla="*/ 70 w 266"/>
                  <a:gd name="T63" fmla="*/ 234 h 270"/>
                  <a:gd name="T64" fmla="*/ 54 w 266"/>
                  <a:gd name="T65" fmla="*/ 241 h 270"/>
                  <a:gd name="T66" fmla="*/ 49 w 266"/>
                  <a:gd name="T67" fmla="*/ 241 h 270"/>
                  <a:gd name="T68" fmla="*/ 28 w 266"/>
                  <a:gd name="T69" fmla="*/ 220 h 270"/>
                  <a:gd name="T70" fmla="*/ 28 w 266"/>
                  <a:gd name="T71" fmla="*/ 214 h 270"/>
                  <a:gd name="T72" fmla="*/ 36 w 266"/>
                  <a:gd name="T73" fmla="*/ 196 h 270"/>
                  <a:gd name="T74" fmla="*/ 22 w 266"/>
                  <a:gd name="T75" fmla="*/ 161 h 270"/>
                  <a:gd name="T76" fmla="*/ 3 w 266"/>
                  <a:gd name="T77" fmla="*/ 154 h 270"/>
                  <a:gd name="T78" fmla="*/ 0 w 266"/>
                  <a:gd name="T79" fmla="*/ 149 h 270"/>
                  <a:gd name="T80" fmla="*/ 0 w 266"/>
                  <a:gd name="T81" fmla="*/ 120 h 270"/>
                  <a:gd name="T82" fmla="*/ 3 w 266"/>
                  <a:gd name="T83" fmla="*/ 115 h 270"/>
                  <a:gd name="T84" fmla="*/ 19 w 266"/>
                  <a:gd name="T85" fmla="*/ 109 h 270"/>
                  <a:gd name="T86" fmla="*/ 34 w 266"/>
                  <a:gd name="T87" fmla="*/ 70 h 270"/>
                  <a:gd name="T88" fmla="*/ 28 w 266"/>
                  <a:gd name="T89" fmla="*/ 55 h 270"/>
                  <a:gd name="T90" fmla="*/ 28 w 266"/>
                  <a:gd name="T91" fmla="*/ 50 h 270"/>
                  <a:gd name="T92" fmla="*/ 51 w 266"/>
                  <a:gd name="T93" fmla="*/ 26 h 270"/>
                  <a:gd name="T94" fmla="*/ 181 w 266"/>
                  <a:gd name="T95" fmla="*/ 135 h 270"/>
                  <a:gd name="T96" fmla="*/ 133 w 266"/>
                  <a:gd name="T97" fmla="*/ 85 h 270"/>
                  <a:gd name="T98" fmla="*/ 84 w 266"/>
                  <a:gd name="T99" fmla="*/ 135 h 270"/>
                  <a:gd name="T100" fmla="*/ 133 w 266"/>
                  <a:gd name="T101" fmla="*/ 184 h 270"/>
                  <a:gd name="T102" fmla="*/ 181 w 266"/>
                  <a:gd name="T103" fmla="*/ 135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66" h="270">
                    <a:moveTo>
                      <a:pt x="51" y="26"/>
                    </a:moveTo>
                    <a:cubicBezTo>
                      <a:pt x="57" y="29"/>
                      <a:pt x="63" y="32"/>
                      <a:pt x="69" y="35"/>
                    </a:cubicBezTo>
                    <a:cubicBezTo>
                      <a:pt x="86" y="43"/>
                      <a:pt x="102" y="36"/>
                      <a:pt x="108" y="18"/>
                    </a:cubicBezTo>
                    <a:cubicBezTo>
                      <a:pt x="110" y="13"/>
                      <a:pt x="112" y="8"/>
                      <a:pt x="113" y="3"/>
                    </a:cubicBezTo>
                    <a:cubicBezTo>
                      <a:pt x="114" y="1"/>
                      <a:pt x="116" y="0"/>
                      <a:pt x="118" y="0"/>
                    </a:cubicBezTo>
                    <a:cubicBezTo>
                      <a:pt x="128" y="0"/>
                      <a:pt x="137" y="0"/>
                      <a:pt x="147" y="0"/>
                    </a:cubicBezTo>
                    <a:cubicBezTo>
                      <a:pt x="150" y="0"/>
                      <a:pt x="151" y="1"/>
                      <a:pt x="152" y="4"/>
                    </a:cubicBezTo>
                    <a:cubicBezTo>
                      <a:pt x="154" y="10"/>
                      <a:pt x="156" y="16"/>
                      <a:pt x="158" y="21"/>
                    </a:cubicBezTo>
                    <a:cubicBezTo>
                      <a:pt x="165" y="35"/>
                      <a:pt x="179" y="42"/>
                      <a:pt x="194" y="36"/>
                    </a:cubicBezTo>
                    <a:cubicBezTo>
                      <a:pt x="199" y="34"/>
                      <a:pt x="205" y="31"/>
                      <a:pt x="210" y="28"/>
                    </a:cubicBezTo>
                    <a:cubicBezTo>
                      <a:pt x="213" y="27"/>
                      <a:pt x="214" y="27"/>
                      <a:pt x="217" y="29"/>
                    </a:cubicBezTo>
                    <a:cubicBezTo>
                      <a:pt x="223" y="36"/>
                      <a:pt x="230" y="43"/>
                      <a:pt x="237" y="50"/>
                    </a:cubicBezTo>
                    <a:cubicBezTo>
                      <a:pt x="239" y="52"/>
                      <a:pt x="239" y="53"/>
                      <a:pt x="238" y="55"/>
                    </a:cubicBezTo>
                    <a:cubicBezTo>
                      <a:pt x="236" y="60"/>
                      <a:pt x="233" y="65"/>
                      <a:pt x="231" y="70"/>
                    </a:cubicBezTo>
                    <a:cubicBezTo>
                      <a:pt x="223" y="87"/>
                      <a:pt x="230" y="103"/>
                      <a:pt x="247" y="110"/>
                    </a:cubicBezTo>
                    <a:cubicBezTo>
                      <a:pt x="252" y="112"/>
                      <a:pt x="257" y="114"/>
                      <a:pt x="262" y="115"/>
                    </a:cubicBezTo>
                    <a:cubicBezTo>
                      <a:pt x="265" y="116"/>
                      <a:pt x="266" y="118"/>
                      <a:pt x="266" y="121"/>
                    </a:cubicBezTo>
                    <a:cubicBezTo>
                      <a:pt x="265" y="130"/>
                      <a:pt x="265" y="139"/>
                      <a:pt x="266" y="148"/>
                    </a:cubicBezTo>
                    <a:cubicBezTo>
                      <a:pt x="266" y="152"/>
                      <a:pt x="264" y="154"/>
                      <a:pt x="261" y="155"/>
                    </a:cubicBezTo>
                    <a:cubicBezTo>
                      <a:pt x="255" y="156"/>
                      <a:pt x="250" y="158"/>
                      <a:pt x="244" y="161"/>
                    </a:cubicBezTo>
                    <a:cubicBezTo>
                      <a:pt x="231" y="167"/>
                      <a:pt x="224" y="182"/>
                      <a:pt x="230" y="196"/>
                    </a:cubicBezTo>
                    <a:cubicBezTo>
                      <a:pt x="232" y="203"/>
                      <a:pt x="236" y="210"/>
                      <a:pt x="239" y="217"/>
                    </a:cubicBezTo>
                    <a:cubicBezTo>
                      <a:pt x="231" y="225"/>
                      <a:pt x="224" y="233"/>
                      <a:pt x="216" y="241"/>
                    </a:cubicBezTo>
                    <a:cubicBezTo>
                      <a:pt x="215" y="242"/>
                      <a:pt x="212" y="242"/>
                      <a:pt x="211" y="241"/>
                    </a:cubicBezTo>
                    <a:cubicBezTo>
                      <a:pt x="206" y="239"/>
                      <a:pt x="200" y="236"/>
                      <a:pt x="195" y="234"/>
                    </a:cubicBezTo>
                    <a:cubicBezTo>
                      <a:pt x="180" y="228"/>
                      <a:pt x="165" y="234"/>
                      <a:pt x="158" y="249"/>
                    </a:cubicBezTo>
                    <a:cubicBezTo>
                      <a:pt x="156" y="254"/>
                      <a:pt x="154" y="261"/>
                      <a:pt x="152" y="266"/>
                    </a:cubicBezTo>
                    <a:cubicBezTo>
                      <a:pt x="151" y="268"/>
                      <a:pt x="149" y="269"/>
                      <a:pt x="147" y="269"/>
                    </a:cubicBezTo>
                    <a:cubicBezTo>
                      <a:pt x="137" y="270"/>
                      <a:pt x="128" y="270"/>
                      <a:pt x="118" y="269"/>
                    </a:cubicBezTo>
                    <a:cubicBezTo>
                      <a:pt x="116" y="269"/>
                      <a:pt x="114" y="268"/>
                      <a:pt x="114" y="266"/>
                    </a:cubicBezTo>
                    <a:cubicBezTo>
                      <a:pt x="112" y="261"/>
                      <a:pt x="110" y="256"/>
                      <a:pt x="108" y="251"/>
                    </a:cubicBezTo>
                    <a:cubicBezTo>
                      <a:pt x="102" y="234"/>
                      <a:pt x="86" y="227"/>
                      <a:pt x="70" y="234"/>
                    </a:cubicBezTo>
                    <a:cubicBezTo>
                      <a:pt x="65" y="236"/>
                      <a:pt x="59" y="239"/>
                      <a:pt x="54" y="241"/>
                    </a:cubicBezTo>
                    <a:cubicBezTo>
                      <a:pt x="53" y="242"/>
                      <a:pt x="50" y="242"/>
                      <a:pt x="49" y="241"/>
                    </a:cubicBezTo>
                    <a:cubicBezTo>
                      <a:pt x="42" y="234"/>
                      <a:pt x="35" y="227"/>
                      <a:pt x="28" y="220"/>
                    </a:cubicBezTo>
                    <a:cubicBezTo>
                      <a:pt x="26" y="218"/>
                      <a:pt x="26" y="216"/>
                      <a:pt x="28" y="214"/>
                    </a:cubicBezTo>
                    <a:cubicBezTo>
                      <a:pt x="30" y="208"/>
                      <a:pt x="33" y="202"/>
                      <a:pt x="36" y="196"/>
                    </a:cubicBezTo>
                    <a:cubicBezTo>
                      <a:pt x="41" y="182"/>
                      <a:pt x="35" y="167"/>
                      <a:pt x="22" y="161"/>
                    </a:cubicBezTo>
                    <a:cubicBezTo>
                      <a:pt x="16" y="158"/>
                      <a:pt x="9" y="156"/>
                      <a:pt x="3" y="154"/>
                    </a:cubicBezTo>
                    <a:cubicBezTo>
                      <a:pt x="1" y="153"/>
                      <a:pt x="0" y="152"/>
                      <a:pt x="0" y="149"/>
                    </a:cubicBezTo>
                    <a:cubicBezTo>
                      <a:pt x="0" y="139"/>
                      <a:pt x="0" y="130"/>
                      <a:pt x="0" y="120"/>
                    </a:cubicBezTo>
                    <a:cubicBezTo>
                      <a:pt x="0" y="117"/>
                      <a:pt x="0" y="116"/>
                      <a:pt x="3" y="115"/>
                    </a:cubicBezTo>
                    <a:cubicBezTo>
                      <a:pt x="8" y="113"/>
                      <a:pt x="14" y="112"/>
                      <a:pt x="19" y="109"/>
                    </a:cubicBezTo>
                    <a:cubicBezTo>
                      <a:pt x="35" y="103"/>
                      <a:pt x="42" y="86"/>
                      <a:pt x="34" y="70"/>
                    </a:cubicBezTo>
                    <a:cubicBezTo>
                      <a:pt x="32" y="65"/>
                      <a:pt x="30" y="60"/>
                      <a:pt x="28" y="55"/>
                    </a:cubicBezTo>
                    <a:cubicBezTo>
                      <a:pt x="27" y="54"/>
                      <a:pt x="27" y="51"/>
                      <a:pt x="28" y="50"/>
                    </a:cubicBezTo>
                    <a:cubicBezTo>
                      <a:pt x="36" y="42"/>
                      <a:pt x="43" y="34"/>
                      <a:pt x="51" y="26"/>
                    </a:cubicBezTo>
                    <a:close/>
                    <a:moveTo>
                      <a:pt x="181" y="135"/>
                    </a:moveTo>
                    <a:cubicBezTo>
                      <a:pt x="181" y="107"/>
                      <a:pt x="160" y="85"/>
                      <a:pt x="133" y="85"/>
                    </a:cubicBezTo>
                    <a:cubicBezTo>
                      <a:pt x="106" y="85"/>
                      <a:pt x="84" y="107"/>
                      <a:pt x="84" y="135"/>
                    </a:cubicBezTo>
                    <a:cubicBezTo>
                      <a:pt x="84" y="162"/>
                      <a:pt x="106" y="185"/>
                      <a:pt x="133" y="184"/>
                    </a:cubicBezTo>
                    <a:cubicBezTo>
                      <a:pt x="160" y="184"/>
                      <a:pt x="181" y="162"/>
                      <a:pt x="181" y="135"/>
                    </a:cubicBezTo>
                    <a:close/>
                  </a:path>
                </a:pathLst>
              </a:custGeom>
              <a:grpFill/>
              <a:ln>
                <a:noFill/>
              </a:ln>
              <a:extLst/>
            </p:spPr>
            <p:txBody>
              <a:bodyPr vert="horz" wrap="square" lIns="0" tIns="0" rIns="0" bIns="0" numCol="1" anchor="t" anchorCtr="0" compatLnSpc="1">
                <a:prstTxWarp prst="textNoShape">
                  <a:avLst/>
                </a:prstTxWarp>
              </a:bodyPr>
              <a:lstStyle/>
              <a:p>
                <a:endParaRPr lang="en-US" dirty="0"/>
              </a:p>
            </p:txBody>
          </p:sp>
          <p:sp>
            <p:nvSpPr>
              <p:cNvPr id="100" name="Freeform 33"/>
              <p:cNvSpPr>
                <a:spLocks noEditPoints="1"/>
              </p:cNvSpPr>
              <p:nvPr/>
            </p:nvSpPr>
            <p:spPr bwMode="gray">
              <a:xfrm rot="20298125">
                <a:off x="7060957" y="4378201"/>
                <a:ext cx="217353" cy="221656"/>
              </a:xfrm>
              <a:custGeom>
                <a:avLst/>
                <a:gdLst>
                  <a:gd name="T0" fmla="*/ 127 w 141"/>
                  <a:gd name="T1" fmla="*/ 28 h 144"/>
                  <a:gd name="T2" fmla="*/ 124 w 141"/>
                  <a:gd name="T3" fmla="*/ 36 h 144"/>
                  <a:gd name="T4" fmla="*/ 133 w 141"/>
                  <a:gd name="T5" fmla="*/ 59 h 144"/>
                  <a:gd name="T6" fmla="*/ 141 w 141"/>
                  <a:gd name="T7" fmla="*/ 71 h 144"/>
                  <a:gd name="T8" fmla="*/ 132 w 141"/>
                  <a:gd name="T9" fmla="*/ 85 h 144"/>
                  <a:gd name="T10" fmla="*/ 124 w 141"/>
                  <a:gd name="T11" fmla="*/ 107 h 144"/>
                  <a:gd name="T12" fmla="*/ 121 w 141"/>
                  <a:gd name="T13" fmla="*/ 123 h 144"/>
                  <a:gd name="T14" fmla="*/ 106 w 141"/>
                  <a:gd name="T15" fmla="*/ 125 h 144"/>
                  <a:gd name="T16" fmla="*/ 84 w 141"/>
                  <a:gd name="T17" fmla="*/ 135 h 144"/>
                  <a:gd name="T18" fmla="*/ 71 w 141"/>
                  <a:gd name="T19" fmla="*/ 144 h 144"/>
                  <a:gd name="T20" fmla="*/ 58 w 141"/>
                  <a:gd name="T21" fmla="*/ 135 h 144"/>
                  <a:gd name="T22" fmla="*/ 36 w 141"/>
                  <a:gd name="T23" fmla="*/ 126 h 144"/>
                  <a:gd name="T24" fmla="*/ 21 w 141"/>
                  <a:gd name="T25" fmla="*/ 123 h 144"/>
                  <a:gd name="T26" fmla="*/ 18 w 141"/>
                  <a:gd name="T27" fmla="*/ 107 h 144"/>
                  <a:gd name="T28" fmla="*/ 9 w 141"/>
                  <a:gd name="T29" fmla="*/ 85 h 144"/>
                  <a:gd name="T30" fmla="*/ 0 w 141"/>
                  <a:gd name="T31" fmla="*/ 71 h 144"/>
                  <a:gd name="T32" fmla="*/ 8 w 141"/>
                  <a:gd name="T33" fmla="*/ 60 h 144"/>
                  <a:gd name="T34" fmla="*/ 18 w 141"/>
                  <a:gd name="T35" fmla="*/ 36 h 144"/>
                  <a:gd name="T36" fmla="*/ 20 w 141"/>
                  <a:gd name="T37" fmla="*/ 22 h 144"/>
                  <a:gd name="T38" fmla="*/ 37 w 141"/>
                  <a:gd name="T39" fmla="*/ 19 h 144"/>
                  <a:gd name="T40" fmla="*/ 58 w 141"/>
                  <a:gd name="T41" fmla="*/ 10 h 144"/>
                  <a:gd name="T42" fmla="*/ 73 w 141"/>
                  <a:gd name="T43" fmla="*/ 0 h 144"/>
                  <a:gd name="T44" fmla="*/ 78 w 141"/>
                  <a:gd name="T45" fmla="*/ 0 h 144"/>
                  <a:gd name="T46" fmla="*/ 81 w 141"/>
                  <a:gd name="T47" fmla="*/ 3 h 144"/>
                  <a:gd name="T48" fmla="*/ 84 w 141"/>
                  <a:gd name="T49" fmla="*/ 11 h 144"/>
                  <a:gd name="T50" fmla="*/ 104 w 141"/>
                  <a:gd name="T51" fmla="*/ 19 h 144"/>
                  <a:gd name="T52" fmla="*/ 123 w 141"/>
                  <a:gd name="T53" fmla="*/ 23 h 144"/>
                  <a:gd name="T54" fmla="*/ 127 w 141"/>
                  <a:gd name="T55" fmla="*/ 28 h 144"/>
                  <a:gd name="T56" fmla="*/ 97 w 141"/>
                  <a:gd name="T57" fmla="*/ 72 h 144"/>
                  <a:gd name="T58" fmla="*/ 71 w 141"/>
                  <a:gd name="T59" fmla="*/ 46 h 144"/>
                  <a:gd name="T60" fmla="*/ 45 w 141"/>
                  <a:gd name="T61" fmla="*/ 72 h 144"/>
                  <a:gd name="T62" fmla="*/ 71 w 141"/>
                  <a:gd name="T63" fmla="*/ 98 h 144"/>
                  <a:gd name="T64" fmla="*/ 97 w 141"/>
                  <a:gd name="T65" fmla="*/ 72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41" h="144">
                    <a:moveTo>
                      <a:pt x="127" y="28"/>
                    </a:moveTo>
                    <a:cubicBezTo>
                      <a:pt x="126" y="31"/>
                      <a:pt x="125" y="34"/>
                      <a:pt x="124" y="36"/>
                    </a:cubicBezTo>
                    <a:cubicBezTo>
                      <a:pt x="119" y="47"/>
                      <a:pt x="122" y="55"/>
                      <a:pt x="133" y="59"/>
                    </a:cubicBezTo>
                    <a:cubicBezTo>
                      <a:pt x="141" y="62"/>
                      <a:pt x="141" y="62"/>
                      <a:pt x="141" y="71"/>
                    </a:cubicBezTo>
                    <a:cubicBezTo>
                      <a:pt x="141" y="81"/>
                      <a:pt x="141" y="81"/>
                      <a:pt x="132" y="85"/>
                    </a:cubicBezTo>
                    <a:cubicBezTo>
                      <a:pt x="122" y="89"/>
                      <a:pt x="119" y="97"/>
                      <a:pt x="124" y="107"/>
                    </a:cubicBezTo>
                    <a:cubicBezTo>
                      <a:pt x="128" y="116"/>
                      <a:pt x="128" y="116"/>
                      <a:pt x="121" y="123"/>
                    </a:cubicBezTo>
                    <a:cubicBezTo>
                      <a:pt x="114" y="129"/>
                      <a:pt x="114" y="129"/>
                      <a:pt x="106" y="125"/>
                    </a:cubicBezTo>
                    <a:cubicBezTo>
                      <a:pt x="96" y="121"/>
                      <a:pt x="87" y="124"/>
                      <a:pt x="84" y="135"/>
                    </a:cubicBezTo>
                    <a:cubicBezTo>
                      <a:pt x="80" y="144"/>
                      <a:pt x="80" y="144"/>
                      <a:pt x="71" y="144"/>
                    </a:cubicBezTo>
                    <a:cubicBezTo>
                      <a:pt x="61" y="144"/>
                      <a:pt x="61" y="144"/>
                      <a:pt x="58" y="135"/>
                    </a:cubicBezTo>
                    <a:cubicBezTo>
                      <a:pt x="54" y="124"/>
                      <a:pt x="46" y="121"/>
                      <a:pt x="36" y="126"/>
                    </a:cubicBezTo>
                    <a:cubicBezTo>
                      <a:pt x="28" y="129"/>
                      <a:pt x="28" y="129"/>
                      <a:pt x="21" y="123"/>
                    </a:cubicBezTo>
                    <a:cubicBezTo>
                      <a:pt x="14" y="116"/>
                      <a:pt x="14" y="116"/>
                      <a:pt x="18" y="107"/>
                    </a:cubicBezTo>
                    <a:cubicBezTo>
                      <a:pt x="23" y="97"/>
                      <a:pt x="19" y="89"/>
                      <a:pt x="9" y="85"/>
                    </a:cubicBezTo>
                    <a:cubicBezTo>
                      <a:pt x="0" y="81"/>
                      <a:pt x="0" y="81"/>
                      <a:pt x="0" y="71"/>
                    </a:cubicBezTo>
                    <a:cubicBezTo>
                      <a:pt x="0" y="62"/>
                      <a:pt x="0" y="62"/>
                      <a:pt x="8" y="60"/>
                    </a:cubicBezTo>
                    <a:cubicBezTo>
                      <a:pt x="20" y="55"/>
                      <a:pt x="23" y="47"/>
                      <a:pt x="18" y="36"/>
                    </a:cubicBezTo>
                    <a:cubicBezTo>
                      <a:pt x="14" y="28"/>
                      <a:pt x="14" y="28"/>
                      <a:pt x="20" y="22"/>
                    </a:cubicBezTo>
                    <a:cubicBezTo>
                      <a:pt x="27" y="15"/>
                      <a:pt x="27" y="15"/>
                      <a:pt x="37" y="19"/>
                    </a:cubicBezTo>
                    <a:cubicBezTo>
                      <a:pt x="46" y="23"/>
                      <a:pt x="54" y="20"/>
                      <a:pt x="58" y="10"/>
                    </a:cubicBezTo>
                    <a:cubicBezTo>
                      <a:pt x="62" y="0"/>
                      <a:pt x="62" y="0"/>
                      <a:pt x="73" y="0"/>
                    </a:cubicBezTo>
                    <a:cubicBezTo>
                      <a:pt x="74" y="0"/>
                      <a:pt x="76" y="0"/>
                      <a:pt x="78" y="0"/>
                    </a:cubicBezTo>
                    <a:cubicBezTo>
                      <a:pt x="79" y="1"/>
                      <a:pt x="81" y="2"/>
                      <a:pt x="81" y="3"/>
                    </a:cubicBezTo>
                    <a:cubicBezTo>
                      <a:pt x="83" y="6"/>
                      <a:pt x="83" y="8"/>
                      <a:pt x="84" y="11"/>
                    </a:cubicBezTo>
                    <a:cubicBezTo>
                      <a:pt x="88" y="19"/>
                      <a:pt x="96" y="24"/>
                      <a:pt x="104" y="19"/>
                    </a:cubicBezTo>
                    <a:cubicBezTo>
                      <a:pt x="112" y="14"/>
                      <a:pt x="118" y="16"/>
                      <a:pt x="123" y="23"/>
                    </a:cubicBezTo>
                    <a:cubicBezTo>
                      <a:pt x="124" y="25"/>
                      <a:pt x="126" y="27"/>
                      <a:pt x="127" y="28"/>
                    </a:cubicBezTo>
                    <a:close/>
                    <a:moveTo>
                      <a:pt x="97" y="72"/>
                    </a:moveTo>
                    <a:cubicBezTo>
                      <a:pt x="97" y="58"/>
                      <a:pt x="85" y="46"/>
                      <a:pt x="71" y="46"/>
                    </a:cubicBezTo>
                    <a:cubicBezTo>
                      <a:pt x="57" y="46"/>
                      <a:pt x="45" y="58"/>
                      <a:pt x="45" y="72"/>
                    </a:cubicBezTo>
                    <a:cubicBezTo>
                      <a:pt x="45" y="87"/>
                      <a:pt x="57" y="98"/>
                      <a:pt x="71" y="98"/>
                    </a:cubicBezTo>
                    <a:cubicBezTo>
                      <a:pt x="85" y="98"/>
                      <a:pt x="97" y="86"/>
                      <a:pt x="97" y="72"/>
                    </a:cubicBezTo>
                    <a:close/>
                  </a:path>
                </a:pathLst>
              </a:custGeom>
              <a:grpFill/>
              <a:ln>
                <a:noFill/>
              </a:ln>
              <a:extLst/>
            </p:spPr>
            <p:txBody>
              <a:bodyPr vert="horz" wrap="square" lIns="0" tIns="0" rIns="0" bIns="0" numCol="1" anchor="t" anchorCtr="0" compatLnSpc="1">
                <a:prstTxWarp prst="textNoShape">
                  <a:avLst/>
                </a:prstTxWarp>
              </a:bodyPr>
              <a:lstStyle/>
              <a:p>
                <a:endParaRPr lang="en-US" dirty="0"/>
              </a:p>
            </p:txBody>
          </p:sp>
        </p:grpSp>
        <p:sp>
          <p:nvSpPr>
            <p:cNvPr id="101" name="METRO ICON - paper airplane"/>
            <p:cNvSpPr>
              <a:spLocks noChangeAspect="1" noEditPoints="1"/>
            </p:cNvSpPr>
            <p:nvPr/>
          </p:nvSpPr>
          <p:spPr bwMode="gray">
            <a:xfrm>
              <a:off x="10188199" y="2716529"/>
              <a:ext cx="810507" cy="658083"/>
            </a:xfrm>
            <a:custGeom>
              <a:avLst/>
              <a:gdLst>
                <a:gd name="T0" fmla="*/ 457 w 472"/>
                <a:gd name="T1" fmla="*/ 4 h 381"/>
                <a:gd name="T2" fmla="*/ 9 w 472"/>
                <a:gd name="T3" fmla="*/ 162 h 381"/>
                <a:gd name="T4" fmla="*/ 8 w 472"/>
                <a:gd name="T5" fmla="*/ 174 h 381"/>
                <a:gd name="T6" fmla="*/ 105 w 472"/>
                <a:gd name="T7" fmla="*/ 212 h 381"/>
                <a:gd name="T8" fmla="*/ 105 w 472"/>
                <a:gd name="T9" fmla="*/ 212 h 381"/>
                <a:gd name="T10" fmla="*/ 162 w 472"/>
                <a:gd name="T11" fmla="*/ 235 h 381"/>
                <a:gd name="T12" fmla="*/ 441 w 472"/>
                <a:gd name="T13" fmla="*/ 30 h 381"/>
                <a:gd name="T14" fmla="*/ 446 w 472"/>
                <a:gd name="T15" fmla="*/ 36 h 381"/>
                <a:gd name="T16" fmla="*/ 246 w 472"/>
                <a:gd name="T17" fmla="*/ 252 h 381"/>
                <a:gd name="T18" fmla="*/ 246 w 472"/>
                <a:gd name="T19" fmla="*/ 252 h 381"/>
                <a:gd name="T20" fmla="*/ 235 w 472"/>
                <a:gd name="T21" fmla="*/ 265 h 381"/>
                <a:gd name="T22" fmla="*/ 250 w 472"/>
                <a:gd name="T23" fmla="*/ 273 h 381"/>
                <a:gd name="T24" fmla="*/ 377 w 472"/>
                <a:gd name="T25" fmla="*/ 341 h 381"/>
                <a:gd name="T26" fmla="*/ 396 w 472"/>
                <a:gd name="T27" fmla="*/ 333 h 381"/>
                <a:gd name="T28" fmla="*/ 469 w 472"/>
                <a:gd name="T29" fmla="*/ 14 h 381"/>
                <a:gd name="T30" fmla="*/ 457 w 472"/>
                <a:gd name="T31" fmla="*/ 4 h 381"/>
                <a:gd name="T32" fmla="*/ 161 w 472"/>
                <a:gd name="T33" fmla="*/ 373 h 381"/>
                <a:gd name="T34" fmla="*/ 170 w 472"/>
                <a:gd name="T35" fmla="*/ 376 h 381"/>
                <a:gd name="T36" fmla="*/ 242 w 472"/>
                <a:gd name="T37" fmla="*/ 311 h 381"/>
                <a:gd name="T38" fmla="*/ 161 w 472"/>
                <a:gd name="T39" fmla="*/ 269 h 381"/>
                <a:gd name="T40" fmla="*/ 161 w 472"/>
                <a:gd name="T41" fmla="*/ 373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72" h="381">
                  <a:moveTo>
                    <a:pt x="457" y="4"/>
                  </a:moveTo>
                  <a:cubicBezTo>
                    <a:pt x="448" y="7"/>
                    <a:pt x="17" y="159"/>
                    <a:pt x="9" y="162"/>
                  </a:cubicBezTo>
                  <a:cubicBezTo>
                    <a:pt x="1" y="164"/>
                    <a:pt x="0" y="170"/>
                    <a:pt x="8" y="174"/>
                  </a:cubicBezTo>
                  <a:cubicBezTo>
                    <a:pt x="19" y="178"/>
                    <a:pt x="105" y="212"/>
                    <a:pt x="105" y="212"/>
                  </a:cubicBezTo>
                  <a:cubicBezTo>
                    <a:pt x="105" y="212"/>
                    <a:pt x="105" y="212"/>
                    <a:pt x="105" y="212"/>
                  </a:cubicBezTo>
                  <a:cubicBezTo>
                    <a:pt x="162" y="235"/>
                    <a:pt x="162" y="235"/>
                    <a:pt x="162" y="235"/>
                  </a:cubicBezTo>
                  <a:cubicBezTo>
                    <a:pt x="162" y="235"/>
                    <a:pt x="437" y="33"/>
                    <a:pt x="441" y="30"/>
                  </a:cubicBezTo>
                  <a:cubicBezTo>
                    <a:pt x="445" y="28"/>
                    <a:pt x="449" y="33"/>
                    <a:pt x="446" y="36"/>
                  </a:cubicBezTo>
                  <a:cubicBezTo>
                    <a:pt x="444" y="39"/>
                    <a:pt x="246" y="252"/>
                    <a:pt x="246" y="252"/>
                  </a:cubicBezTo>
                  <a:cubicBezTo>
                    <a:pt x="246" y="252"/>
                    <a:pt x="246" y="252"/>
                    <a:pt x="246" y="252"/>
                  </a:cubicBezTo>
                  <a:cubicBezTo>
                    <a:pt x="235" y="265"/>
                    <a:pt x="235" y="265"/>
                    <a:pt x="235" y="265"/>
                  </a:cubicBezTo>
                  <a:cubicBezTo>
                    <a:pt x="250" y="273"/>
                    <a:pt x="250" y="273"/>
                    <a:pt x="250" y="273"/>
                  </a:cubicBezTo>
                  <a:cubicBezTo>
                    <a:pt x="250" y="273"/>
                    <a:pt x="368" y="337"/>
                    <a:pt x="377" y="341"/>
                  </a:cubicBezTo>
                  <a:cubicBezTo>
                    <a:pt x="384" y="345"/>
                    <a:pt x="394" y="342"/>
                    <a:pt x="396" y="333"/>
                  </a:cubicBezTo>
                  <a:cubicBezTo>
                    <a:pt x="398" y="322"/>
                    <a:pt x="468" y="21"/>
                    <a:pt x="469" y="14"/>
                  </a:cubicBezTo>
                  <a:cubicBezTo>
                    <a:pt x="472" y="6"/>
                    <a:pt x="466" y="0"/>
                    <a:pt x="457" y="4"/>
                  </a:cubicBezTo>
                  <a:close/>
                  <a:moveTo>
                    <a:pt x="161" y="373"/>
                  </a:moveTo>
                  <a:cubicBezTo>
                    <a:pt x="161" y="379"/>
                    <a:pt x="165" y="381"/>
                    <a:pt x="170" y="376"/>
                  </a:cubicBezTo>
                  <a:cubicBezTo>
                    <a:pt x="176" y="370"/>
                    <a:pt x="242" y="311"/>
                    <a:pt x="242" y="311"/>
                  </a:cubicBezTo>
                  <a:cubicBezTo>
                    <a:pt x="161" y="269"/>
                    <a:pt x="161" y="269"/>
                    <a:pt x="161" y="269"/>
                  </a:cubicBezTo>
                  <a:lnTo>
                    <a:pt x="161" y="373"/>
                  </a:lnTo>
                  <a:close/>
                </a:path>
              </a:pathLst>
            </a:custGeom>
            <a:solidFill>
              <a:schemeClr val="bg1"/>
            </a:solidFill>
            <a:ln>
              <a:noFill/>
            </a:ln>
            <a:extLst/>
          </p:spPr>
          <p:txBody>
            <a:bodyPr vert="horz" wrap="square" lIns="0" tIns="0" rIns="0" bIns="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2873838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bg bwMode="gray">
      <p:bgPr>
        <a:solidFill>
          <a:schemeClr val="bg1">
            <a:lumMod val="85000"/>
          </a:schemeClr>
        </a:solidFill>
        <a:effectLst/>
      </p:bgPr>
    </p:bg>
    <p:spTree>
      <p:nvGrpSpPr>
        <p:cNvPr id="1" name=""/>
        <p:cNvGrpSpPr/>
        <p:nvPr/>
      </p:nvGrpSpPr>
      <p:grpSpPr>
        <a:xfrm>
          <a:off x="0" y="0"/>
          <a:ext cx="0" cy="0"/>
          <a:chOff x="0" y="0"/>
          <a:chExt cx="0" cy="0"/>
        </a:xfrm>
      </p:grpSpPr>
      <p:sp>
        <p:nvSpPr>
          <p:cNvPr id="3" name="Titel 2"/>
          <p:cNvSpPr>
            <a:spLocks noGrp="1"/>
          </p:cNvSpPr>
          <p:nvPr>
            <p:ph type="title"/>
          </p:nvPr>
        </p:nvSpPr>
        <p:spPr bwMode="gray"/>
        <p:txBody>
          <a:bodyPr/>
          <a:lstStyle/>
          <a:p>
            <a:r>
              <a:rPr lang="en-US" dirty="0" smtClean="0"/>
              <a:t>E-COMMERCE STRATEGY</a:t>
            </a:r>
            <a:endParaRPr lang="en-US" dirty="0"/>
          </a:p>
        </p:txBody>
      </p:sp>
      <p:sp>
        <p:nvSpPr>
          <p:cNvPr id="4" name="Textplatzhalter 3"/>
          <p:cNvSpPr>
            <a:spLocks noGrp="1"/>
          </p:cNvSpPr>
          <p:nvPr>
            <p:ph type="body" sz="quarter" idx="13"/>
          </p:nvPr>
        </p:nvSpPr>
        <p:spPr bwMode="gray">
          <a:xfrm>
            <a:off x="540000" y="972000"/>
            <a:ext cx="11109600" cy="540000"/>
          </a:xfrm>
        </p:spPr>
        <p:txBody>
          <a:bodyPr/>
          <a:lstStyle/>
          <a:p>
            <a:r>
              <a:rPr lang="en-US" dirty="0" smtClean="0"/>
              <a:t>The Strategy in Detail</a:t>
            </a:r>
            <a:endParaRPr lang="en-US" dirty="0"/>
          </a:p>
        </p:txBody>
      </p:sp>
      <p:grpSp>
        <p:nvGrpSpPr>
          <p:cNvPr id="2" name="Gruppieren 1"/>
          <p:cNvGrpSpPr/>
          <p:nvPr/>
        </p:nvGrpSpPr>
        <p:grpSpPr>
          <a:xfrm>
            <a:off x="540000" y="1512000"/>
            <a:ext cx="11287668" cy="4298250"/>
            <a:chOff x="540000" y="1512000"/>
            <a:chExt cx="11287668" cy="4298250"/>
          </a:xfrm>
        </p:grpSpPr>
        <p:sp>
          <p:nvSpPr>
            <p:cNvPr id="23" name="Rechteck 22"/>
            <p:cNvSpPr/>
            <p:nvPr/>
          </p:nvSpPr>
          <p:spPr bwMode="gray">
            <a:xfrm>
              <a:off x="540000" y="2228535"/>
              <a:ext cx="4786055" cy="3581715"/>
            </a:xfrm>
            <a:prstGeom prst="rect">
              <a:avLst/>
            </a:prstGeom>
            <a:solidFill>
              <a:schemeClr val="bg1">
                <a:lumMod val="9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a:solidFill>
                  <a:schemeClr val="tx1"/>
                </a:solidFill>
                <a:latin typeface="+mj-lt"/>
              </a:endParaRPr>
            </a:p>
          </p:txBody>
        </p:sp>
        <p:sp>
          <p:nvSpPr>
            <p:cNvPr id="24" name="Rechteck 23"/>
            <p:cNvSpPr/>
            <p:nvPr/>
          </p:nvSpPr>
          <p:spPr bwMode="gray">
            <a:xfrm>
              <a:off x="5326055" y="2228535"/>
              <a:ext cx="2939862" cy="3581715"/>
            </a:xfrm>
            <a:prstGeom prst="rect">
              <a:avLst/>
            </a:prstGeom>
            <a:solidFill>
              <a:schemeClr val="bg1">
                <a:lumMod val="7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a:solidFill>
                  <a:schemeClr val="tx1"/>
                </a:solidFill>
                <a:latin typeface="+mj-lt"/>
              </a:endParaRPr>
            </a:p>
          </p:txBody>
        </p:sp>
        <p:sp>
          <p:nvSpPr>
            <p:cNvPr id="26" name="Rechteck 25"/>
            <p:cNvSpPr/>
            <p:nvPr/>
          </p:nvSpPr>
          <p:spPr bwMode="gray">
            <a:xfrm>
              <a:off x="8265917" y="2228535"/>
              <a:ext cx="3385159" cy="3581715"/>
            </a:xfrm>
            <a:prstGeom prst="rect">
              <a:avLst/>
            </a:prstGeom>
            <a:solidFill>
              <a:schemeClr val="tx2">
                <a:lumMod val="20000"/>
                <a:lumOff val="8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400" b="1" dirty="0">
                <a:solidFill>
                  <a:schemeClr val="tx1"/>
                </a:solidFill>
                <a:latin typeface="+mj-lt"/>
              </a:endParaRPr>
            </a:p>
          </p:txBody>
        </p:sp>
        <p:sp>
          <p:nvSpPr>
            <p:cNvPr id="27" name="Rechteck 26"/>
            <p:cNvSpPr/>
            <p:nvPr/>
          </p:nvSpPr>
          <p:spPr bwMode="gray">
            <a:xfrm>
              <a:off x="540000" y="1868693"/>
              <a:ext cx="4786055" cy="360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en-US" sz="1400" b="1" dirty="0" smtClean="0">
                  <a:solidFill>
                    <a:schemeClr val="tx1"/>
                  </a:solidFill>
                  <a:latin typeface="+mj-lt"/>
                </a:rPr>
                <a:t>CURRENT STATE</a:t>
              </a:r>
              <a:endParaRPr lang="en-US" sz="1400" b="1" dirty="0">
                <a:solidFill>
                  <a:schemeClr val="tx1"/>
                </a:solidFill>
                <a:latin typeface="+mj-lt"/>
              </a:endParaRPr>
            </a:p>
          </p:txBody>
        </p:sp>
        <p:sp>
          <p:nvSpPr>
            <p:cNvPr id="28" name="Rechteck 27"/>
            <p:cNvSpPr/>
            <p:nvPr/>
          </p:nvSpPr>
          <p:spPr bwMode="gray">
            <a:xfrm>
              <a:off x="5326055" y="1868693"/>
              <a:ext cx="2939862" cy="360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en-US" sz="1400" b="1" dirty="0" smtClean="0">
                  <a:solidFill>
                    <a:schemeClr val="tx1"/>
                  </a:solidFill>
                  <a:latin typeface="+mj-lt"/>
                </a:rPr>
                <a:t>TARGET STATE</a:t>
              </a:r>
              <a:endParaRPr lang="en-US" sz="1400" b="1" dirty="0">
                <a:solidFill>
                  <a:schemeClr val="tx1"/>
                </a:solidFill>
                <a:latin typeface="+mj-lt"/>
              </a:endParaRPr>
            </a:p>
          </p:txBody>
        </p:sp>
        <p:sp>
          <p:nvSpPr>
            <p:cNvPr id="29" name="Richtungspfeil 28"/>
            <p:cNvSpPr/>
            <p:nvPr/>
          </p:nvSpPr>
          <p:spPr bwMode="gray">
            <a:xfrm>
              <a:off x="540000" y="1512000"/>
              <a:ext cx="7907227" cy="356693"/>
            </a:xfrm>
            <a:prstGeom prst="homePlat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000" dirty="0" smtClean="0">
                  <a:latin typeface="Bebas Neue" panose="020B0506020202020201" pitchFamily="34" charset="0"/>
                </a:rPr>
                <a:t>Phase 1</a:t>
              </a:r>
              <a:endParaRPr lang="en-US" sz="2000" dirty="0">
                <a:latin typeface="Bebas Neue" panose="020B0506020202020201" pitchFamily="34" charset="0"/>
              </a:endParaRPr>
            </a:p>
          </p:txBody>
        </p:sp>
        <p:sp>
          <p:nvSpPr>
            <p:cNvPr id="30" name="Eingekerbter Richtungspfeil 29"/>
            <p:cNvSpPr/>
            <p:nvPr/>
          </p:nvSpPr>
          <p:spPr bwMode="gray">
            <a:xfrm>
              <a:off x="8265917" y="1512000"/>
              <a:ext cx="3561751" cy="356693"/>
            </a:xfrm>
            <a:prstGeom prst="chevron">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000" dirty="0" smtClean="0">
                  <a:latin typeface="Bebas Neue" panose="020B0506020202020201" pitchFamily="34" charset="0"/>
                </a:rPr>
                <a:t>Phase 2</a:t>
              </a:r>
              <a:endParaRPr lang="en-US" sz="2000" dirty="0">
                <a:latin typeface="Bebas Neue" panose="020B0506020202020201" pitchFamily="34" charset="0"/>
              </a:endParaRPr>
            </a:p>
          </p:txBody>
        </p:sp>
        <p:sp>
          <p:nvSpPr>
            <p:cNvPr id="31" name="Rechteck 30"/>
            <p:cNvSpPr/>
            <p:nvPr/>
          </p:nvSpPr>
          <p:spPr bwMode="gray">
            <a:xfrm>
              <a:off x="8265917" y="1868693"/>
              <a:ext cx="3385159" cy="36000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en-US" sz="1400" b="1" dirty="0" smtClean="0">
                  <a:solidFill>
                    <a:schemeClr val="tx1"/>
                  </a:solidFill>
                  <a:latin typeface="+mj-lt"/>
                </a:rPr>
                <a:t>NECESSARY MEASURES</a:t>
              </a:r>
              <a:endParaRPr lang="en-US" sz="1400" b="1" dirty="0">
                <a:solidFill>
                  <a:schemeClr val="tx1"/>
                </a:solidFill>
                <a:latin typeface="+mj-lt"/>
              </a:endParaRPr>
            </a:p>
          </p:txBody>
        </p:sp>
        <p:sp>
          <p:nvSpPr>
            <p:cNvPr id="32" name="Rechteck 31"/>
            <p:cNvSpPr/>
            <p:nvPr/>
          </p:nvSpPr>
          <p:spPr bwMode="gray">
            <a:xfrm>
              <a:off x="5475305" y="3956535"/>
              <a:ext cx="2646613" cy="360850"/>
            </a:xfrm>
            <a:prstGeom prst="rect">
              <a:avLst/>
            </a:prstGeom>
            <a:solidFill>
              <a:schemeClr val="bg1">
                <a:lumMod val="65000"/>
              </a:schemeClr>
            </a:solidFill>
          </p:spPr>
          <p:txBody>
            <a:bodyPr wrap="square" lIns="0" tIns="72000" rIns="0" bIns="72000">
              <a:noAutofit/>
            </a:bodyPr>
            <a:lstStyle/>
            <a:p>
              <a:pPr algn="ctr"/>
              <a:r>
                <a:rPr lang="en-US" sz="1400" noProof="1" smtClean="0">
                  <a:latin typeface="Bebas Neue" panose="020B0506020202020201" pitchFamily="34" charset="0"/>
                </a:rPr>
                <a:t>Creating</a:t>
              </a:r>
              <a:r>
                <a:rPr lang="en-US" sz="1400" dirty="0" smtClean="0">
                  <a:latin typeface="Bebas Neue" panose="020B0506020202020201" pitchFamily="34" charset="0"/>
                </a:rPr>
                <a:t> a </a:t>
              </a:r>
              <a:r>
                <a:rPr lang="en-US" sz="1400" noProof="1" smtClean="0">
                  <a:latin typeface="Bebas Neue" panose="020B0506020202020201" pitchFamily="34" charset="0"/>
                </a:rPr>
                <a:t>strategy</a:t>
              </a:r>
              <a:endParaRPr lang="en-US" sz="1400" noProof="1">
                <a:latin typeface="Bebas Neue" panose="020B0506020202020201" pitchFamily="34" charset="0"/>
              </a:endParaRPr>
            </a:p>
          </p:txBody>
        </p:sp>
        <p:sp>
          <p:nvSpPr>
            <p:cNvPr id="33" name="Rechteck 32"/>
            <p:cNvSpPr/>
            <p:nvPr/>
          </p:nvSpPr>
          <p:spPr bwMode="gray">
            <a:xfrm>
              <a:off x="8409918" y="3956535"/>
              <a:ext cx="3097158" cy="360850"/>
            </a:xfrm>
            <a:prstGeom prst="rect">
              <a:avLst/>
            </a:prstGeom>
            <a:solidFill>
              <a:schemeClr val="tx2">
                <a:lumMod val="60000"/>
                <a:lumOff val="40000"/>
              </a:schemeClr>
            </a:solidFill>
          </p:spPr>
          <p:txBody>
            <a:bodyPr wrap="square" lIns="0" tIns="72000" rIns="0" bIns="72000">
              <a:noAutofit/>
            </a:bodyPr>
            <a:lstStyle/>
            <a:p>
              <a:pPr algn="ctr"/>
              <a:r>
                <a:rPr lang="en-US" sz="1400" dirty="0" smtClean="0">
                  <a:solidFill>
                    <a:schemeClr val="bg1"/>
                  </a:solidFill>
                  <a:latin typeface="Bebas Neue" panose="020B0506020202020201" pitchFamily="34" charset="0"/>
                </a:rPr>
                <a:t>Implementation</a:t>
              </a:r>
              <a:endParaRPr lang="en-US" sz="1400" dirty="0">
                <a:solidFill>
                  <a:schemeClr val="bg1"/>
                </a:solidFill>
                <a:latin typeface="Bebas Neue" panose="020B0506020202020201" pitchFamily="34" charset="0"/>
              </a:endParaRPr>
            </a:p>
          </p:txBody>
        </p:sp>
        <p:grpSp>
          <p:nvGrpSpPr>
            <p:cNvPr id="34" name="Gruppieren 33"/>
            <p:cNvGrpSpPr/>
            <p:nvPr/>
          </p:nvGrpSpPr>
          <p:grpSpPr bwMode="gray">
            <a:xfrm>
              <a:off x="684000" y="2372535"/>
              <a:ext cx="5551752" cy="1440000"/>
              <a:chOff x="684000" y="2498882"/>
              <a:chExt cx="5551752" cy="1440000"/>
            </a:xfrm>
          </p:grpSpPr>
          <p:sp>
            <p:nvSpPr>
              <p:cNvPr id="35" name="Rechteck 34"/>
              <p:cNvSpPr/>
              <p:nvPr/>
            </p:nvSpPr>
            <p:spPr bwMode="gray">
              <a:xfrm>
                <a:off x="684000" y="2498882"/>
                <a:ext cx="5551752" cy="360000"/>
              </a:xfrm>
              <a:prstGeom prst="rect">
                <a:avLst/>
              </a:prstGeom>
              <a:solidFill>
                <a:schemeClr val="tx2">
                  <a:lumMod val="75000"/>
                </a:schemeClr>
              </a:solidFill>
            </p:spPr>
            <p:txBody>
              <a:bodyPr wrap="square" tIns="72000" bIns="72000">
                <a:noAutofit/>
              </a:bodyPr>
              <a:lstStyle/>
              <a:p>
                <a:pPr algn="ctr"/>
                <a:r>
                  <a:rPr lang="en-US" sz="1600" dirty="0" smtClean="0">
                    <a:solidFill>
                      <a:schemeClr val="bg1"/>
                    </a:solidFill>
                    <a:latin typeface="Bebas Neue" panose="020B0506020202020201" pitchFamily="34" charset="0"/>
                  </a:rPr>
                  <a:t>STRATEGISCHE ANALYSE</a:t>
                </a:r>
                <a:endParaRPr lang="en-US" sz="1600" dirty="0">
                  <a:solidFill>
                    <a:schemeClr val="bg1"/>
                  </a:solidFill>
                  <a:latin typeface="Bebas Neue" panose="020B0506020202020201" pitchFamily="34" charset="0"/>
                </a:endParaRPr>
              </a:p>
            </p:txBody>
          </p:sp>
          <p:sp>
            <p:nvSpPr>
              <p:cNvPr id="36" name="Rechteck 35"/>
              <p:cNvSpPr/>
              <p:nvPr/>
            </p:nvSpPr>
            <p:spPr bwMode="gray">
              <a:xfrm>
                <a:off x="684000" y="2858882"/>
                <a:ext cx="3732358" cy="540000"/>
              </a:xfrm>
              <a:prstGeom prst="rect">
                <a:avLst/>
              </a:prstGeom>
              <a:solidFill>
                <a:schemeClr val="tx2">
                  <a:lumMod val="60000"/>
                  <a:lumOff val="40000"/>
                </a:schemeClr>
              </a:solidFill>
              <a:ln w="25400">
                <a:noFill/>
              </a:ln>
            </p:spPr>
            <p:txBody>
              <a:bodyPr wrap="square" lIns="0" tIns="0" rIns="0" bIns="0" anchor="ctr" anchorCtr="0">
                <a:noAutofit/>
              </a:bodyPr>
              <a:lstStyle/>
              <a:p>
                <a:pPr algn="ctr"/>
                <a:r>
                  <a:rPr lang="en-US" sz="1400" b="1" dirty="0" smtClean="0">
                    <a:solidFill>
                      <a:schemeClr val="bg1"/>
                    </a:solidFill>
                    <a:latin typeface="+mj-lt"/>
                  </a:rPr>
                  <a:t>Analysis of internal resources</a:t>
                </a:r>
              </a:p>
              <a:p>
                <a:pPr algn="ctr"/>
                <a:r>
                  <a:rPr lang="en-US" sz="1400" dirty="0" smtClean="0">
                    <a:solidFill>
                      <a:schemeClr val="bg1"/>
                    </a:solidFill>
                  </a:rPr>
                  <a:t>How strong is the company?</a:t>
                </a:r>
                <a:endParaRPr lang="en-US" sz="1400" dirty="0">
                  <a:solidFill>
                    <a:schemeClr val="bg1"/>
                  </a:solidFill>
                </a:endParaRPr>
              </a:p>
            </p:txBody>
          </p:sp>
          <p:sp>
            <p:nvSpPr>
              <p:cNvPr id="37" name="Rechteck 36"/>
              <p:cNvSpPr/>
              <p:nvPr/>
            </p:nvSpPr>
            <p:spPr bwMode="gray">
              <a:xfrm>
                <a:off x="684000" y="3398882"/>
                <a:ext cx="3732358" cy="540000"/>
              </a:xfrm>
              <a:prstGeom prst="rect">
                <a:avLst/>
              </a:prstGeom>
              <a:solidFill>
                <a:schemeClr val="tx2">
                  <a:lumMod val="40000"/>
                  <a:lumOff val="60000"/>
                </a:schemeClr>
              </a:solidFill>
              <a:ln w="25400">
                <a:noFill/>
              </a:ln>
            </p:spPr>
            <p:txBody>
              <a:bodyPr wrap="square" lIns="0" tIns="0" rIns="0" bIns="0" anchor="ctr" anchorCtr="0">
                <a:noAutofit/>
              </a:bodyPr>
              <a:lstStyle/>
              <a:p>
                <a:pPr algn="ctr"/>
                <a:r>
                  <a:rPr lang="en-US" sz="1400" b="1" dirty="0" smtClean="0">
                    <a:solidFill>
                      <a:schemeClr val="bg1"/>
                    </a:solidFill>
                    <a:latin typeface="+mj-lt"/>
                  </a:rPr>
                  <a:t>Analysis of the external market situation</a:t>
                </a:r>
              </a:p>
              <a:p>
                <a:pPr algn="ctr"/>
                <a:r>
                  <a:rPr lang="en-US" sz="1400" dirty="0" smtClean="0">
                    <a:solidFill>
                      <a:schemeClr val="bg1"/>
                    </a:solidFill>
                  </a:rPr>
                  <a:t>What does the market demand?</a:t>
                </a:r>
                <a:endParaRPr lang="en-US" sz="1400" dirty="0">
                  <a:solidFill>
                    <a:schemeClr val="bg1"/>
                  </a:solidFill>
                </a:endParaRPr>
              </a:p>
            </p:txBody>
          </p:sp>
          <p:sp>
            <p:nvSpPr>
              <p:cNvPr id="38" name="Rechteck 37"/>
              <p:cNvSpPr/>
              <p:nvPr/>
            </p:nvSpPr>
            <p:spPr bwMode="gray">
              <a:xfrm>
                <a:off x="4416358" y="2858882"/>
                <a:ext cx="1819394" cy="1080000"/>
              </a:xfrm>
              <a:prstGeom prst="rect">
                <a:avLst/>
              </a:prstGeom>
              <a:solidFill>
                <a:schemeClr val="bg1"/>
              </a:solidFill>
            </p:spPr>
            <p:txBody>
              <a:bodyPr wrap="square" lIns="0" tIns="0" rIns="0" bIns="0" anchor="ctr" anchorCtr="0">
                <a:noAutofit/>
              </a:bodyPr>
              <a:lstStyle/>
              <a:p>
                <a:pPr algn="ctr"/>
                <a:r>
                  <a:rPr lang="en-US" sz="1400" b="1" dirty="0" smtClean="0">
                    <a:latin typeface="+mj-lt"/>
                  </a:rPr>
                  <a:t>Bundling a portfolio</a:t>
                </a:r>
              </a:p>
              <a:p>
                <a:pPr algn="ctr"/>
                <a:r>
                  <a:rPr lang="en-US" sz="1400" dirty="0" smtClean="0"/>
                  <a:t>What is the current overall situation?</a:t>
                </a:r>
                <a:endParaRPr lang="en-US" sz="1400" dirty="0"/>
              </a:p>
            </p:txBody>
          </p:sp>
        </p:grpSp>
        <p:sp>
          <p:nvSpPr>
            <p:cNvPr id="39" name="Rechteck 38"/>
            <p:cNvSpPr/>
            <p:nvPr/>
          </p:nvSpPr>
          <p:spPr bwMode="gray">
            <a:xfrm>
              <a:off x="8409917" y="4317385"/>
              <a:ext cx="3097159" cy="612000"/>
            </a:xfrm>
            <a:prstGeom prst="rect">
              <a:avLst/>
            </a:prstGeom>
            <a:solidFill>
              <a:schemeClr val="tx2">
                <a:lumMod val="40000"/>
                <a:lumOff val="60000"/>
              </a:schemeClr>
            </a:solidFill>
          </p:spPr>
          <p:txBody>
            <a:bodyPr wrap="square" lIns="0" tIns="0" rIns="0" bIns="0" anchor="ctr" anchorCtr="0">
              <a:noAutofit/>
            </a:bodyPr>
            <a:lstStyle/>
            <a:p>
              <a:pPr algn="ctr"/>
              <a:r>
                <a:rPr lang="en-US" sz="1050" b="1" dirty="0" smtClean="0">
                  <a:solidFill>
                    <a:schemeClr val="bg1"/>
                  </a:solidFill>
                </a:rPr>
                <a:t>Monitoring and control</a:t>
              </a:r>
            </a:p>
            <a:p>
              <a:pPr algn="ctr"/>
              <a:r>
                <a:rPr lang="en-US" sz="1050" dirty="0" smtClean="0">
                  <a:solidFill>
                    <a:schemeClr val="bg1"/>
                  </a:solidFill>
                </a:rPr>
                <a:t>How can implementation be organized?</a:t>
              </a:r>
              <a:endParaRPr lang="en-US" sz="1100" dirty="0">
                <a:solidFill>
                  <a:schemeClr val="bg1"/>
                </a:solidFill>
              </a:endParaRPr>
            </a:p>
          </p:txBody>
        </p:sp>
        <p:sp>
          <p:nvSpPr>
            <p:cNvPr id="41" name="Rechteck 40"/>
            <p:cNvSpPr/>
            <p:nvPr/>
          </p:nvSpPr>
          <p:spPr bwMode="gray">
            <a:xfrm>
              <a:off x="8409917" y="4929385"/>
              <a:ext cx="3097159" cy="612000"/>
            </a:xfrm>
            <a:prstGeom prst="rect">
              <a:avLst/>
            </a:prstGeom>
            <a:solidFill>
              <a:schemeClr val="tx2">
                <a:lumMod val="20000"/>
                <a:lumOff val="80000"/>
              </a:schemeClr>
            </a:solidFill>
          </p:spPr>
          <p:txBody>
            <a:bodyPr wrap="square" lIns="0" tIns="0" rIns="0" bIns="0" anchor="ctr" anchorCtr="0">
              <a:noAutofit/>
            </a:bodyPr>
            <a:lstStyle/>
            <a:p>
              <a:pPr algn="ctr"/>
              <a:r>
                <a:rPr lang="en-US" sz="1050" b="1" dirty="0" smtClean="0"/>
                <a:t>Strategic measures</a:t>
              </a:r>
            </a:p>
            <a:p>
              <a:pPr algn="ctr"/>
              <a:r>
                <a:rPr lang="en-US" sz="1050" dirty="0" smtClean="0"/>
                <a:t>What are the necessary actions to achieve said goals?</a:t>
              </a:r>
              <a:endParaRPr lang="en-US" sz="1050" dirty="0"/>
            </a:p>
          </p:txBody>
        </p:sp>
        <p:sp>
          <p:nvSpPr>
            <p:cNvPr id="42" name="Rechteck 41"/>
            <p:cNvSpPr/>
            <p:nvPr/>
          </p:nvSpPr>
          <p:spPr bwMode="gray">
            <a:xfrm>
              <a:off x="5475304" y="4317385"/>
              <a:ext cx="2646613" cy="612000"/>
            </a:xfrm>
            <a:prstGeom prst="rect">
              <a:avLst/>
            </a:prstGeom>
            <a:solidFill>
              <a:schemeClr val="bg1">
                <a:lumMod val="75000"/>
              </a:schemeClr>
            </a:solidFill>
          </p:spPr>
          <p:txBody>
            <a:bodyPr wrap="square" lIns="0" tIns="0" rIns="0" bIns="0" anchor="ctr" anchorCtr="0">
              <a:noAutofit/>
            </a:bodyPr>
            <a:lstStyle/>
            <a:p>
              <a:pPr algn="ctr"/>
              <a:r>
                <a:rPr lang="en-US" sz="1050" b="1" dirty="0" smtClean="0"/>
                <a:t>Strategic positioning</a:t>
              </a:r>
            </a:p>
            <a:p>
              <a:pPr algn="ctr"/>
              <a:r>
                <a:rPr lang="en-US" sz="1050" dirty="0" smtClean="0"/>
                <a:t>How can you position the company to </a:t>
              </a:r>
              <a:br>
                <a:rPr lang="en-US" sz="1050" dirty="0" smtClean="0"/>
              </a:br>
              <a:r>
                <a:rPr lang="en-US" sz="1050" dirty="0" smtClean="0"/>
                <a:t>achieve success?</a:t>
              </a:r>
              <a:endParaRPr lang="en-US" sz="1100" dirty="0"/>
            </a:p>
          </p:txBody>
        </p:sp>
        <p:sp>
          <p:nvSpPr>
            <p:cNvPr id="43" name="Rechteck 42"/>
            <p:cNvSpPr/>
            <p:nvPr/>
          </p:nvSpPr>
          <p:spPr bwMode="gray">
            <a:xfrm>
              <a:off x="5475304" y="4929385"/>
              <a:ext cx="2646613" cy="612000"/>
            </a:xfrm>
            <a:prstGeom prst="rect">
              <a:avLst/>
            </a:prstGeom>
            <a:solidFill>
              <a:schemeClr val="bg1">
                <a:lumMod val="85000"/>
              </a:schemeClr>
            </a:solidFill>
          </p:spPr>
          <p:txBody>
            <a:bodyPr wrap="square" lIns="0" tIns="0" rIns="0" bIns="0" anchor="ctr" anchorCtr="0">
              <a:noAutofit/>
            </a:bodyPr>
            <a:lstStyle/>
            <a:p>
              <a:pPr algn="ctr"/>
              <a:r>
                <a:rPr lang="en-US" sz="1050" b="1" dirty="0" smtClean="0"/>
                <a:t>Strategic planning</a:t>
              </a:r>
            </a:p>
            <a:p>
              <a:pPr algn="ctr"/>
              <a:r>
                <a:rPr lang="en-US" sz="1050" dirty="0" smtClean="0"/>
                <a:t>What goals should the company pursue?</a:t>
              </a:r>
              <a:endParaRPr lang="en-US" sz="1100" dirty="0"/>
            </a:p>
          </p:txBody>
        </p:sp>
      </p:grpSp>
    </p:spTree>
    <p:extLst>
      <p:ext uri="{BB962C8B-B14F-4D97-AF65-F5344CB8AC3E}">
        <p14:creationId xmlns:p14="http://schemas.microsoft.com/office/powerpoint/2010/main" val="3312132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bg bwMode="gray">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3" name="Titel 2"/>
          <p:cNvSpPr>
            <a:spLocks noGrp="1"/>
          </p:cNvSpPr>
          <p:nvPr>
            <p:ph type="title"/>
          </p:nvPr>
        </p:nvSpPr>
        <p:spPr bwMode="gray"/>
        <p:txBody>
          <a:bodyPr/>
          <a:lstStyle/>
          <a:p>
            <a:r>
              <a:rPr lang="en-US" dirty="0" smtClean="0">
                <a:solidFill>
                  <a:schemeClr val="bg1"/>
                </a:solidFill>
              </a:rPr>
              <a:t>E-COMMERCE STRATEGY</a:t>
            </a:r>
            <a:endParaRPr lang="en-US" dirty="0">
              <a:solidFill>
                <a:schemeClr val="bg1"/>
              </a:solidFill>
            </a:endParaRPr>
          </a:p>
        </p:txBody>
      </p:sp>
      <p:sp>
        <p:nvSpPr>
          <p:cNvPr id="4" name="Textplatzhalter 3"/>
          <p:cNvSpPr>
            <a:spLocks noGrp="1"/>
          </p:cNvSpPr>
          <p:nvPr>
            <p:ph type="body" sz="quarter" idx="13"/>
          </p:nvPr>
        </p:nvSpPr>
        <p:spPr bwMode="gray">
          <a:xfrm>
            <a:off x="540000" y="972000"/>
            <a:ext cx="11109600" cy="540000"/>
          </a:xfrm>
        </p:spPr>
        <p:txBody>
          <a:bodyPr/>
          <a:lstStyle/>
          <a:p>
            <a:r>
              <a:rPr lang="en-US" dirty="0" smtClean="0"/>
              <a:t>The Strategy and Your Topics</a:t>
            </a:r>
            <a:endParaRPr lang="en-US" dirty="0"/>
          </a:p>
        </p:txBody>
      </p:sp>
      <p:grpSp>
        <p:nvGrpSpPr>
          <p:cNvPr id="34" name="Gruppieren 33"/>
          <p:cNvGrpSpPr/>
          <p:nvPr/>
        </p:nvGrpSpPr>
        <p:grpSpPr bwMode="gray">
          <a:xfrm>
            <a:off x="540000" y="1510834"/>
            <a:ext cx="11097151" cy="4702352"/>
            <a:chOff x="552084" y="1577509"/>
            <a:chExt cx="10841261" cy="4702352"/>
          </a:xfrm>
        </p:grpSpPr>
        <p:sp>
          <p:nvSpPr>
            <p:cNvPr id="36" name="Flussdiagramm: Zusammenführen 35"/>
            <p:cNvSpPr/>
            <p:nvPr/>
          </p:nvSpPr>
          <p:spPr bwMode="gray">
            <a:xfrm rot="16200000">
              <a:off x="4809535" y="-2677013"/>
              <a:ext cx="2329287" cy="10838332"/>
            </a:xfrm>
            <a:prstGeom prst="flowChartMerg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p>
          </p:txBody>
        </p:sp>
        <p:sp>
          <p:nvSpPr>
            <p:cNvPr id="37" name="Flussdiagramm: Zusammenführen 36"/>
            <p:cNvSpPr/>
            <p:nvPr/>
          </p:nvSpPr>
          <p:spPr bwMode="gray">
            <a:xfrm rot="16200000">
              <a:off x="4800315" y="-294729"/>
              <a:ext cx="2329287" cy="10819894"/>
            </a:xfrm>
            <a:prstGeom prst="flowChartMerg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p>
          </p:txBody>
        </p:sp>
        <p:sp>
          <p:nvSpPr>
            <p:cNvPr id="38" name="Rechteck 37"/>
            <p:cNvSpPr/>
            <p:nvPr/>
          </p:nvSpPr>
          <p:spPr bwMode="gray">
            <a:xfrm>
              <a:off x="555012" y="2501153"/>
              <a:ext cx="1825117" cy="51098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smtClean="0">
                  <a:solidFill>
                    <a:schemeClr val="bg1"/>
                  </a:solidFill>
                  <a:latin typeface="Bebas Neue" panose="020B0506020202020201" pitchFamily="34" charset="0"/>
                </a:rPr>
                <a:t>1. Starting point</a:t>
              </a:r>
              <a:endParaRPr lang="en-US" dirty="0">
                <a:solidFill>
                  <a:schemeClr val="bg1"/>
                </a:solidFill>
                <a:latin typeface="Bebas Neue" panose="020B0506020202020201" pitchFamily="34" charset="0"/>
              </a:endParaRPr>
            </a:p>
          </p:txBody>
        </p:sp>
        <p:sp>
          <p:nvSpPr>
            <p:cNvPr id="39" name="Rechteck 38"/>
            <p:cNvSpPr/>
            <p:nvPr/>
          </p:nvSpPr>
          <p:spPr bwMode="gray">
            <a:xfrm>
              <a:off x="2521164" y="2501153"/>
              <a:ext cx="1825117" cy="51098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smtClean="0">
                  <a:solidFill>
                    <a:schemeClr val="bg1"/>
                  </a:solidFill>
                  <a:latin typeface="Bebas Neue" panose="020B0506020202020201" pitchFamily="34" charset="0"/>
                </a:rPr>
                <a:t>2. Traffic</a:t>
              </a:r>
              <a:endParaRPr lang="en-US" dirty="0">
                <a:solidFill>
                  <a:schemeClr val="bg1"/>
                </a:solidFill>
                <a:latin typeface="Bebas Neue" panose="020B0506020202020201" pitchFamily="34" charset="0"/>
              </a:endParaRPr>
            </a:p>
          </p:txBody>
        </p:sp>
        <p:sp>
          <p:nvSpPr>
            <p:cNvPr id="40" name="Rechteck 39"/>
            <p:cNvSpPr/>
            <p:nvPr/>
          </p:nvSpPr>
          <p:spPr bwMode="gray">
            <a:xfrm>
              <a:off x="4502366" y="2501153"/>
              <a:ext cx="1825117" cy="51098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smtClean="0">
                  <a:solidFill>
                    <a:schemeClr val="bg1"/>
                  </a:solidFill>
                  <a:latin typeface="Bebas Neue" panose="020B0506020202020201" pitchFamily="34" charset="0"/>
                </a:rPr>
                <a:t>3. Conversion</a:t>
              </a:r>
              <a:endParaRPr lang="en-US" dirty="0">
                <a:solidFill>
                  <a:schemeClr val="bg1"/>
                </a:solidFill>
                <a:latin typeface="Bebas Neue" panose="020B0506020202020201" pitchFamily="34" charset="0"/>
              </a:endParaRPr>
            </a:p>
          </p:txBody>
        </p:sp>
        <p:sp>
          <p:nvSpPr>
            <p:cNvPr id="41" name="Rechteck 40"/>
            <p:cNvSpPr/>
            <p:nvPr/>
          </p:nvSpPr>
          <p:spPr bwMode="gray">
            <a:xfrm>
              <a:off x="6529190" y="2501153"/>
              <a:ext cx="1825117" cy="51098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smtClean="0">
                  <a:solidFill>
                    <a:schemeClr val="bg1"/>
                  </a:solidFill>
                  <a:latin typeface="Bebas Neue" panose="020B0506020202020201" pitchFamily="34" charset="0"/>
                </a:rPr>
                <a:t>4. Shopping Cart</a:t>
              </a:r>
              <a:endParaRPr lang="en-US" dirty="0">
                <a:solidFill>
                  <a:schemeClr val="bg1"/>
                </a:solidFill>
                <a:latin typeface="Bebas Neue" panose="020B0506020202020201" pitchFamily="34" charset="0"/>
              </a:endParaRPr>
            </a:p>
          </p:txBody>
        </p:sp>
        <p:sp>
          <p:nvSpPr>
            <p:cNvPr id="42" name="Rechteck 41"/>
            <p:cNvSpPr/>
            <p:nvPr/>
          </p:nvSpPr>
          <p:spPr bwMode="gray">
            <a:xfrm>
              <a:off x="8506707" y="2501153"/>
              <a:ext cx="2049234" cy="51098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smtClean="0">
                  <a:solidFill>
                    <a:schemeClr val="bg1"/>
                  </a:solidFill>
                  <a:latin typeface="Bebas Neue" panose="020B0506020202020201" pitchFamily="34" charset="0"/>
                </a:rPr>
                <a:t>5. Customer Loyalty</a:t>
              </a:r>
              <a:endParaRPr lang="en-US" dirty="0">
                <a:solidFill>
                  <a:schemeClr val="bg1"/>
                </a:solidFill>
                <a:latin typeface="Bebas Neue" panose="020B0506020202020201" pitchFamily="34" charset="0"/>
              </a:endParaRPr>
            </a:p>
          </p:txBody>
        </p:sp>
        <p:sp>
          <p:nvSpPr>
            <p:cNvPr id="43" name="Rechteck 42"/>
            <p:cNvSpPr/>
            <p:nvPr/>
          </p:nvSpPr>
          <p:spPr bwMode="gray">
            <a:xfrm>
              <a:off x="555012" y="4859724"/>
              <a:ext cx="1825117" cy="510988"/>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0000"/>
                </a:lnSpc>
                <a:spcAft>
                  <a:spcPts val="1000"/>
                </a:spcAft>
              </a:pPr>
              <a:r>
                <a:rPr lang="en-US" sz="1100" dirty="0" smtClean="0">
                  <a:solidFill>
                    <a:schemeClr val="bg1"/>
                  </a:solidFill>
                </a:rPr>
                <a:t>Goals, resources, customers, system platforms</a:t>
              </a:r>
              <a:endParaRPr lang="en-US" sz="1100" dirty="0">
                <a:solidFill>
                  <a:schemeClr val="bg1"/>
                </a:solidFill>
              </a:endParaRPr>
            </a:p>
          </p:txBody>
        </p:sp>
        <p:sp>
          <p:nvSpPr>
            <p:cNvPr id="44" name="Rechteck 43"/>
            <p:cNvSpPr/>
            <p:nvPr/>
          </p:nvSpPr>
          <p:spPr bwMode="gray">
            <a:xfrm>
              <a:off x="2521164" y="4859724"/>
              <a:ext cx="1825117" cy="510988"/>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0000"/>
                </a:lnSpc>
                <a:spcAft>
                  <a:spcPts val="1000"/>
                </a:spcAft>
              </a:pPr>
              <a:r>
                <a:rPr lang="en-US" sz="1100" dirty="0" smtClean="0">
                  <a:solidFill>
                    <a:schemeClr val="bg1"/>
                  </a:solidFill>
                </a:rPr>
                <a:t>Offline and online communication</a:t>
              </a:r>
              <a:endParaRPr lang="en-US" sz="1100" dirty="0">
                <a:solidFill>
                  <a:schemeClr val="bg1"/>
                </a:solidFill>
              </a:endParaRPr>
            </a:p>
          </p:txBody>
        </p:sp>
        <p:sp>
          <p:nvSpPr>
            <p:cNvPr id="45" name="Rechteck 44"/>
            <p:cNvSpPr/>
            <p:nvPr/>
          </p:nvSpPr>
          <p:spPr bwMode="gray">
            <a:xfrm>
              <a:off x="4502366" y="4859724"/>
              <a:ext cx="1825117" cy="510988"/>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0000"/>
                </a:lnSpc>
                <a:spcAft>
                  <a:spcPts val="1000"/>
                </a:spcAft>
              </a:pPr>
              <a:r>
                <a:rPr lang="en-US" sz="1100" dirty="0" smtClean="0">
                  <a:solidFill>
                    <a:schemeClr val="bg1"/>
                  </a:solidFill>
                </a:rPr>
                <a:t>Information structure, good search function</a:t>
              </a:r>
              <a:endParaRPr lang="en-US" sz="1100" dirty="0">
                <a:solidFill>
                  <a:schemeClr val="bg1"/>
                </a:solidFill>
              </a:endParaRPr>
            </a:p>
          </p:txBody>
        </p:sp>
        <p:sp>
          <p:nvSpPr>
            <p:cNvPr id="46" name="Rechteck 45"/>
            <p:cNvSpPr/>
            <p:nvPr/>
          </p:nvSpPr>
          <p:spPr bwMode="gray">
            <a:xfrm>
              <a:off x="6529190" y="4859724"/>
              <a:ext cx="1825117" cy="510988"/>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0000"/>
                </a:lnSpc>
                <a:spcAft>
                  <a:spcPts val="1000"/>
                </a:spcAft>
              </a:pPr>
              <a:r>
                <a:rPr lang="en-US" sz="1100" dirty="0" smtClean="0">
                  <a:solidFill>
                    <a:schemeClr val="bg1"/>
                  </a:solidFill>
                </a:rPr>
                <a:t>Recommendations, reviews, special offers, vouchers</a:t>
              </a:r>
              <a:endParaRPr lang="en-US" sz="1100" dirty="0">
                <a:solidFill>
                  <a:schemeClr val="bg1"/>
                </a:solidFill>
              </a:endParaRPr>
            </a:p>
          </p:txBody>
        </p:sp>
        <p:sp>
          <p:nvSpPr>
            <p:cNvPr id="47" name="Rechteck 46"/>
            <p:cNvSpPr/>
            <p:nvPr/>
          </p:nvSpPr>
          <p:spPr bwMode="gray">
            <a:xfrm>
              <a:off x="8506707" y="4859724"/>
              <a:ext cx="1825117" cy="510988"/>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0000"/>
                </a:lnSpc>
                <a:spcAft>
                  <a:spcPts val="1000"/>
                </a:spcAft>
              </a:pPr>
              <a:r>
                <a:rPr lang="en-US" sz="1100" dirty="0" smtClean="0">
                  <a:solidFill>
                    <a:schemeClr val="bg1"/>
                  </a:solidFill>
                </a:rPr>
                <a:t>Customer support, service, customer loyalty programs</a:t>
              </a:r>
              <a:endParaRPr lang="en-US" sz="1100" dirty="0">
                <a:solidFill>
                  <a:schemeClr val="bg1"/>
                </a:solidFill>
              </a:endParaRPr>
            </a:p>
          </p:txBody>
        </p:sp>
        <p:cxnSp>
          <p:nvCxnSpPr>
            <p:cNvPr id="48" name="Gerade Verbindung 47"/>
            <p:cNvCxnSpPr>
              <a:stCxn id="38" idx="2"/>
              <a:endCxn id="43" idx="0"/>
            </p:cNvCxnSpPr>
            <p:nvPr/>
          </p:nvCxnSpPr>
          <p:spPr bwMode="gray">
            <a:xfrm>
              <a:off x="1467571" y="3012141"/>
              <a:ext cx="0" cy="1847583"/>
            </a:xfrm>
            <a:prstGeom prst="line">
              <a:avLst/>
            </a:prstGeom>
            <a:ln w="28575">
              <a:solidFill>
                <a:schemeClr val="bg1">
                  <a:lumMod val="65000"/>
                </a:schemeClr>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49" name="Gerade Verbindung 48"/>
            <p:cNvCxnSpPr/>
            <p:nvPr/>
          </p:nvCxnSpPr>
          <p:spPr bwMode="gray">
            <a:xfrm>
              <a:off x="3453493" y="3012140"/>
              <a:ext cx="0" cy="1847583"/>
            </a:xfrm>
            <a:prstGeom prst="line">
              <a:avLst/>
            </a:prstGeom>
            <a:ln w="28575">
              <a:solidFill>
                <a:schemeClr val="bg1">
                  <a:lumMod val="65000"/>
                </a:schemeClr>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50" name="Gerade Verbindung 49"/>
            <p:cNvCxnSpPr/>
            <p:nvPr/>
          </p:nvCxnSpPr>
          <p:spPr bwMode="gray">
            <a:xfrm>
              <a:off x="5414924" y="3026782"/>
              <a:ext cx="0" cy="1847583"/>
            </a:xfrm>
            <a:prstGeom prst="line">
              <a:avLst/>
            </a:prstGeom>
            <a:ln w="28575">
              <a:solidFill>
                <a:schemeClr val="bg1">
                  <a:lumMod val="65000"/>
                </a:schemeClr>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51" name="Gerade Verbindung 50"/>
            <p:cNvCxnSpPr/>
            <p:nvPr/>
          </p:nvCxnSpPr>
          <p:spPr bwMode="gray">
            <a:xfrm>
              <a:off x="7441748" y="3026782"/>
              <a:ext cx="0" cy="1847583"/>
            </a:xfrm>
            <a:prstGeom prst="line">
              <a:avLst/>
            </a:prstGeom>
            <a:ln w="28575">
              <a:solidFill>
                <a:schemeClr val="bg1">
                  <a:lumMod val="65000"/>
                </a:schemeClr>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52" name="Gerade Verbindung 51"/>
            <p:cNvCxnSpPr/>
            <p:nvPr/>
          </p:nvCxnSpPr>
          <p:spPr bwMode="gray">
            <a:xfrm>
              <a:off x="9537648" y="3026782"/>
              <a:ext cx="0" cy="1847583"/>
            </a:xfrm>
            <a:prstGeom prst="line">
              <a:avLst/>
            </a:prstGeom>
            <a:ln w="28575">
              <a:solidFill>
                <a:schemeClr val="bg1">
                  <a:lumMod val="65000"/>
                </a:schemeClr>
              </a:solidFill>
              <a:prstDash val="dash"/>
              <a:tailEnd type="none"/>
            </a:ln>
          </p:spPr>
          <p:style>
            <a:lnRef idx="1">
              <a:schemeClr val="accent1"/>
            </a:lnRef>
            <a:fillRef idx="0">
              <a:schemeClr val="accent1"/>
            </a:fillRef>
            <a:effectRef idx="0">
              <a:schemeClr val="accent1"/>
            </a:effectRef>
            <a:fontRef idx="minor">
              <a:schemeClr val="tx1"/>
            </a:fontRef>
          </p:style>
        </p:cxnSp>
        <p:sp>
          <p:nvSpPr>
            <p:cNvPr id="53" name="Textfeld 52"/>
            <p:cNvSpPr txBox="1"/>
            <p:nvPr/>
          </p:nvSpPr>
          <p:spPr bwMode="gray">
            <a:xfrm>
              <a:off x="555012" y="2012761"/>
              <a:ext cx="3791269" cy="369332"/>
            </a:xfrm>
            <a:prstGeom prst="rect">
              <a:avLst/>
            </a:prstGeom>
            <a:noFill/>
          </p:spPr>
          <p:txBody>
            <a:bodyPr wrap="square" rtlCol="0">
              <a:spAutoFit/>
            </a:bodyPr>
            <a:lstStyle/>
            <a:p>
              <a:r>
                <a:rPr lang="en-US" b="1" dirty="0" smtClean="0">
                  <a:latin typeface="+mj-lt"/>
                </a:rPr>
                <a:t>STRATEGIC/ANALYTICAL LEVELS</a:t>
              </a:r>
              <a:endParaRPr lang="en-US" b="1" dirty="0">
                <a:latin typeface="+mj-lt"/>
              </a:endParaRPr>
            </a:p>
          </p:txBody>
        </p:sp>
        <p:sp>
          <p:nvSpPr>
            <p:cNvPr id="54" name="Textfeld 53"/>
            <p:cNvSpPr txBox="1"/>
            <p:nvPr/>
          </p:nvSpPr>
          <p:spPr bwMode="gray">
            <a:xfrm>
              <a:off x="552084" y="5559981"/>
              <a:ext cx="3559788" cy="369332"/>
            </a:xfrm>
            <a:prstGeom prst="rect">
              <a:avLst/>
            </a:prstGeom>
            <a:noFill/>
          </p:spPr>
          <p:txBody>
            <a:bodyPr wrap="square" rtlCol="0">
              <a:spAutoFit/>
            </a:bodyPr>
            <a:lstStyle/>
            <a:p>
              <a:r>
                <a:rPr lang="en-US" b="1" dirty="0" smtClean="0">
                  <a:latin typeface="+mj-lt"/>
                </a:rPr>
                <a:t>Topics</a:t>
              </a:r>
              <a:endParaRPr lang="en-US" b="1" dirty="0">
                <a:latin typeface="+mj-lt"/>
              </a:endParaRPr>
            </a:p>
          </p:txBody>
        </p:sp>
      </p:grpSp>
    </p:spTree>
    <p:extLst>
      <p:ext uri="{BB962C8B-B14F-4D97-AF65-F5344CB8AC3E}">
        <p14:creationId xmlns:p14="http://schemas.microsoft.com/office/powerpoint/2010/main" val="719431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bg bwMode="gray">
      <p:bgPr>
        <a:solidFill>
          <a:schemeClr val="bg1"/>
        </a:solidFill>
        <a:effectLst/>
      </p:bgPr>
    </p:bg>
    <p:spTree>
      <p:nvGrpSpPr>
        <p:cNvPr id="1" name=""/>
        <p:cNvGrpSpPr/>
        <p:nvPr/>
      </p:nvGrpSpPr>
      <p:grpSpPr>
        <a:xfrm>
          <a:off x="0" y="0"/>
          <a:ext cx="0" cy="0"/>
          <a:chOff x="0" y="0"/>
          <a:chExt cx="0" cy="0"/>
        </a:xfrm>
      </p:grpSpPr>
      <p:sp>
        <p:nvSpPr>
          <p:cNvPr id="3" name="Titel 2"/>
          <p:cNvSpPr>
            <a:spLocks noGrp="1"/>
          </p:cNvSpPr>
          <p:nvPr>
            <p:ph type="title"/>
          </p:nvPr>
        </p:nvSpPr>
        <p:spPr bwMode="gray"/>
        <p:txBody>
          <a:bodyPr/>
          <a:lstStyle/>
          <a:p>
            <a:r>
              <a:rPr lang="en-US" dirty="0" smtClean="0"/>
              <a:t>E-COMMERCE STRATEGY</a:t>
            </a:r>
            <a:endParaRPr lang="en-US" dirty="0"/>
          </a:p>
        </p:txBody>
      </p:sp>
      <p:sp>
        <p:nvSpPr>
          <p:cNvPr id="4" name="Textplatzhalter 3"/>
          <p:cNvSpPr>
            <a:spLocks noGrp="1"/>
          </p:cNvSpPr>
          <p:nvPr>
            <p:ph type="body" sz="quarter" idx="13"/>
          </p:nvPr>
        </p:nvSpPr>
        <p:spPr bwMode="gray"/>
        <p:txBody>
          <a:bodyPr/>
          <a:lstStyle/>
          <a:p>
            <a:r>
              <a:rPr lang="en-US" dirty="0" smtClean="0"/>
              <a:t>The Optimal E-Commerce Shop System</a:t>
            </a:r>
            <a:endParaRPr lang="en-US" dirty="0"/>
          </a:p>
        </p:txBody>
      </p:sp>
      <p:grpSp>
        <p:nvGrpSpPr>
          <p:cNvPr id="46" name="Gruppieren 45"/>
          <p:cNvGrpSpPr/>
          <p:nvPr/>
        </p:nvGrpSpPr>
        <p:grpSpPr>
          <a:xfrm>
            <a:off x="554039" y="1506995"/>
            <a:ext cx="11095773" cy="4308301"/>
            <a:chOff x="554039" y="1506995"/>
            <a:chExt cx="11095773" cy="4308301"/>
          </a:xfrm>
        </p:grpSpPr>
        <p:sp>
          <p:nvSpPr>
            <p:cNvPr id="47" name="Freihandform: Form 32"/>
            <p:cNvSpPr/>
            <p:nvPr/>
          </p:nvSpPr>
          <p:spPr bwMode="gray">
            <a:xfrm>
              <a:off x="6511883" y="1506995"/>
              <a:ext cx="1932977" cy="1932977"/>
            </a:xfrm>
            <a:custGeom>
              <a:avLst/>
              <a:gdLst>
                <a:gd name="connsiteX0" fmla="*/ 0 w 1608002"/>
                <a:gd name="connsiteY0" fmla="*/ 804001 h 1608002"/>
                <a:gd name="connsiteX1" fmla="*/ 804001 w 1608002"/>
                <a:gd name="connsiteY1" fmla="*/ 0 h 1608002"/>
                <a:gd name="connsiteX2" fmla="*/ 1608002 w 1608002"/>
                <a:gd name="connsiteY2" fmla="*/ 804001 h 1608002"/>
                <a:gd name="connsiteX3" fmla="*/ 804001 w 1608002"/>
                <a:gd name="connsiteY3" fmla="*/ 1608002 h 1608002"/>
                <a:gd name="connsiteX4" fmla="*/ 0 w 1608002"/>
                <a:gd name="connsiteY4" fmla="*/ 804001 h 16080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8002" h="1608002">
                  <a:moveTo>
                    <a:pt x="0" y="804001"/>
                  </a:moveTo>
                  <a:cubicBezTo>
                    <a:pt x="0" y="359964"/>
                    <a:pt x="359964" y="0"/>
                    <a:pt x="804001" y="0"/>
                  </a:cubicBezTo>
                  <a:cubicBezTo>
                    <a:pt x="1248038" y="0"/>
                    <a:pt x="1608002" y="359964"/>
                    <a:pt x="1608002" y="804001"/>
                  </a:cubicBezTo>
                  <a:cubicBezTo>
                    <a:pt x="1608002" y="1248038"/>
                    <a:pt x="1248038" y="1608002"/>
                    <a:pt x="804001" y="1608002"/>
                  </a:cubicBezTo>
                  <a:cubicBezTo>
                    <a:pt x="359964" y="1608002"/>
                    <a:pt x="0" y="1248038"/>
                    <a:pt x="0" y="804001"/>
                  </a:cubicBezTo>
                  <a:close/>
                </a:path>
              </a:pathLst>
            </a:custGeom>
            <a:solidFill>
              <a:schemeClr val="tx2">
                <a:alpha val="80000"/>
              </a:schemeClr>
            </a:solidFill>
            <a:ln>
              <a:noFill/>
            </a:ln>
          </p:spPr>
          <p:style>
            <a:lnRef idx="2">
              <a:scrgbClr r="0" g="0" b="0"/>
            </a:lnRef>
            <a:fillRef idx="1">
              <a:scrgbClr r="0" g="0" b="0"/>
            </a:fillRef>
            <a:effectRef idx="0">
              <a:schemeClr val="accent1">
                <a:alpha val="50000"/>
                <a:hueOff val="0"/>
                <a:satOff val="0"/>
                <a:lumOff val="0"/>
                <a:alphaOff val="0"/>
              </a:schemeClr>
            </a:effectRef>
            <a:fontRef idx="minor">
              <a:schemeClr val="tx1"/>
            </a:fontRef>
          </p:style>
          <p:txBody>
            <a:bodyPr spcFirstLastPara="0" vert="horz" wrap="square" lIns="253266" tIns="253266" rIns="253266" bIns="253266" numCol="1" spcCol="1270" anchor="ctr" anchorCtr="0">
              <a:noAutofit/>
            </a:bodyPr>
            <a:lstStyle/>
            <a:p>
              <a:pPr lvl="0" algn="ctr" defTabSz="622300">
                <a:lnSpc>
                  <a:spcPct val="90000"/>
                </a:lnSpc>
                <a:spcBef>
                  <a:spcPct val="0"/>
                </a:spcBef>
                <a:spcAft>
                  <a:spcPct val="35000"/>
                </a:spcAft>
              </a:pPr>
              <a:r>
                <a:rPr lang="en-US" sz="1400" dirty="0" smtClean="0">
                  <a:solidFill>
                    <a:schemeClr val="bg1"/>
                  </a:solidFill>
                </a:rPr>
                <a:t>Get the customers where they are located</a:t>
              </a:r>
              <a:endParaRPr lang="en-US" sz="1400" dirty="0">
                <a:solidFill>
                  <a:schemeClr val="bg1"/>
                </a:solidFill>
              </a:endParaRPr>
            </a:p>
          </p:txBody>
        </p:sp>
        <p:sp>
          <p:nvSpPr>
            <p:cNvPr id="59" name="Freihandform: Form 33"/>
            <p:cNvSpPr/>
            <p:nvPr/>
          </p:nvSpPr>
          <p:spPr bwMode="gray">
            <a:xfrm>
              <a:off x="6512021" y="3876816"/>
              <a:ext cx="1933583" cy="1933583"/>
            </a:xfrm>
            <a:custGeom>
              <a:avLst/>
              <a:gdLst>
                <a:gd name="connsiteX0" fmla="*/ 0 w 1608002"/>
                <a:gd name="connsiteY0" fmla="*/ 804001 h 1608002"/>
                <a:gd name="connsiteX1" fmla="*/ 804001 w 1608002"/>
                <a:gd name="connsiteY1" fmla="*/ 0 h 1608002"/>
                <a:gd name="connsiteX2" fmla="*/ 1608002 w 1608002"/>
                <a:gd name="connsiteY2" fmla="*/ 804001 h 1608002"/>
                <a:gd name="connsiteX3" fmla="*/ 804001 w 1608002"/>
                <a:gd name="connsiteY3" fmla="*/ 1608002 h 1608002"/>
                <a:gd name="connsiteX4" fmla="*/ 0 w 1608002"/>
                <a:gd name="connsiteY4" fmla="*/ 804001 h 16080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8002" h="1608002">
                  <a:moveTo>
                    <a:pt x="0" y="804001"/>
                  </a:moveTo>
                  <a:cubicBezTo>
                    <a:pt x="0" y="359964"/>
                    <a:pt x="359964" y="0"/>
                    <a:pt x="804001" y="0"/>
                  </a:cubicBezTo>
                  <a:cubicBezTo>
                    <a:pt x="1248038" y="0"/>
                    <a:pt x="1608002" y="359964"/>
                    <a:pt x="1608002" y="804001"/>
                  </a:cubicBezTo>
                  <a:cubicBezTo>
                    <a:pt x="1608002" y="1248038"/>
                    <a:pt x="1248038" y="1608002"/>
                    <a:pt x="804001" y="1608002"/>
                  </a:cubicBezTo>
                  <a:cubicBezTo>
                    <a:pt x="359964" y="1608002"/>
                    <a:pt x="0" y="1248038"/>
                    <a:pt x="0" y="804001"/>
                  </a:cubicBezTo>
                  <a:close/>
                </a:path>
              </a:pathLst>
            </a:custGeom>
            <a:solidFill>
              <a:schemeClr val="tx2">
                <a:alpha val="80000"/>
              </a:schemeClr>
            </a:solidFill>
            <a:ln>
              <a:noFill/>
            </a:ln>
          </p:spPr>
          <p:style>
            <a:lnRef idx="2">
              <a:scrgbClr r="0" g="0" b="0"/>
            </a:lnRef>
            <a:fillRef idx="1">
              <a:scrgbClr r="0" g="0" b="0"/>
            </a:fillRef>
            <a:effectRef idx="0">
              <a:schemeClr val="accent1">
                <a:alpha val="50000"/>
                <a:hueOff val="0"/>
                <a:satOff val="0"/>
                <a:lumOff val="0"/>
                <a:alphaOff val="0"/>
              </a:schemeClr>
            </a:effectRef>
            <a:fontRef idx="minor">
              <a:schemeClr val="tx1"/>
            </a:fontRef>
          </p:style>
          <p:txBody>
            <a:bodyPr spcFirstLastPara="0" vert="horz" wrap="square" lIns="253266" tIns="253266" rIns="253266" bIns="253266" numCol="1" spcCol="1270" anchor="ctr" anchorCtr="0">
              <a:noAutofit/>
            </a:bodyPr>
            <a:lstStyle/>
            <a:p>
              <a:pPr lvl="0" algn="ctr" defTabSz="622300">
                <a:lnSpc>
                  <a:spcPct val="90000"/>
                </a:lnSpc>
                <a:spcBef>
                  <a:spcPct val="0"/>
                </a:spcBef>
                <a:spcAft>
                  <a:spcPct val="35000"/>
                </a:spcAft>
              </a:pPr>
              <a:r>
                <a:rPr lang="en-US" sz="1400" noProof="1" smtClean="0">
                  <a:solidFill>
                    <a:schemeClr val="bg1"/>
                  </a:solidFill>
                </a:rPr>
                <a:t>Motivate</a:t>
              </a:r>
              <a:r>
                <a:rPr lang="en-US" sz="1400" dirty="0" smtClean="0">
                  <a:solidFill>
                    <a:schemeClr val="bg1"/>
                  </a:solidFill>
                </a:rPr>
                <a:t> </a:t>
              </a:r>
              <a:br>
                <a:rPr lang="en-US" sz="1400" dirty="0" smtClean="0">
                  <a:solidFill>
                    <a:schemeClr val="bg1"/>
                  </a:solidFill>
                </a:rPr>
              </a:br>
              <a:r>
                <a:rPr lang="en-US" sz="1400" noProof="1" smtClean="0">
                  <a:solidFill>
                    <a:schemeClr val="bg1"/>
                  </a:solidFill>
                </a:rPr>
                <a:t>customers</a:t>
              </a:r>
              <a:r>
                <a:rPr lang="en-US" sz="1400" dirty="0" smtClean="0">
                  <a:solidFill>
                    <a:schemeClr val="bg1"/>
                  </a:solidFill>
                </a:rPr>
                <a:t> </a:t>
              </a:r>
              <a:r>
                <a:rPr lang="en-US" sz="1400" noProof="1" smtClean="0">
                  <a:solidFill>
                    <a:schemeClr val="bg1"/>
                  </a:solidFill>
                </a:rPr>
                <a:t>to</a:t>
              </a:r>
              <a:r>
                <a:rPr lang="en-US" sz="1400" dirty="0" smtClean="0">
                  <a:solidFill>
                    <a:schemeClr val="bg1"/>
                  </a:solidFill>
                </a:rPr>
                <a:t> </a:t>
              </a:r>
              <a:r>
                <a:rPr lang="en-US" sz="1400" noProof="1" smtClean="0">
                  <a:solidFill>
                    <a:schemeClr val="bg1"/>
                  </a:solidFill>
                </a:rPr>
                <a:t>buy</a:t>
              </a:r>
              <a:endParaRPr lang="en-US" sz="1400" noProof="1">
                <a:solidFill>
                  <a:schemeClr val="bg1"/>
                </a:solidFill>
              </a:endParaRPr>
            </a:p>
          </p:txBody>
        </p:sp>
        <p:sp>
          <p:nvSpPr>
            <p:cNvPr id="60" name="Freihandform: Form 34"/>
            <p:cNvSpPr/>
            <p:nvPr/>
          </p:nvSpPr>
          <p:spPr bwMode="gray">
            <a:xfrm>
              <a:off x="3746298" y="3881713"/>
              <a:ext cx="1933583" cy="1933583"/>
            </a:xfrm>
            <a:custGeom>
              <a:avLst/>
              <a:gdLst>
                <a:gd name="connsiteX0" fmla="*/ 0 w 1608002"/>
                <a:gd name="connsiteY0" fmla="*/ 804001 h 1608002"/>
                <a:gd name="connsiteX1" fmla="*/ 804001 w 1608002"/>
                <a:gd name="connsiteY1" fmla="*/ 0 h 1608002"/>
                <a:gd name="connsiteX2" fmla="*/ 1608002 w 1608002"/>
                <a:gd name="connsiteY2" fmla="*/ 804001 h 1608002"/>
                <a:gd name="connsiteX3" fmla="*/ 804001 w 1608002"/>
                <a:gd name="connsiteY3" fmla="*/ 1608002 h 1608002"/>
                <a:gd name="connsiteX4" fmla="*/ 0 w 1608002"/>
                <a:gd name="connsiteY4" fmla="*/ 804001 h 16080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8002" h="1608002">
                  <a:moveTo>
                    <a:pt x="0" y="804001"/>
                  </a:moveTo>
                  <a:cubicBezTo>
                    <a:pt x="0" y="359964"/>
                    <a:pt x="359964" y="0"/>
                    <a:pt x="804001" y="0"/>
                  </a:cubicBezTo>
                  <a:cubicBezTo>
                    <a:pt x="1248038" y="0"/>
                    <a:pt x="1608002" y="359964"/>
                    <a:pt x="1608002" y="804001"/>
                  </a:cubicBezTo>
                  <a:cubicBezTo>
                    <a:pt x="1608002" y="1248038"/>
                    <a:pt x="1248038" y="1608002"/>
                    <a:pt x="804001" y="1608002"/>
                  </a:cubicBezTo>
                  <a:cubicBezTo>
                    <a:pt x="359964" y="1608002"/>
                    <a:pt x="0" y="1248038"/>
                    <a:pt x="0" y="804001"/>
                  </a:cubicBezTo>
                  <a:close/>
                </a:path>
              </a:pathLst>
            </a:custGeom>
            <a:solidFill>
              <a:schemeClr val="tx2">
                <a:alpha val="80000"/>
              </a:schemeClr>
            </a:solidFill>
            <a:ln>
              <a:noFill/>
            </a:ln>
          </p:spPr>
          <p:style>
            <a:lnRef idx="2">
              <a:scrgbClr r="0" g="0" b="0"/>
            </a:lnRef>
            <a:fillRef idx="1">
              <a:scrgbClr r="0" g="0" b="0"/>
            </a:fillRef>
            <a:effectRef idx="0">
              <a:schemeClr val="accent1">
                <a:alpha val="50000"/>
                <a:hueOff val="0"/>
                <a:satOff val="0"/>
                <a:lumOff val="0"/>
                <a:alphaOff val="0"/>
              </a:schemeClr>
            </a:effectRef>
            <a:fontRef idx="minor">
              <a:schemeClr val="tx1"/>
            </a:fontRef>
          </p:style>
          <p:txBody>
            <a:bodyPr spcFirstLastPara="0" vert="horz" wrap="square" lIns="253266" tIns="253266" rIns="253266" bIns="253266" numCol="1" spcCol="1270" anchor="ctr" anchorCtr="0">
              <a:noAutofit/>
            </a:bodyPr>
            <a:lstStyle/>
            <a:p>
              <a:pPr lvl="0" algn="ctr" defTabSz="622300">
                <a:lnSpc>
                  <a:spcPct val="90000"/>
                </a:lnSpc>
                <a:spcBef>
                  <a:spcPct val="0"/>
                </a:spcBef>
                <a:spcAft>
                  <a:spcPct val="35000"/>
                </a:spcAft>
              </a:pPr>
              <a:r>
                <a:rPr lang="en-US" sz="1400" noProof="1" smtClean="0">
                  <a:solidFill>
                    <a:schemeClr val="bg1"/>
                  </a:solidFill>
                </a:rPr>
                <a:t>Give</a:t>
              </a:r>
              <a:r>
                <a:rPr lang="en-US" sz="1400" dirty="0" smtClean="0">
                  <a:solidFill>
                    <a:schemeClr val="bg1"/>
                  </a:solidFill>
                </a:rPr>
                <a:t> </a:t>
              </a:r>
              <a:r>
                <a:rPr lang="en-US" sz="1400" noProof="1" smtClean="0">
                  <a:solidFill>
                    <a:schemeClr val="bg1"/>
                  </a:solidFill>
                </a:rPr>
                <a:t>customers</a:t>
              </a:r>
              <a:r>
                <a:rPr lang="en-US" sz="1400" dirty="0" smtClean="0">
                  <a:solidFill>
                    <a:schemeClr val="bg1"/>
                  </a:solidFill>
                </a:rPr>
                <a:t> optimal </a:t>
              </a:r>
              <a:r>
                <a:rPr lang="en-US" sz="1400" noProof="1" smtClean="0">
                  <a:solidFill>
                    <a:schemeClr val="bg1"/>
                  </a:solidFill>
                </a:rPr>
                <a:t>shopping</a:t>
              </a:r>
              <a:endParaRPr lang="en-US" sz="1400" noProof="1">
                <a:solidFill>
                  <a:schemeClr val="bg1"/>
                </a:solidFill>
              </a:endParaRPr>
            </a:p>
          </p:txBody>
        </p:sp>
        <p:sp>
          <p:nvSpPr>
            <p:cNvPr id="61" name="Freihandform: Form 35"/>
            <p:cNvSpPr/>
            <p:nvPr/>
          </p:nvSpPr>
          <p:spPr bwMode="gray">
            <a:xfrm>
              <a:off x="3744808" y="1511998"/>
              <a:ext cx="1932977" cy="1932977"/>
            </a:xfrm>
            <a:custGeom>
              <a:avLst/>
              <a:gdLst>
                <a:gd name="connsiteX0" fmla="*/ 0 w 1608002"/>
                <a:gd name="connsiteY0" fmla="*/ 804001 h 1608002"/>
                <a:gd name="connsiteX1" fmla="*/ 804001 w 1608002"/>
                <a:gd name="connsiteY1" fmla="*/ 0 h 1608002"/>
                <a:gd name="connsiteX2" fmla="*/ 1608002 w 1608002"/>
                <a:gd name="connsiteY2" fmla="*/ 804001 h 1608002"/>
                <a:gd name="connsiteX3" fmla="*/ 804001 w 1608002"/>
                <a:gd name="connsiteY3" fmla="*/ 1608002 h 1608002"/>
                <a:gd name="connsiteX4" fmla="*/ 0 w 1608002"/>
                <a:gd name="connsiteY4" fmla="*/ 804001 h 16080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8002" h="1608002">
                  <a:moveTo>
                    <a:pt x="0" y="804001"/>
                  </a:moveTo>
                  <a:cubicBezTo>
                    <a:pt x="0" y="359964"/>
                    <a:pt x="359964" y="0"/>
                    <a:pt x="804001" y="0"/>
                  </a:cubicBezTo>
                  <a:cubicBezTo>
                    <a:pt x="1248038" y="0"/>
                    <a:pt x="1608002" y="359964"/>
                    <a:pt x="1608002" y="804001"/>
                  </a:cubicBezTo>
                  <a:cubicBezTo>
                    <a:pt x="1608002" y="1248038"/>
                    <a:pt x="1248038" y="1608002"/>
                    <a:pt x="804001" y="1608002"/>
                  </a:cubicBezTo>
                  <a:cubicBezTo>
                    <a:pt x="359964" y="1608002"/>
                    <a:pt x="0" y="1248038"/>
                    <a:pt x="0" y="804001"/>
                  </a:cubicBezTo>
                  <a:close/>
                </a:path>
              </a:pathLst>
            </a:custGeom>
            <a:solidFill>
              <a:schemeClr val="tx2">
                <a:alpha val="80000"/>
              </a:schemeClr>
            </a:solidFill>
            <a:ln>
              <a:noFill/>
            </a:ln>
          </p:spPr>
          <p:style>
            <a:lnRef idx="2">
              <a:scrgbClr r="0" g="0" b="0"/>
            </a:lnRef>
            <a:fillRef idx="1">
              <a:scrgbClr r="0" g="0" b="0"/>
            </a:fillRef>
            <a:effectRef idx="0">
              <a:schemeClr val="accent1">
                <a:alpha val="50000"/>
                <a:hueOff val="0"/>
                <a:satOff val="0"/>
                <a:lumOff val="0"/>
                <a:alphaOff val="0"/>
              </a:schemeClr>
            </a:effectRef>
            <a:fontRef idx="minor">
              <a:schemeClr val="tx1"/>
            </a:fontRef>
          </p:style>
          <p:txBody>
            <a:bodyPr spcFirstLastPara="0" vert="horz" wrap="square" lIns="253266" tIns="253266" rIns="253266" bIns="253266" numCol="1" spcCol="1270" anchor="ctr" anchorCtr="0">
              <a:noAutofit/>
            </a:bodyPr>
            <a:lstStyle/>
            <a:p>
              <a:pPr lvl="0" algn="ctr" defTabSz="622300">
                <a:lnSpc>
                  <a:spcPct val="90000"/>
                </a:lnSpc>
                <a:spcBef>
                  <a:spcPct val="0"/>
                </a:spcBef>
                <a:spcAft>
                  <a:spcPct val="35000"/>
                </a:spcAft>
              </a:pPr>
              <a:r>
                <a:rPr lang="en-US" sz="1400" dirty="0" smtClean="0">
                  <a:solidFill>
                    <a:schemeClr val="bg1"/>
                  </a:solidFill>
                </a:rPr>
                <a:t>Manage products and orders</a:t>
              </a:r>
              <a:endParaRPr lang="en-US" sz="1400" dirty="0">
                <a:solidFill>
                  <a:schemeClr val="bg1"/>
                </a:solidFill>
              </a:endParaRPr>
            </a:p>
          </p:txBody>
        </p:sp>
        <p:sp>
          <p:nvSpPr>
            <p:cNvPr id="62" name="Freihandform: Form 36"/>
            <p:cNvSpPr/>
            <p:nvPr/>
          </p:nvSpPr>
          <p:spPr bwMode="gray">
            <a:xfrm>
              <a:off x="4903113" y="2481732"/>
              <a:ext cx="2384186" cy="2384186"/>
            </a:xfrm>
            <a:custGeom>
              <a:avLst/>
              <a:gdLst>
                <a:gd name="connsiteX0" fmla="*/ 0 w 2384186"/>
                <a:gd name="connsiteY0" fmla="*/ 1192093 h 2384186"/>
                <a:gd name="connsiteX1" fmla="*/ 1192093 w 2384186"/>
                <a:gd name="connsiteY1" fmla="*/ 0 h 2384186"/>
                <a:gd name="connsiteX2" fmla="*/ 2384186 w 2384186"/>
                <a:gd name="connsiteY2" fmla="*/ 1192093 h 2384186"/>
                <a:gd name="connsiteX3" fmla="*/ 1192093 w 2384186"/>
                <a:gd name="connsiteY3" fmla="*/ 2384186 h 2384186"/>
                <a:gd name="connsiteX4" fmla="*/ 0 w 2384186"/>
                <a:gd name="connsiteY4" fmla="*/ 1192093 h 23841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4186" h="2384186">
                  <a:moveTo>
                    <a:pt x="0" y="1192093"/>
                  </a:moveTo>
                  <a:cubicBezTo>
                    <a:pt x="0" y="533718"/>
                    <a:pt x="533718" y="0"/>
                    <a:pt x="1192093" y="0"/>
                  </a:cubicBezTo>
                  <a:cubicBezTo>
                    <a:pt x="1850468" y="0"/>
                    <a:pt x="2384186" y="533718"/>
                    <a:pt x="2384186" y="1192093"/>
                  </a:cubicBezTo>
                  <a:cubicBezTo>
                    <a:pt x="2384186" y="1850468"/>
                    <a:pt x="1850468" y="2384186"/>
                    <a:pt x="1192093" y="2384186"/>
                  </a:cubicBezTo>
                  <a:cubicBezTo>
                    <a:pt x="533718" y="2384186"/>
                    <a:pt x="0" y="1850468"/>
                    <a:pt x="0" y="1192093"/>
                  </a:cubicBezTo>
                  <a:close/>
                </a:path>
              </a:pathLst>
            </a:custGeom>
            <a:solidFill>
              <a:schemeClr val="accent3">
                <a:alpha val="80000"/>
              </a:schemeClr>
            </a:solidFill>
            <a:ln>
              <a:noFill/>
            </a:ln>
          </p:spPr>
          <p:style>
            <a:lnRef idx="2">
              <a:scrgbClr r="0" g="0" b="0"/>
            </a:lnRef>
            <a:fillRef idx="1">
              <a:scrgbClr r="0" g="0" b="0"/>
            </a:fillRef>
            <a:effectRef idx="0">
              <a:schemeClr val="accent1">
                <a:alpha val="50000"/>
                <a:hueOff val="0"/>
                <a:satOff val="0"/>
                <a:lumOff val="0"/>
                <a:alphaOff val="0"/>
              </a:schemeClr>
            </a:effectRef>
            <a:fontRef idx="minor">
              <a:schemeClr val="tx1"/>
            </a:fontRef>
          </p:style>
          <p:txBody>
            <a:bodyPr spcFirstLastPara="0" vert="horz" wrap="square" lIns="0" tIns="0" rIns="0" bIns="0" numCol="1" spcCol="1270" anchor="ctr" anchorCtr="0">
              <a:noAutofit/>
            </a:bodyPr>
            <a:lstStyle/>
            <a:p>
              <a:pPr marL="0" lvl="0" indent="0" algn="ctr" defTabSz="1377950">
                <a:lnSpc>
                  <a:spcPct val="90000"/>
                </a:lnSpc>
                <a:spcBef>
                  <a:spcPct val="0"/>
                </a:spcBef>
                <a:spcAft>
                  <a:spcPct val="35000"/>
                </a:spcAft>
                <a:buNone/>
              </a:pPr>
              <a:r>
                <a:rPr lang="en-US" sz="3200" kern="1200" noProof="1" smtClean="0">
                  <a:solidFill>
                    <a:prstClr val="white"/>
                  </a:solidFill>
                  <a:latin typeface="Bebas Neue" panose="020B0506020202020201" pitchFamily="34" charset="0"/>
                </a:rPr>
                <a:t>shopsystem</a:t>
              </a:r>
              <a:endParaRPr lang="en-US" sz="3200" kern="1200" noProof="1"/>
            </a:p>
          </p:txBody>
        </p:sp>
        <p:grpSp>
          <p:nvGrpSpPr>
            <p:cNvPr id="63" name="Gruppieren 62"/>
            <p:cNvGrpSpPr/>
            <p:nvPr/>
          </p:nvGrpSpPr>
          <p:grpSpPr bwMode="gray">
            <a:xfrm>
              <a:off x="7478371" y="1628174"/>
              <a:ext cx="4171441" cy="1809350"/>
              <a:chOff x="6844271" y="1628174"/>
              <a:chExt cx="4171441" cy="1809350"/>
            </a:xfrm>
          </p:grpSpPr>
          <p:sp>
            <p:nvSpPr>
              <p:cNvPr id="111" name="Textfeld 110"/>
              <p:cNvSpPr txBox="1"/>
              <p:nvPr/>
            </p:nvSpPr>
            <p:spPr bwMode="gray">
              <a:xfrm>
                <a:off x="9551662" y="3077524"/>
                <a:ext cx="1464050" cy="360000"/>
              </a:xfrm>
              <a:prstGeom prst="rect">
                <a:avLst/>
              </a:prstGeom>
              <a:noFill/>
              <a:ln w="19050">
                <a:noFill/>
                <a:prstDash val="dash"/>
              </a:ln>
            </p:spPr>
            <p:txBody>
              <a:bodyPr wrap="square" lIns="0" tIns="0" rIns="0" bIns="0" rtlCol="0">
                <a:noAutofit/>
              </a:bodyPr>
              <a:lstStyle/>
              <a:p>
                <a:pPr algn="r"/>
                <a:r>
                  <a:rPr lang="en-US" sz="1400" dirty="0" smtClean="0">
                    <a:latin typeface="Bebas Neue" panose="020B0506020202020201" pitchFamily="34" charset="0"/>
                  </a:rPr>
                  <a:t>Online Marketing</a:t>
                </a:r>
                <a:endParaRPr lang="en-US" sz="1400" dirty="0">
                  <a:latin typeface="Bebas Neue" panose="020B0506020202020201" pitchFamily="34" charset="0"/>
                </a:endParaRPr>
              </a:p>
            </p:txBody>
          </p:sp>
          <p:sp>
            <p:nvSpPr>
              <p:cNvPr id="112" name="Textfeld 111"/>
              <p:cNvSpPr txBox="1"/>
              <p:nvPr/>
            </p:nvSpPr>
            <p:spPr bwMode="gray">
              <a:xfrm>
                <a:off x="9891764" y="2597977"/>
                <a:ext cx="1123948" cy="360000"/>
              </a:xfrm>
              <a:prstGeom prst="rect">
                <a:avLst/>
              </a:prstGeom>
              <a:noFill/>
              <a:ln w="19050">
                <a:noFill/>
                <a:prstDash val="dash"/>
              </a:ln>
            </p:spPr>
            <p:txBody>
              <a:bodyPr wrap="square" lIns="0" tIns="0" rIns="0" bIns="0" rtlCol="0">
                <a:noAutofit/>
              </a:bodyPr>
              <a:lstStyle/>
              <a:p>
                <a:pPr algn="r"/>
                <a:r>
                  <a:rPr lang="en-US" sz="1400" noProof="1" smtClean="0">
                    <a:latin typeface="Bebas Neue" panose="020B0506020202020201" pitchFamily="34" charset="0"/>
                  </a:rPr>
                  <a:t>Social</a:t>
                </a:r>
                <a:r>
                  <a:rPr lang="en-US" sz="1400" dirty="0" smtClean="0">
                    <a:latin typeface="Bebas Neue" panose="020B0506020202020201" pitchFamily="34" charset="0"/>
                  </a:rPr>
                  <a:t> Media</a:t>
                </a:r>
                <a:endParaRPr lang="en-US" sz="1400" dirty="0">
                  <a:latin typeface="Bebas Neue" panose="020B0506020202020201" pitchFamily="34" charset="0"/>
                </a:endParaRPr>
              </a:p>
            </p:txBody>
          </p:sp>
          <p:sp>
            <p:nvSpPr>
              <p:cNvPr id="113" name="Textfeld 112"/>
              <p:cNvSpPr txBox="1"/>
              <p:nvPr/>
            </p:nvSpPr>
            <p:spPr bwMode="gray">
              <a:xfrm>
                <a:off x="9551662" y="2118882"/>
                <a:ext cx="1464050" cy="360000"/>
              </a:xfrm>
              <a:prstGeom prst="rect">
                <a:avLst/>
              </a:prstGeom>
              <a:noFill/>
              <a:ln w="19050">
                <a:noFill/>
                <a:prstDash val="dash"/>
              </a:ln>
            </p:spPr>
            <p:txBody>
              <a:bodyPr wrap="square" lIns="0" tIns="0" rIns="0" bIns="0" rtlCol="0">
                <a:noAutofit/>
              </a:bodyPr>
              <a:lstStyle/>
              <a:p>
                <a:pPr algn="r"/>
                <a:r>
                  <a:rPr lang="en-US" sz="1400" dirty="0" smtClean="0">
                    <a:latin typeface="Bebas Neue" panose="020B0506020202020201" pitchFamily="34" charset="0"/>
                  </a:rPr>
                  <a:t>SEO &amp; Mobile</a:t>
                </a:r>
                <a:endParaRPr lang="en-US" sz="1400" dirty="0">
                  <a:latin typeface="Bebas Neue" panose="020B0506020202020201" pitchFamily="34" charset="0"/>
                </a:endParaRPr>
              </a:p>
            </p:txBody>
          </p:sp>
          <p:sp>
            <p:nvSpPr>
              <p:cNvPr id="114" name="Textfeld 113"/>
              <p:cNvSpPr txBox="1"/>
              <p:nvPr/>
            </p:nvSpPr>
            <p:spPr bwMode="gray">
              <a:xfrm>
                <a:off x="9551662" y="1628174"/>
                <a:ext cx="1464050" cy="360000"/>
              </a:xfrm>
              <a:prstGeom prst="rect">
                <a:avLst/>
              </a:prstGeom>
              <a:noFill/>
              <a:ln w="19050">
                <a:noFill/>
                <a:prstDash val="dash"/>
              </a:ln>
            </p:spPr>
            <p:txBody>
              <a:bodyPr wrap="square" lIns="0" tIns="0" rIns="0" bIns="0" rtlCol="0">
                <a:noAutofit/>
              </a:bodyPr>
              <a:lstStyle/>
              <a:p>
                <a:pPr algn="r"/>
                <a:r>
                  <a:rPr lang="en-US" sz="1400" dirty="0" smtClean="0">
                    <a:latin typeface="Bebas Neue" panose="020B0506020202020201" pitchFamily="34" charset="0"/>
                  </a:rPr>
                  <a:t>Interfaces</a:t>
                </a:r>
                <a:endParaRPr lang="en-US" sz="1400" dirty="0">
                  <a:latin typeface="Bebas Neue" panose="020B0506020202020201" pitchFamily="34" charset="0"/>
                </a:endParaRPr>
              </a:p>
            </p:txBody>
          </p:sp>
          <p:cxnSp>
            <p:nvCxnSpPr>
              <p:cNvPr id="115" name="Gerader Verbinder 42"/>
              <p:cNvCxnSpPr>
                <a:cxnSpLocks/>
              </p:cNvCxnSpPr>
              <p:nvPr/>
            </p:nvCxnSpPr>
            <p:spPr bwMode="gray">
              <a:xfrm>
                <a:off x="6844271" y="3430447"/>
                <a:ext cx="4171441" cy="0"/>
              </a:xfrm>
              <a:prstGeom prst="line">
                <a:avLst/>
              </a:prstGeom>
              <a:ln w="12700">
                <a:solidFill>
                  <a:schemeClr val="tx2">
                    <a:alpha val="8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16" name="Gerader Verbinder 43"/>
              <p:cNvCxnSpPr>
                <a:cxnSpLocks/>
              </p:cNvCxnSpPr>
              <p:nvPr/>
            </p:nvCxnSpPr>
            <p:spPr bwMode="gray">
              <a:xfrm>
                <a:off x="7694112" y="2957977"/>
                <a:ext cx="3321600" cy="0"/>
              </a:xfrm>
              <a:prstGeom prst="line">
                <a:avLst/>
              </a:prstGeom>
              <a:ln w="12700">
                <a:solidFill>
                  <a:schemeClr val="tx2">
                    <a:alpha val="8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17" name="Gerader Verbinder 48"/>
              <p:cNvCxnSpPr>
                <a:cxnSpLocks/>
                <a:stCxn id="47" idx="2"/>
              </p:cNvCxnSpPr>
              <p:nvPr/>
            </p:nvCxnSpPr>
            <p:spPr bwMode="gray">
              <a:xfrm>
                <a:off x="7810760" y="2473484"/>
                <a:ext cx="3204952" cy="2500"/>
              </a:xfrm>
              <a:prstGeom prst="line">
                <a:avLst/>
              </a:prstGeom>
              <a:ln w="12700">
                <a:solidFill>
                  <a:schemeClr val="tx2">
                    <a:alpha val="8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18" name="Gerader Verbinder 49"/>
              <p:cNvCxnSpPr>
                <a:cxnSpLocks/>
              </p:cNvCxnSpPr>
              <p:nvPr/>
            </p:nvCxnSpPr>
            <p:spPr bwMode="gray">
              <a:xfrm>
                <a:off x="7694112" y="1993991"/>
                <a:ext cx="3321600" cy="0"/>
              </a:xfrm>
              <a:prstGeom prst="line">
                <a:avLst/>
              </a:prstGeom>
              <a:ln w="12700">
                <a:solidFill>
                  <a:schemeClr val="tx2">
                    <a:alpha val="80000"/>
                  </a:schemeClr>
                </a:solidFill>
                <a:tailEnd type="none"/>
              </a:ln>
            </p:spPr>
            <p:style>
              <a:lnRef idx="1">
                <a:schemeClr val="accent1"/>
              </a:lnRef>
              <a:fillRef idx="0">
                <a:schemeClr val="accent1"/>
              </a:fillRef>
              <a:effectRef idx="0">
                <a:schemeClr val="accent1"/>
              </a:effectRef>
              <a:fontRef idx="minor">
                <a:schemeClr val="tx1"/>
              </a:fontRef>
            </p:style>
          </p:cxnSp>
        </p:grpSp>
        <p:grpSp>
          <p:nvGrpSpPr>
            <p:cNvPr id="68" name="Gruppieren 67"/>
            <p:cNvGrpSpPr/>
            <p:nvPr/>
          </p:nvGrpSpPr>
          <p:grpSpPr bwMode="gray">
            <a:xfrm>
              <a:off x="7478813" y="3998600"/>
              <a:ext cx="4170999" cy="1809351"/>
              <a:chOff x="6844713" y="1628173"/>
              <a:chExt cx="4170999" cy="1809351"/>
            </a:xfrm>
          </p:grpSpPr>
          <p:sp>
            <p:nvSpPr>
              <p:cNvPr id="103" name="Textfeld 102"/>
              <p:cNvSpPr txBox="1"/>
              <p:nvPr/>
            </p:nvSpPr>
            <p:spPr bwMode="gray">
              <a:xfrm>
                <a:off x="9551662" y="3077524"/>
                <a:ext cx="1464050" cy="360000"/>
              </a:xfrm>
              <a:prstGeom prst="rect">
                <a:avLst/>
              </a:prstGeom>
              <a:noFill/>
              <a:ln w="19050">
                <a:noFill/>
                <a:prstDash val="dash"/>
              </a:ln>
            </p:spPr>
            <p:txBody>
              <a:bodyPr wrap="square" lIns="0" tIns="0" rIns="0" bIns="0" rtlCol="0">
                <a:noAutofit/>
              </a:bodyPr>
              <a:lstStyle/>
              <a:p>
                <a:pPr algn="r"/>
                <a:r>
                  <a:rPr lang="en-US" sz="1400" noProof="1" smtClean="0">
                    <a:latin typeface="Bebas Neue" panose="020B0506020202020201" pitchFamily="34" charset="0"/>
                  </a:rPr>
                  <a:t>User-friendliness</a:t>
                </a:r>
              </a:p>
              <a:p>
                <a:pPr algn="r"/>
                <a:endParaRPr lang="en-US" sz="1400" dirty="0">
                  <a:latin typeface="Bebas Neue" panose="020B0506020202020201" pitchFamily="34" charset="0"/>
                </a:endParaRPr>
              </a:p>
            </p:txBody>
          </p:sp>
          <p:sp>
            <p:nvSpPr>
              <p:cNvPr id="104" name="Textfeld 103"/>
              <p:cNvSpPr txBox="1"/>
              <p:nvPr/>
            </p:nvSpPr>
            <p:spPr bwMode="gray">
              <a:xfrm>
                <a:off x="9891764" y="2584269"/>
                <a:ext cx="1123948" cy="360000"/>
              </a:xfrm>
              <a:prstGeom prst="rect">
                <a:avLst/>
              </a:prstGeom>
              <a:noFill/>
              <a:ln w="19050">
                <a:noFill/>
                <a:prstDash val="dash"/>
              </a:ln>
            </p:spPr>
            <p:txBody>
              <a:bodyPr wrap="square" lIns="0" tIns="0" rIns="0" bIns="0" rtlCol="0">
                <a:noAutofit/>
              </a:bodyPr>
              <a:lstStyle/>
              <a:p>
                <a:pPr algn="r"/>
                <a:r>
                  <a:rPr lang="en-US" sz="1400" noProof="1" smtClean="0">
                    <a:latin typeface="Bebas Neue" panose="020B0506020202020201" pitchFamily="34" charset="0"/>
                  </a:rPr>
                  <a:t>Campaigns</a:t>
                </a:r>
                <a:endParaRPr lang="en-US" sz="1400" dirty="0">
                  <a:latin typeface="Bebas Neue" panose="020B0506020202020201" pitchFamily="34" charset="0"/>
                </a:endParaRPr>
              </a:p>
            </p:txBody>
          </p:sp>
          <p:sp>
            <p:nvSpPr>
              <p:cNvPr id="105" name="Textfeld 104"/>
              <p:cNvSpPr txBox="1"/>
              <p:nvPr/>
            </p:nvSpPr>
            <p:spPr bwMode="gray">
              <a:xfrm>
                <a:off x="9551662" y="2118882"/>
                <a:ext cx="1464050" cy="360000"/>
              </a:xfrm>
              <a:prstGeom prst="rect">
                <a:avLst/>
              </a:prstGeom>
              <a:noFill/>
              <a:ln w="19050">
                <a:noFill/>
                <a:prstDash val="dash"/>
              </a:ln>
            </p:spPr>
            <p:txBody>
              <a:bodyPr wrap="square" lIns="0" tIns="0" rIns="0" bIns="0" rtlCol="0">
                <a:noAutofit/>
              </a:bodyPr>
              <a:lstStyle/>
              <a:p>
                <a:pPr algn="r"/>
                <a:r>
                  <a:rPr lang="en-US" sz="1400" dirty="0" smtClean="0">
                    <a:latin typeface="Bebas Neue" panose="020B0506020202020201" pitchFamily="34" charset="0"/>
                  </a:rPr>
                  <a:t>Design</a:t>
                </a:r>
                <a:endParaRPr lang="en-US" sz="1400" dirty="0">
                  <a:latin typeface="Bebas Neue" panose="020B0506020202020201" pitchFamily="34" charset="0"/>
                </a:endParaRPr>
              </a:p>
            </p:txBody>
          </p:sp>
          <p:sp>
            <p:nvSpPr>
              <p:cNvPr id="106" name="Textfeld 105"/>
              <p:cNvSpPr txBox="1"/>
              <p:nvPr/>
            </p:nvSpPr>
            <p:spPr bwMode="gray">
              <a:xfrm>
                <a:off x="9551662" y="1628173"/>
                <a:ext cx="1464050" cy="365817"/>
              </a:xfrm>
              <a:prstGeom prst="rect">
                <a:avLst/>
              </a:prstGeom>
              <a:noFill/>
              <a:ln w="19050">
                <a:noFill/>
                <a:prstDash val="dash"/>
              </a:ln>
            </p:spPr>
            <p:txBody>
              <a:bodyPr wrap="square" lIns="0" tIns="0" rIns="0" bIns="0" rtlCol="0">
                <a:noAutofit/>
              </a:bodyPr>
              <a:lstStyle/>
              <a:p>
                <a:pPr algn="r"/>
                <a:r>
                  <a:rPr lang="en-US" sz="1400" noProof="1" smtClean="0">
                    <a:latin typeface="Bebas Neue" panose="020B0506020202020201" pitchFamily="34" charset="0"/>
                  </a:rPr>
                  <a:t>Conversion</a:t>
                </a:r>
                <a:endParaRPr lang="en-US" sz="1400" noProof="1">
                  <a:latin typeface="Bebas Neue" panose="020B0506020202020201" pitchFamily="34" charset="0"/>
                </a:endParaRPr>
              </a:p>
            </p:txBody>
          </p:sp>
          <p:cxnSp>
            <p:nvCxnSpPr>
              <p:cNvPr id="107" name="Gerader Verbinder 55"/>
              <p:cNvCxnSpPr>
                <a:cxnSpLocks/>
              </p:cNvCxnSpPr>
              <p:nvPr/>
            </p:nvCxnSpPr>
            <p:spPr bwMode="gray">
              <a:xfrm>
                <a:off x="6844713" y="3430447"/>
                <a:ext cx="4170999" cy="0"/>
              </a:xfrm>
              <a:prstGeom prst="line">
                <a:avLst/>
              </a:prstGeom>
              <a:ln w="12700">
                <a:solidFill>
                  <a:schemeClr val="tx2">
                    <a:alpha val="8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08" name="Gerader Verbinder 56"/>
              <p:cNvCxnSpPr>
                <a:cxnSpLocks/>
              </p:cNvCxnSpPr>
              <p:nvPr/>
            </p:nvCxnSpPr>
            <p:spPr bwMode="gray">
              <a:xfrm>
                <a:off x="7694112" y="2957977"/>
                <a:ext cx="3321600" cy="0"/>
              </a:xfrm>
              <a:prstGeom prst="line">
                <a:avLst/>
              </a:prstGeom>
              <a:ln w="12700">
                <a:solidFill>
                  <a:schemeClr val="tx2">
                    <a:alpha val="8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09" name="Gerader Verbinder 57"/>
              <p:cNvCxnSpPr>
                <a:cxnSpLocks/>
                <a:stCxn id="59" idx="2"/>
              </p:cNvCxnSpPr>
              <p:nvPr/>
            </p:nvCxnSpPr>
            <p:spPr bwMode="gray">
              <a:xfrm>
                <a:off x="7811504" y="2473181"/>
                <a:ext cx="3204208" cy="2803"/>
              </a:xfrm>
              <a:prstGeom prst="line">
                <a:avLst/>
              </a:prstGeom>
              <a:ln w="12700">
                <a:solidFill>
                  <a:schemeClr val="tx2">
                    <a:alpha val="8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10" name="Gerader Verbinder 63"/>
              <p:cNvCxnSpPr>
                <a:cxnSpLocks/>
              </p:cNvCxnSpPr>
              <p:nvPr/>
            </p:nvCxnSpPr>
            <p:spPr bwMode="gray">
              <a:xfrm>
                <a:off x="7694112" y="1993991"/>
                <a:ext cx="3321600" cy="0"/>
              </a:xfrm>
              <a:prstGeom prst="line">
                <a:avLst/>
              </a:prstGeom>
              <a:ln w="12700">
                <a:solidFill>
                  <a:schemeClr val="tx2">
                    <a:alpha val="80000"/>
                  </a:schemeClr>
                </a:solidFill>
                <a:tailEnd type="none"/>
              </a:ln>
            </p:spPr>
            <p:style>
              <a:lnRef idx="1">
                <a:schemeClr val="accent1"/>
              </a:lnRef>
              <a:fillRef idx="0">
                <a:schemeClr val="accent1"/>
              </a:fillRef>
              <a:effectRef idx="0">
                <a:schemeClr val="accent1"/>
              </a:effectRef>
              <a:fontRef idx="minor">
                <a:schemeClr val="tx1"/>
              </a:fontRef>
            </p:style>
          </p:cxnSp>
        </p:grpSp>
        <p:grpSp>
          <p:nvGrpSpPr>
            <p:cNvPr id="70" name="Gruppieren 69"/>
            <p:cNvGrpSpPr/>
            <p:nvPr/>
          </p:nvGrpSpPr>
          <p:grpSpPr bwMode="gray">
            <a:xfrm flipH="1">
              <a:off x="554039" y="1628174"/>
              <a:ext cx="4157258" cy="1809350"/>
              <a:chOff x="6858454" y="1628174"/>
              <a:chExt cx="4157258" cy="1809350"/>
            </a:xfrm>
          </p:grpSpPr>
          <p:sp>
            <p:nvSpPr>
              <p:cNvPr id="93" name="Textfeld 92"/>
              <p:cNvSpPr txBox="1"/>
              <p:nvPr/>
            </p:nvSpPr>
            <p:spPr bwMode="gray">
              <a:xfrm>
                <a:off x="9551662" y="3077524"/>
                <a:ext cx="1464050" cy="360000"/>
              </a:xfrm>
              <a:prstGeom prst="rect">
                <a:avLst/>
              </a:prstGeom>
              <a:noFill/>
              <a:ln w="19050">
                <a:noFill/>
                <a:prstDash val="dash"/>
              </a:ln>
            </p:spPr>
            <p:txBody>
              <a:bodyPr wrap="square" lIns="0" tIns="0" rIns="0" bIns="0" rtlCol="0">
                <a:noAutofit/>
              </a:bodyPr>
              <a:lstStyle/>
              <a:p>
                <a:r>
                  <a:rPr lang="en-US" sz="1400" dirty="0" smtClean="0">
                    <a:latin typeface="Bebas Neue" panose="020B0506020202020201" pitchFamily="34" charset="0"/>
                  </a:rPr>
                  <a:t>CONTROLLING</a:t>
                </a:r>
                <a:endParaRPr lang="en-US" sz="1400" dirty="0">
                  <a:latin typeface="Bebas Neue" panose="020B0506020202020201" pitchFamily="34" charset="0"/>
                </a:endParaRPr>
              </a:p>
            </p:txBody>
          </p:sp>
          <p:sp>
            <p:nvSpPr>
              <p:cNvPr id="94" name="Textfeld 93"/>
              <p:cNvSpPr txBox="1"/>
              <p:nvPr/>
            </p:nvSpPr>
            <p:spPr bwMode="gray">
              <a:xfrm>
                <a:off x="9891764" y="2597977"/>
                <a:ext cx="1123948" cy="360000"/>
              </a:xfrm>
              <a:prstGeom prst="rect">
                <a:avLst/>
              </a:prstGeom>
              <a:noFill/>
              <a:ln w="19050">
                <a:noFill/>
                <a:prstDash val="dash"/>
              </a:ln>
            </p:spPr>
            <p:txBody>
              <a:bodyPr wrap="square" lIns="0" tIns="0" rIns="0" bIns="0" rtlCol="0">
                <a:noAutofit/>
              </a:bodyPr>
              <a:lstStyle/>
              <a:p>
                <a:r>
                  <a:rPr lang="en-US" sz="1400" dirty="0" smtClean="0">
                    <a:latin typeface="Bebas Neue" panose="020B0506020202020201" pitchFamily="34" charset="0"/>
                  </a:rPr>
                  <a:t>HOSTING</a:t>
                </a:r>
                <a:endParaRPr lang="en-US" sz="1400" dirty="0">
                  <a:latin typeface="Bebas Neue" panose="020B0506020202020201" pitchFamily="34" charset="0"/>
                </a:endParaRPr>
              </a:p>
            </p:txBody>
          </p:sp>
          <p:sp>
            <p:nvSpPr>
              <p:cNvPr id="97" name="Textfeld 96"/>
              <p:cNvSpPr txBox="1"/>
              <p:nvPr/>
            </p:nvSpPr>
            <p:spPr bwMode="gray">
              <a:xfrm>
                <a:off x="8865856" y="2118882"/>
                <a:ext cx="2149856" cy="360000"/>
              </a:xfrm>
              <a:prstGeom prst="rect">
                <a:avLst/>
              </a:prstGeom>
              <a:noFill/>
              <a:ln w="19050">
                <a:noFill/>
                <a:prstDash val="dash"/>
              </a:ln>
            </p:spPr>
            <p:txBody>
              <a:bodyPr wrap="square" lIns="0" tIns="0" rIns="0" bIns="0" rtlCol="0">
                <a:noAutofit/>
              </a:bodyPr>
              <a:lstStyle/>
              <a:p>
                <a:r>
                  <a:rPr lang="en-US" sz="1400" dirty="0" smtClean="0">
                    <a:latin typeface="Bebas Neue" panose="020B0506020202020201" pitchFamily="34" charset="0"/>
                  </a:rPr>
                  <a:t>Merchandise </a:t>
                </a:r>
                <a:r>
                  <a:rPr lang="en-US" sz="1400" noProof="1" smtClean="0">
                    <a:latin typeface="Bebas Neue" panose="020B0506020202020201" pitchFamily="34" charset="0"/>
                  </a:rPr>
                  <a:t>management</a:t>
                </a:r>
                <a:endParaRPr lang="en-US" sz="1400" noProof="1">
                  <a:latin typeface="Bebas Neue" panose="020B0506020202020201" pitchFamily="34" charset="0"/>
                </a:endParaRPr>
              </a:p>
            </p:txBody>
          </p:sp>
          <p:sp>
            <p:nvSpPr>
              <p:cNvPr id="98" name="Textfeld 97"/>
              <p:cNvSpPr txBox="1"/>
              <p:nvPr/>
            </p:nvSpPr>
            <p:spPr bwMode="gray">
              <a:xfrm>
                <a:off x="9551662" y="1628174"/>
                <a:ext cx="1464050" cy="360000"/>
              </a:xfrm>
              <a:prstGeom prst="rect">
                <a:avLst/>
              </a:prstGeom>
              <a:noFill/>
              <a:ln w="19050">
                <a:noFill/>
                <a:prstDash val="dash"/>
              </a:ln>
            </p:spPr>
            <p:txBody>
              <a:bodyPr wrap="square" lIns="0" tIns="0" rIns="0" bIns="0" rtlCol="0">
                <a:noAutofit/>
              </a:bodyPr>
              <a:lstStyle/>
              <a:p>
                <a:r>
                  <a:rPr lang="en-US" sz="1400" noProof="1" smtClean="0">
                    <a:latin typeface="Bebas Neue" panose="020B0506020202020201" pitchFamily="34" charset="0"/>
                  </a:rPr>
                  <a:t>Product</a:t>
                </a:r>
                <a:r>
                  <a:rPr lang="en-US" sz="1400" dirty="0" smtClean="0">
                    <a:latin typeface="Bebas Neue" panose="020B0506020202020201" pitchFamily="34" charset="0"/>
                  </a:rPr>
                  <a:t> </a:t>
                </a:r>
                <a:r>
                  <a:rPr lang="en-US" sz="1400" noProof="1" smtClean="0">
                    <a:latin typeface="Bebas Neue" panose="020B0506020202020201" pitchFamily="34" charset="0"/>
                  </a:rPr>
                  <a:t>Overview</a:t>
                </a:r>
                <a:endParaRPr lang="en-US" sz="1400" noProof="1">
                  <a:latin typeface="Bebas Neue" panose="020B0506020202020201" pitchFamily="34" charset="0"/>
                </a:endParaRPr>
              </a:p>
            </p:txBody>
          </p:sp>
          <p:cxnSp>
            <p:nvCxnSpPr>
              <p:cNvPr id="99" name="Gerader Verbinder 77"/>
              <p:cNvCxnSpPr>
                <a:cxnSpLocks/>
              </p:cNvCxnSpPr>
              <p:nvPr/>
            </p:nvCxnSpPr>
            <p:spPr bwMode="gray">
              <a:xfrm flipV="1">
                <a:off x="6858454" y="3430448"/>
                <a:ext cx="4157258" cy="5002"/>
              </a:xfrm>
              <a:prstGeom prst="line">
                <a:avLst/>
              </a:prstGeom>
              <a:ln w="12700">
                <a:solidFill>
                  <a:schemeClr val="tx2">
                    <a:alpha val="8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00" name="Gerader Verbinder 80"/>
              <p:cNvCxnSpPr>
                <a:cxnSpLocks/>
              </p:cNvCxnSpPr>
              <p:nvPr/>
            </p:nvCxnSpPr>
            <p:spPr bwMode="gray">
              <a:xfrm>
                <a:off x="7661139" y="2957977"/>
                <a:ext cx="3354573" cy="0"/>
              </a:xfrm>
              <a:prstGeom prst="line">
                <a:avLst/>
              </a:prstGeom>
              <a:ln w="12700">
                <a:solidFill>
                  <a:schemeClr val="tx2">
                    <a:alpha val="8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01" name="Gerader Verbinder 81"/>
              <p:cNvCxnSpPr>
                <a:cxnSpLocks/>
                <a:stCxn id="61" idx="0"/>
              </p:cNvCxnSpPr>
              <p:nvPr/>
            </p:nvCxnSpPr>
            <p:spPr bwMode="gray">
              <a:xfrm flipV="1">
                <a:off x="7824943" y="2475985"/>
                <a:ext cx="3190768" cy="2502"/>
              </a:xfrm>
              <a:prstGeom prst="line">
                <a:avLst/>
              </a:prstGeom>
              <a:ln w="12700">
                <a:solidFill>
                  <a:schemeClr val="tx2">
                    <a:alpha val="8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02" name="Gerader Verbinder 82"/>
              <p:cNvCxnSpPr>
                <a:cxnSpLocks/>
              </p:cNvCxnSpPr>
              <p:nvPr/>
            </p:nvCxnSpPr>
            <p:spPr bwMode="gray">
              <a:xfrm>
                <a:off x="7661139" y="1993991"/>
                <a:ext cx="3354572" cy="0"/>
              </a:xfrm>
              <a:prstGeom prst="line">
                <a:avLst/>
              </a:prstGeom>
              <a:ln w="12700">
                <a:solidFill>
                  <a:schemeClr val="tx2">
                    <a:alpha val="80000"/>
                  </a:schemeClr>
                </a:solidFill>
                <a:tailEnd type="none"/>
              </a:ln>
            </p:spPr>
            <p:style>
              <a:lnRef idx="1">
                <a:schemeClr val="accent1"/>
              </a:lnRef>
              <a:fillRef idx="0">
                <a:schemeClr val="accent1"/>
              </a:fillRef>
              <a:effectRef idx="0">
                <a:schemeClr val="accent1"/>
              </a:effectRef>
              <a:fontRef idx="minor">
                <a:schemeClr val="tx1"/>
              </a:fontRef>
            </p:style>
          </p:cxnSp>
        </p:grpSp>
        <p:grpSp>
          <p:nvGrpSpPr>
            <p:cNvPr id="71" name="Gruppieren 70"/>
            <p:cNvGrpSpPr/>
            <p:nvPr/>
          </p:nvGrpSpPr>
          <p:grpSpPr bwMode="gray">
            <a:xfrm flipH="1">
              <a:off x="554039" y="3998600"/>
              <a:ext cx="4159051" cy="1809351"/>
              <a:chOff x="6856661" y="1628173"/>
              <a:chExt cx="4159051" cy="1809351"/>
            </a:xfrm>
          </p:grpSpPr>
          <p:sp>
            <p:nvSpPr>
              <p:cNvPr id="74" name="Textfeld 73"/>
              <p:cNvSpPr txBox="1"/>
              <p:nvPr/>
            </p:nvSpPr>
            <p:spPr bwMode="gray">
              <a:xfrm>
                <a:off x="9551662" y="3077524"/>
                <a:ext cx="1464050" cy="360000"/>
              </a:xfrm>
              <a:prstGeom prst="rect">
                <a:avLst/>
              </a:prstGeom>
              <a:noFill/>
              <a:ln w="19050">
                <a:noFill/>
                <a:prstDash val="dash"/>
              </a:ln>
            </p:spPr>
            <p:txBody>
              <a:bodyPr wrap="square" lIns="0" tIns="0" rIns="0" bIns="0" rtlCol="0">
                <a:noAutofit/>
              </a:bodyPr>
              <a:lstStyle/>
              <a:p>
                <a:r>
                  <a:rPr lang="en-US" sz="1400" dirty="0" smtClean="0">
                    <a:latin typeface="Bebas Neue" panose="020B0506020202020201" pitchFamily="34" charset="0"/>
                  </a:rPr>
                  <a:t>Cross </a:t>
                </a:r>
                <a:r>
                  <a:rPr lang="en-US" sz="1400" noProof="1" smtClean="0">
                    <a:latin typeface="Bebas Neue" panose="020B0506020202020201" pitchFamily="34" charset="0"/>
                  </a:rPr>
                  <a:t>and</a:t>
                </a:r>
                <a:r>
                  <a:rPr lang="en-US" sz="1400" dirty="0" smtClean="0">
                    <a:latin typeface="Bebas Neue" panose="020B0506020202020201" pitchFamily="34" charset="0"/>
                  </a:rPr>
                  <a:t> </a:t>
                </a:r>
                <a:r>
                  <a:rPr lang="en-US" sz="1400" noProof="1" smtClean="0">
                    <a:latin typeface="Bebas Neue" panose="020B0506020202020201" pitchFamily="34" charset="0"/>
                  </a:rPr>
                  <a:t>Upselling</a:t>
                </a:r>
                <a:endParaRPr lang="en-US" sz="1400" noProof="1">
                  <a:latin typeface="Bebas Neue" panose="020B0506020202020201" pitchFamily="34" charset="0"/>
                </a:endParaRPr>
              </a:p>
            </p:txBody>
          </p:sp>
          <p:sp>
            <p:nvSpPr>
              <p:cNvPr id="75" name="Textfeld 74"/>
              <p:cNvSpPr txBox="1"/>
              <p:nvPr/>
            </p:nvSpPr>
            <p:spPr bwMode="gray">
              <a:xfrm>
                <a:off x="9891764" y="2584269"/>
                <a:ext cx="1123948" cy="360000"/>
              </a:xfrm>
              <a:prstGeom prst="rect">
                <a:avLst/>
              </a:prstGeom>
              <a:noFill/>
              <a:ln w="19050">
                <a:noFill/>
                <a:prstDash val="dash"/>
              </a:ln>
            </p:spPr>
            <p:txBody>
              <a:bodyPr wrap="square" lIns="0" tIns="0" rIns="0" bIns="0" rtlCol="0">
                <a:noAutofit/>
              </a:bodyPr>
              <a:lstStyle/>
              <a:p>
                <a:r>
                  <a:rPr lang="en-US" sz="1400" dirty="0" smtClean="0">
                    <a:latin typeface="Bebas Neue" panose="020B0506020202020201" pitchFamily="34" charset="0"/>
                  </a:rPr>
                  <a:t>Shopping </a:t>
                </a:r>
                <a:r>
                  <a:rPr lang="en-US" sz="1400" noProof="1" smtClean="0">
                    <a:latin typeface="Bebas Neue" panose="020B0506020202020201" pitchFamily="34" charset="0"/>
                  </a:rPr>
                  <a:t>Cart</a:t>
                </a:r>
                <a:endParaRPr lang="en-US" sz="1400" noProof="1">
                  <a:latin typeface="Bebas Neue" panose="020B0506020202020201" pitchFamily="34" charset="0"/>
                </a:endParaRPr>
              </a:p>
            </p:txBody>
          </p:sp>
          <p:sp>
            <p:nvSpPr>
              <p:cNvPr id="76" name="Textfeld 75"/>
              <p:cNvSpPr txBox="1"/>
              <p:nvPr/>
            </p:nvSpPr>
            <p:spPr bwMode="gray">
              <a:xfrm>
                <a:off x="9551662" y="2118882"/>
                <a:ext cx="1464050" cy="360000"/>
              </a:xfrm>
              <a:prstGeom prst="rect">
                <a:avLst/>
              </a:prstGeom>
              <a:noFill/>
              <a:ln w="19050">
                <a:noFill/>
                <a:prstDash val="dash"/>
              </a:ln>
            </p:spPr>
            <p:txBody>
              <a:bodyPr wrap="square" lIns="0" tIns="0" rIns="0" bIns="0" rtlCol="0">
                <a:noAutofit/>
              </a:bodyPr>
              <a:lstStyle/>
              <a:p>
                <a:r>
                  <a:rPr lang="en-US" sz="1400" dirty="0" smtClean="0">
                    <a:latin typeface="Bebas Neue" panose="020B0506020202020201" pitchFamily="34" charset="0"/>
                  </a:rPr>
                  <a:t>Payment Systems</a:t>
                </a:r>
                <a:endParaRPr lang="en-US" sz="1400" dirty="0">
                  <a:latin typeface="Bebas Neue" panose="020B0506020202020201" pitchFamily="34" charset="0"/>
                </a:endParaRPr>
              </a:p>
            </p:txBody>
          </p:sp>
          <p:sp>
            <p:nvSpPr>
              <p:cNvPr id="77" name="Textfeld 76"/>
              <p:cNvSpPr txBox="1"/>
              <p:nvPr/>
            </p:nvSpPr>
            <p:spPr bwMode="gray">
              <a:xfrm>
                <a:off x="9551662" y="1628173"/>
                <a:ext cx="1464050" cy="365817"/>
              </a:xfrm>
              <a:prstGeom prst="rect">
                <a:avLst/>
              </a:prstGeom>
              <a:noFill/>
              <a:ln w="19050">
                <a:noFill/>
                <a:prstDash val="dash"/>
              </a:ln>
            </p:spPr>
            <p:txBody>
              <a:bodyPr wrap="square" lIns="0" tIns="0" rIns="0" bIns="0" rtlCol="0">
                <a:noAutofit/>
              </a:bodyPr>
              <a:lstStyle/>
              <a:p>
                <a:r>
                  <a:rPr lang="en-US" sz="1400" noProof="1" smtClean="0">
                    <a:latin typeface="Bebas Neue" panose="020B0506020202020201" pitchFamily="34" charset="0"/>
                  </a:rPr>
                  <a:t>Logistics</a:t>
                </a:r>
                <a:endParaRPr lang="en-US" sz="1400" noProof="1">
                  <a:latin typeface="Bebas Neue" panose="020B0506020202020201" pitchFamily="34" charset="0"/>
                </a:endParaRPr>
              </a:p>
            </p:txBody>
          </p:sp>
          <p:cxnSp>
            <p:nvCxnSpPr>
              <p:cNvPr id="79" name="Gerader Verbinder 88"/>
              <p:cNvCxnSpPr>
                <a:cxnSpLocks/>
              </p:cNvCxnSpPr>
              <p:nvPr/>
            </p:nvCxnSpPr>
            <p:spPr bwMode="gray">
              <a:xfrm flipV="1">
                <a:off x="6856661" y="3430448"/>
                <a:ext cx="4159050" cy="4896"/>
              </a:xfrm>
              <a:prstGeom prst="line">
                <a:avLst/>
              </a:prstGeom>
              <a:ln w="12700">
                <a:solidFill>
                  <a:schemeClr val="tx2">
                    <a:alpha val="8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80" name="Gerader Verbinder 89"/>
              <p:cNvCxnSpPr>
                <a:cxnSpLocks/>
              </p:cNvCxnSpPr>
              <p:nvPr/>
            </p:nvCxnSpPr>
            <p:spPr bwMode="gray">
              <a:xfrm>
                <a:off x="7661139" y="2957977"/>
                <a:ext cx="3354573" cy="0"/>
              </a:xfrm>
              <a:prstGeom prst="line">
                <a:avLst/>
              </a:prstGeom>
              <a:ln w="12700">
                <a:solidFill>
                  <a:schemeClr val="tx2">
                    <a:alpha val="8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91" name="Gerader Verbinder 94"/>
              <p:cNvCxnSpPr>
                <a:cxnSpLocks/>
                <a:stCxn id="60" idx="0"/>
              </p:cNvCxnSpPr>
              <p:nvPr/>
            </p:nvCxnSpPr>
            <p:spPr bwMode="gray">
              <a:xfrm flipV="1">
                <a:off x="7823453" y="2475984"/>
                <a:ext cx="3192258" cy="2094"/>
              </a:xfrm>
              <a:prstGeom prst="line">
                <a:avLst/>
              </a:prstGeom>
              <a:ln w="12700">
                <a:solidFill>
                  <a:schemeClr val="tx2">
                    <a:alpha val="8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92" name="Gerader Verbinder 95"/>
              <p:cNvCxnSpPr>
                <a:cxnSpLocks/>
              </p:cNvCxnSpPr>
              <p:nvPr/>
            </p:nvCxnSpPr>
            <p:spPr bwMode="gray">
              <a:xfrm>
                <a:off x="7661139" y="1993991"/>
                <a:ext cx="3354573" cy="0"/>
              </a:xfrm>
              <a:prstGeom prst="line">
                <a:avLst/>
              </a:prstGeom>
              <a:ln w="12700">
                <a:solidFill>
                  <a:schemeClr val="tx2">
                    <a:alpha val="80000"/>
                  </a:schemeClr>
                </a:solidFill>
                <a:tailEnd type="none"/>
              </a:ln>
            </p:spPr>
            <p:style>
              <a:lnRef idx="1">
                <a:schemeClr val="accent1"/>
              </a:lnRef>
              <a:fillRef idx="0">
                <a:schemeClr val="accent1"/>
              </a:fillRef>
              <a:effectRef idx="0">
                <a:schemeClr val="accent1"/>
              </a:effectRef>
              <a:fontRef idx="minor">
                <a:schemeClr val="tx1"/>
              </a:fontRef>
            </p:style>
          </p:cxnSp>
        </p:grpSp>
      </p:grpSp>
      <p:pic>
        <p:nvPicPr>
          <p:cNvPr id="119" name="Log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gray">
          <a:xfrm>
            <a:off x="9556768" y="6126998"/>
            <a:ext cx="2179779" cy="39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5419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p:cNvPicPr>
            <a:picLocks noChangeAspect="1"/>
          </p:cNvPicPr>
          <p:nvPr/>
        </p:nvPicPr>
        <p:blipFill rotWithShape="1">
          <a:blip r:embed="rId2">
            <a:extLst>
              <a:ext uri="{28A0092B-C50C-407E-A947-70E740481C1C}">
                <a14:useLocalDpi xmlns:a14="http://schemas.microsoft.com/office/drawing/2010/main" val="0"/>
              </a:ext>
            </a:extLst>
          </a:blip>
          <a:srcRect r="970"/>
          <a:stretch/>
        </p:blipFill>
        <p:spPr bwMode="gray">
          <a:xfrm>
            <a:off x="0" y="0"/>
            <a:ext cx="12190413" cy="5814000"/>
          </a:xfrm>
          <a:prstGeom prst="rect">
            <a:avLst/>
          </a:prstGeom>
        </p:spPr>
      </p:pic>
      <p:sp>
        <p:nvSpPr>
          <p:cNvPr id="7" name="Rectangle"/>
          <p:cNvSpPr/>
          <p:nvPr/>
        </p:nvSpPr>
        <p:spPr bwMode="gray">
          <a:xfrm>
            <a:off x="0" y="0"/>
            <a:ext cx="12191206" cy="5814000"/>
          </a:xfrm>
          <a:prstGeom prst="rect">
            <a:avLst/>
          </a:prstGeom>
          <a:solidFill>
            <a:schemeClr val="tx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tle"/>
          <p:cNvSpPr>
            <a:spLocks noGrp="1"/>
          </p:cNvSpPr>
          <p:nvPr>
            <p:ph type="ctrTitle"/>
          </p:nvPr>
        </p:nvSpPr>
        <p:spPr bwMode="gray"/>
        <p:txBody>
          <a:bodyPr/>
          <a:lstStyle/>
          <a:p>
            <a:r>
              <a:rPr lang="en-US" dirty="0" smtClean="0"/>
              <a:t>E-Business</a:t>
            </a:r>
            <a:br>
              <a:rPr lang="en-US" dirty="0" smtClean="0"/>
            </a:br>
            <a:r>
              <a:rPr lang="en-US" sz="6000" dirty="0" smtClean="0"/>
              <a:t>3. METHODS</a:t>
            </a:r>
            <a:endParaRPr lang="en-US" sz="6000" dirty="0"/>
          </a:p>
        </p:txBody>
      </p:sp>
      <p:sp>
        <p:nvSpPr>
          <p:cNvPr id="6" name="Subtitle"/>
          <p:cNvSpPr>
            <a:spLocks noGrp="1"/>
          </p:cNvSpPr>
          <p:nvPr>
            <p:ph type="subTitle" idx="1"/>
          </p:nvPr>
        </p:nvSpPr>
        <p:spPr bwMode="gray"/>
        <p:txBody>
          <a:bodyPr/>
          <a:lstStyle/>
          <a:p>
            <a:r>
              <a:rPr lang="en-US" dirty="0" smtClean="0"/>
              <a:t>E-Business and E-Commerce</a:t>
            </a:r>
            <a:endParaRPr lang="en-US" dirty="0"/>
          </a:p>
        </p:txBody>
      </p:sp>
      <p:pic>
        <p:nvPicPr>
          <p:cNvPr id="8" name="Logo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gray">
          <a:xfrm>
            <a:off x="9036548" y="6120307"/>
            <a:ext cx="2700000" cy="4923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96132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bwMode="gray"/>
        <p:txBody>
          <a:bodyPr/>
          <a:lstStyle/>
          <a:p>
            <a:r>
              <a:rPr lang="en-US" dirty="0" smtClean="0"/>
              <a:t>METHODS</a:t>
            </a:r>
            <a:endParaRPr lang="en-US" dirty="0"/>
          </a:p>
        </p:txBody>
      </p:sp>
      <p:sp>
        <p:nvSpPr>
          <p:cNvPr id="4" name="Textplatzhalter 3"/>
          <p:cNvSpPr>
            <a:spLocks noGrp="1"/>
          </p:cNvSpPr>
          <p:nvPr>
            <p:ph type="body" sz="quarter" idx="13"/>
          </p:nvPr>
        </p:nvSpPr>
        <p:spPr bwMode="gray"/>
        <p:txBody>
          <a:bodyPr/>
          <a:lstStyle/>
          <a:p>
            <a:r>
              <a:rPr lang="en-US" dirty="0" smtClean="0"/>
              <a:t>Introduction</a:t>
            </a:r>
            <a:endParaRPr lang="en-US" dirty="0"/>
          </a:p>
        </p:txBody>
      </p:sp>
      <p:sp>
        <p:nvSpPr>
          <p:cNvPr id="2" name="Inhaltsplatzhalter 1"/>
          <p:cNvSpPr>
            <a:spLocks noGrp="1"/>
          </p:cNvSpPr>
          <p:nvPr>
            <p:ph sz="half" idx="41"/>
          </p:nvPr>
        </p:nvSpPr>
        <p:spPr bwMode="gray"/>
        <p:txBody>
          <a:bodyPr/>
          <a:lstStyle/>
          <a:p>
            <a:r>
              <a:rPr lang="en-US" dirty="0" smtClean="0"/>
              <a:t>To create a successful e-commerce concept, it is important to get an overview of the whole situation of </a:t>
            </a:r>
            <a:br>
              <a:rPr lang="en-US" dirty="0" smtClean="0"/>
            </a:br>
            <a:r>
              <a:rPr lang="en-US" dirty="0" smtClean="0"/>
              <a:t>the company. The </a:t>
            </a:r>
            <a:r>
              <a:rPr lang="en-US" b="1" dirty="0" smtClean="0">
                <a:latin typeface="+mj-lt"/>
              </a:rPr>
              <a:t>following methods</a:t>
            </a:r>
            <a:r>
              <a:rPr lang="en-US" b="1" dirty="0" smtClean="0"/>
              <a:t> </a:t>
            </a:r>
            <a:br>
              <a:rPr lang="en-US" b="1" dirty="0" smtClean="0"/>
            </a:br>
            <a:r>
              <a:rPr lang="en-US" dirty="0" smtClean="0"/>
              <a:t>are used:</a:t>
            </a:r>
          </a:p>
          <a:p>
            <a:r>
              <a:rPr lang="en-US" sz="2400" dirty="0" smtClean="0">
                <a:latin typeface="Bebas Neue" panose="020B0506020202020201" pitchFamily="34" charset="0"/>
              </a:rPr>
              <a:t>ERP </a:t>
            </a:r>
            <a:r>
              <a:rPr lang="en-US" dirty="0" smtClean="0">
                <a:latin typeface="Bebas Neue" panose="020B0506020202020201" pitchFamily="34" charset="0"/>
              </a:rPr>
              <a:t/>
            </a:r>
            <a:br>
              <a:rPr lang="en-US" dirty="0" smtClean="0">
                <a:latin typeface="Bebas Neue" panose="020B0506020202020201" pitchFamily="34" charset="0"/>
              </a:rPr>
            </a:br>
            <a:r>
              <a:rPr lang="en-US" sz="1800" dirty="0" smtClean="0"/>
              <a:t>(ENTERPRISE-RESOURCE-PLANNING)</a:t>
            </a:r>
          </a:p>
          <a:p>
            <a:r>
              <a:rPr lang="en-US" sz="2400" dirty="0" smtClean="0">
                <a:latin typeface="Bebas Neue" panose="020B0506020202020201" pitchFamily="34" charset="0"/>
              </a:rPr>
              <a:t>CRM </a:t>
            </a:r>
            <a:r>
              <a:rPr lang="en-US" dirty="0" smtClean="0">
                <a:latin typeface="Bebas Neue" panose="020B0506020202020201" pitchFamily="34" charset="0"/>
              </a:rPr>
              <a:t/>
            </a:r>
            <a:br>
              <a:rPr lang="en-US" dirty="0" smtClean="0">
                <a:latin typeface="Bebas Neue" panose="020B0506020202020201" pitchFamily="34" charset="0"/>
              </a:rPr>
            </a:br>
            <a:r>
              <a:rPr lang="en-US" sz="1800" dirty="0" smtClean="0"/>
              <a:t>(CUSTOMER-RELATIONSHIP-MANAGEMENT)</a:t>
            </a:r>
          </a:p>
          <a:p>
            <a:r>
              <a:rPr lang="en-US" sz="2400" dirty="0" smtClean="0">
                <a:latin typeface="Bebas Neue" panose="020B0506020202020201" pitchFamily="34" charset="0"/>
              </a:rPr>
              <a:t>PIM </a:t>
            </a:r>
            <a:r>
              <a:rPr lang="en-US" dirty="0" smtClean="0">
                <a:latin typeface="Bebas Neue" panose="020B0506020202020201" pitchFamily="34" charset="0"/>
              </a:rPr>
              <a:t/>
            </a:r>
            <a:br>
              <a:rPr lang="en-US" dirty="0" smtClean="0">
                <a:latin typeface="Bebas Neue" panose="020B0506020202020201" pitchFamily="34" charset="0"/>
              </a:rPr>
            </a:br>
            <a:r>
              <a:rPr lang="en-US" sz="1800" dirty="0" smtClean="0"/>
              <a:t>(PRODUCT-INFORMATION-MANAGEMENT</a:t>
            </a:r>
            <a:r>
              <a:rPr lang="en-US" dirty="0" smtClean="0"/>
              <a:t>)</a:t>
            </a:r>
          </a:p>
          <a:p>
            <a:endParaRPr lang="en-US" dirty="0"/>
          </a:p>
        </p:txBody>
      </p:sp>
      <p:pic>
        <p:nvPicPr>
          <p:cNvPr id="10" name="Bildplatzhalter 9"/>
          <p:cNvPicPr>
            <a:picLocks noGrp="1" noChangeAspect="1"/>
          </p:cNvPicPr>
          <p:nvPr>
            <p:ph type="pic" sz="quarter" idx="14"/>
          </p:nvPr>
        </p:nvPicPr>
        <p:blipFill>
          <a:blip r:embed="rId2">
            <a:extLst>
              <a:ext uri="{28A0092B-C50C-407E-A947-70E740481C1C}">
                <a14:useLocalDpi xmlns:a14="http://schemas.microsoft.com/office/drawing/2010/main" val="0"/>
              </a:ext>
            </a:extLst>
          </a:blip>
          <a:srcRect l="6848" r="6848"/>
          <a:stretch>
            <a:fillRect/>
          </a:stretch>
        </p:blipFill>
        <p:spPr/>
      </p:pic>
      <p:pic>
        <p:nvPicPr>
          <p:cNvPr id="8" name="Logo"/>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gray">
          <a:xfrm>
            <a:off x="9556768" y="6126998"/>
            <a:ext cx="2179779" cy="39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6150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bg bwMode="gray">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3" name="Titel 2"/>
          <p:cNvSpPr>
            <a:spLocks noGrp="1"/>
          </p:cNvSpPr>
          <p:nvPr>
            <p:ph type="title"/>
          </p:nvPr>
        </p:nvSpPr>
        <p:spPr bwMode="gray"/>
        <p:txBody>
          <a:bodyPr/>
          <a:lstStyle/>
          <a:p>
            <a:r>
              <a:rPr lang="en-US" dirty="0" smtClean="0">
                <a:solidFill>
                  <a:schemeClr val="bg1"/>
                </a:solidFill>
              </a:rPr>
              <a:t>METHODS</a:t>
            </a:r>
            <a:endParaRPr lang="en-US" dirty="0">
              <a:solidFill>
                <a:schemeClr val="bg1"/>
              </a:solidFill>
            </a:endParaRPr>
          </a:p>
        </p:txBody>
      </p:sp>
      <p:sp>
        <p:nvSpPr>
          <p:cNvPr id="4" name="Textplatzhalter 3"/>
          <p:cNvSpPr>
            <a:spLocks noGrp="1"/>
          </p:cNvSpPr>
          <p:nvPr>
            <p:ph type="body" sz="quarter" idx="13"/>
          </p:nvPr>
        </p:nvSpPr>
        <p:spPr bwMode="gray"/>
        <p:txBody>
          <a:bodyPr/>
          <a:lstStyle/>
          <a:p>
            <a:r>
              <a:rPr lang="en-US" dirty="0" smtClean="0"/>
              <a:t>ERP – Enterprise Resource Planning</a:t>
            </a:r>
            <a:endParaRPr lang="en-US" dirty="0"/>
          </a:p>
        </p:txBody>
      </p:sp>
      <p:sp>
        <p:nvSpPr>
          <p:cNvPr id="5" name="Textfeld 4"/>
          <p:cNvSpPr txBox="1"/>
          <p:nvPr/>
        </p:nvSpPr>
        <p:spPr bwMode="gray">
          <a:xfrm>
            <a:off x="554039" y="2922588"/>
            <a:ext cx="5747701" cy="1495794"/>
          </a:xfrm>
          <a:prstGeom prst="rect">
            <a:avLst/>
          </a:prstGeom>
          <a:noFill/>
        </p:spPr>
        <p:txBody>
          <a:bodyPr wrap="square" lIns="0" tIns="0" rIns="0" bIns="0" rtlCol="0">
            <a:spAutoFit/>
          </a:bodyPr>
          <a:lstStyle/>
          <a:p>
            <a:pPr>
              <a:lnSpc>
                <a:spcPct val="90000"/>
              </a:lnSpc>
            </a:pPr>
            <a:r>
              <a:rPr lang="en-US" dirty="0" smtClean="0">
                <a:solidFill>
                  <a:schemeClr val="bg1"/>
                </a:solidFill>
              </a:rPr>
              <a:t>Enterprise resource planning controls various company resources (e.g. equipment, materials, capital, staff, etc.).</a:t>
            </a:r>
          </a:p>
          <a:p>
            <a:pPr>
              <a:lnSpc>
                <a:spcPct val="90000"/>
              </a:lnSpc>
            </a:pPr>
            <a:endParaRPr lang="en-US" dirty="0" smtClean="0">
              <a:solidFill>
                <a:schemeClr val="bg1"/>
              </a:solidFill>
            </a:endParaRPr>
          </a:p>
          <a:p>
            <a:pPr>
              <a:lnSpc>
                <a:spcPct val="90000"/>
              </a:lnSpc>
            </a:pPr>
            <a:r>
              <a:rPr lang="en-US" dirty="0" smtClean="0">
                <a:solidFill>
                  <a:schemeClr val="bg1"/>
                </a:solidFill>
              </a:rPr>
              <a:t>This ensures that an efficient value chain and permanent control of processes are implemented according to the purpose of the company.</a:t>
            </a:r>
            <a:endParaRPr lang="en-US" dirty="0">
              <a:solidFill>
                <a:schemeClr val="bg1"/>
              </a:solidFill>
            </a:endParaRPr>
          </a:p>
        </p:txBody>
      </p:sp>
      <p:sp>
        <p:nvSpPr>
          <p:cNvPr id="7" name="Rectangle 20"/>
          <p:cNvSpPr>
            <a:spLocks noChangeArrowheads="1"/>
          </p:cNvSpPr>
          <p:nvPr/>
        </p:nvSpPr>
        <p:spPr bwMode="gray">
          <a:xfrm>
            <a:off x="-1" y="1512000"/>
            <a:ext cx="12190413" cy="769003"/>
          </a:xfrm>
          <a:prstGeom prst="rect">
            <a:avLst/>
          </a:prstGeom>
          <a:solidFill>
            <a:schemeClr val="bg1">
              <a:lumMod val="85000"/>
            </a:schemeClr>
          </a:solidFill>
          <a:ln>
            <a:noFill/>
          </a:ln>
          <a:extLst/>
        </p:spPr>
        <p:txBody>
          <a:bodyPr vert="horz" wrap="square" lIns="540000" tIns="45720" rIns="540000" bIns="45720" numCol="1" anchor="ctr" anchorCtr="0" compatLnSpc="1">
            <a:prstTxWarp prst="textNoShape">
              <a:avLst/>
            </a:prstTxWarp>
          </a:bodyPr>
          <a:lstStyle/>
          <a:p>
            <a:pPr>
              <a:lnSpc>
                <a:spcPct val="90000"/>
              </a:lnSpc>
            </a:pPr>
            <a:r>
              <a:rPr lang="en-US" sz="2400" dirty="0" smtClean="0">
                <a:latin typeface="Bebas Neue" panose="020B0506020202020201" pitchFamily="34" charset="0"/>
              </a:rPr>
              <a:t>Enterprise-Resource-Planning. </a:t>
            </a:r>
            <a:r>
              <a:rPr lang="en-US" sz="2400" dirty="0" smtClean="0">
                <a:latin typeface="Calibri Light" panose="020F0302020204030204" pitchFamily="34" charset="0"/>
              </a:rPr>
              <a:t>What is it?</a:t>
            </a:r>
            <a:endParaRPr lang="en-US" sz="2400" dirty="0">
              <a:latin typeface="Calibri Light" panose="020F0302020204030204" pitchFamily="34" charset="0"/>
            </a:endParaRPr>
          </a:p>
        </p:txBody>
      </p:sp>
      <p:sp>
        <p:nvSpPr>
          <p:cNvPr id="8" name="Gleichschenkliges Dreieck 7"/>
          <p:cNvSpPr/>
          <p:nvPr/>
        </p:nvSpPr>
        <p:spPr bwMode="gray">
          <a:xfrm rot="10800000">
            <a:off x="1325470" y="2264932"/>
            <a:ext cx="651247" cy="240491"/>
          </a:xfrm>
          <a:prstGeom prst="triangle">
            <a:avLst/>
          </a:prstGeom>
          <a:solidFill>
            <a:schemeClr val="bg1">
              <a:lumMod val="85000"/>
            </a:schemeClr>
          </a:solidFill>
          <a:ln w="12700">
            <a:noFill/>
            <a:round/>
            <a:headEnd/>
            <a:tailEnd/>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p>
        </p:txBody>
      </p:sp>
      <p:grpSp>
        <p:nvGrpSpPr>
          <p:cNvPr id="25" name="Gruppieren 24"/>
          <p:cNvGrpSpPr/>
          <p:nvPr/>
        </p:nvGrpSpPr>
        <p:grpSpPr>
          <a:xfrm>
            <a:off x="6863006" y="2432088"/>
            <a:ext cx="4731316" cy="4289756"/>
            <a:chOff x="6863006" y="2432088"/>
            <a:chExt cx="4731316" cy="4289756"/>
          </a:xfrm>
        </p:grpSpPr>
        <p:sp>
          <p:nvSpPr>
            <p:cNvPr id="26" name="Ellipse 25"/>
            <p:cNvSpPr/>
            <p:nvPr/>
          </p:nvSpPr>
          <p:spPr bwMode="gray">
            <a:xfrm>
              <a:off x="8490477" y="3835507"/>
              <a:ext cx="1481022" cy="1481022"/>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0000"/>
                </a:lnSpc>
                <a:spcAft>
                  <a:spcPts val="1000"/>
                </a:spcAft>
              </a:pPr>
              <a:r>
                <a:rPr lang="en-US" sz="3200" dirty="0" smtClean="0">
                  <a:latin typeface="Bebas Neue" panose="020B0506020202020201" pitchFamily="34" charset="0"/>
                </a:rPr>
                <a:t>ERP</a:t>
              </a:r>
              <a:endParaRPr lang="en-US" sz="3200" dirty="0">
                <a:latin typeface="Bebas Neue" panose="020B0506020202020201" pitchFamily="34" charset="0"/>
              </a:endParaRPr>
            </a:p>
          </p:txBody>
        </p:sp>
        <p:sp>
          <p:nvSpPr>
            <p:cNvPr id="27" name="Rechteck 26"/>
            <p:cNvSpPr/>
            <p:nvPr/>
          </p:nvSpPr>
          <p:spPr bwMode="gray">
            <a:xfrm>
              <a:off x="10946144" y="4427443"/>
              <a:ext cx="65" cy="215444"/>
            </a:xfrm>
            <a:prstGeom prst="rect">
              <a:avLst/>
            </a:prstGeom>
          </p:spPr>
          <p:txBody>
            <a:bodyPr wrap="none" lIns="0" tIns="0" rIns="0" bIns="0">
              <a:spAutoFit/>
            </a:bodyPr>
            <a:lstStyle/>
            <a:p>
              <a:pPr algn="ctr"/>
              <a:endParaRPr lang="en-US" sz="1400" b="1" dirty="0">
                <a:solidFill>
                  <a:schemeClr val="lt1"/>
                </a:solidFill>
                <a:latin typeface="+mj-lt"/>
              </a:endParaRPr>
            </a:p>
          </p:txBody>
        </p:sp>
        <p:sp>
          <p:nvSpPr>
            <p:cNvPr id="28" name="Rechteck 27"/>
            <p:cNvSpPr/>
            <p:nvPr/>
          </p:nvSpPr>
          <p:spPr bwMode="gray">
            <a:xfrm rot="2671503">
              <a:off x="10492994" y="5503159"/>
              <a:ext cx="65" cy="215444"/>
            </a:xfrm>
            <a:prstGeom prst="rect">
              <a:avLst/>
            </a:prstGeom>
          </p:spPr>
          <p:txBody>
            <a:bodyPr wrap="none" lIns="0" tIns="0" rIns="0" bIns="0">
              <a:spAutoFit/>
            </a:bodyPr>
            <a:lstStyle/>
            <a:p>
              <a:pPr algn="ctr"/>
              <a:endParaRPr lang="en-US" sz="1400" b="1" dirty="0">
                <a:solidFill>
                  <a:schemeClr val="lt1"/>
                </a:solidFill>
                <a:latin typeface="+mj-lt"/>
              </a:endParaRPr>
            </a:p>
          </p:txBody>
        </p:sp>
        <p:sp>
          <p:nvSpPr>
            <p:cNvPr id="29" name="Ellipse 28"/>
            <p:cNvSpPr/>
            <p:nvPr/>
          </p:nvSpPr>
          <p:spPr bwMode="gray">
            <a:xfrm>
              <a:off x="6863006" y="3835508"/>
              <a:ext cx="1481020" cy="148102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b="1" dirty="0" smtClean="0">
                  <a:latin typeface="+mj-lt"/>
                </a:rPr>
                <a:t>Purchasing</a:t>
              </a:r>
              <a:endParaRPr lang="en-US" sz="1400" b="1" dirty="0">
                <a:latin typeface="+mj-lt"/>
              </a:endParaRPr>
            </a:p>
          </p:txBody>
        </p:sp>
        <p:sp>
          <p:nvSpPr>
            <p:cNvPr id="30" name="Ellipse 29"/>
            <p:cNvSpPr/>
            <p:nvPr/>
          </p:nvSpPr>
          <p:spPr bwMode="gray">
            <a:xfrm>
              <a:off x="9304213" y="5240824"/>
              <a:ext cx="1481020" cy="148102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b="1" dirty="0" smtClean="0">
                  <a:latin typeface="+mj-lt"/>
                </a:rPr>
                <a:t>Sales</a:t>
              </a:r>
              <a:endParaRPr lang="en-US" sz="1400" b="1" dirty="0">
                <a:latin typeface="+mj-lt"/>
              </a:endParaRPr>
            </a:p>
          </p:txBody>
        </p:sp>
        <p:sp>
          <p:nvSpPr>
            <p:cNvPr id="31" name="Ellipse 30"/>
            <p:cNvSpPr/>
            <p:nvPr/>
          </p:nvSpPr>
          <p:spPr bwMode="gray">
            <a:xfrm>
              <a:off x="10113302" y="3835509"/>
              <a:ext cx="1481020" cy="148102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b="1" dirty="0" smtClean="0">
                  <a:latin typeface="+mj-lt"/>
                </a:rPr>
                <a:t>Finance</a:t>
              </a:r>
              <a:endParaRPr lang="en-US" sz="1400" b="1" dirty="0">
                <a:latin typeface="+mj-lt"/>
              </a:endParaRPr>
            </a:p>
          </p:txBody>
        </p:sp>
        <p:sp>
          <p:nvSpPr>
            <p:cNvPr id="35" name="Ellipse 34"/>
            <p:cNvSpPr/>
            <p:nvPr/>
          </p:nvSpPr>
          <p:spPr bwMode="gray">
            <a:xfrm>
              <a:off x="7676742" y="2432088"/>
              <a:ext cx="1481020" cy="148102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0000"/>
                </a:lnSpc>
                <a:spcAft>
                  <a:spcPts val="1000"/>
                </a:spcAft>
              </a:pPr>
              <a:r>
                <a:rPr lang="en-US" sz="1400" b="1" dirty="0" smtClean="0">
                  <a:latin typeface="+mj-lt"/>
                </a:rPr>
                <a:t>Merchandise</a:t>
              </a:r>
              <a:endParaRPr lang="en-US" sz="1400" dirty="0">
                <a:latin typeface="+mj-lt"/>
              </a:endParaRPr>
            </a:p>
          </p:txBody>
        </p:sp>
        <p:sp>
          <p:nvSpPr>
            <p:cNvPr id="40" name="Ellipse 39"/>
            <p:cNvSpPr/>
            <p:nvPr/>
          </p:nvSpPr>
          <p:spPr bwMode="gray">
            <a:xfrm>
              <a:off x="9304213" y="2432089"/>
              <a:ext cx="1481020" cy="148102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b="1" dirty="0" smtClean="0">
                  <a:latin typeface="+mj-lt"/>
                </a:rPr>
                <a:t>Suppliers</a:t>
              </a:r>
              <a:endParaRPr lang="en-US" sz="1400" b="1" dirty="0">
                <a:latin typeface="+mj-lt"/>
              </a:endParaRPr>
            </a:p>
          </p:txBody>
        </p:sp>
        <p:sp>
          <p:nvSpPr>
            <p:cNvPr id="41" name="Ellipse 40"/>
            <p:cNvSpPr/>
            <p:nvPr/>
          </p:nvSpPr>
          <p:spPr bwMode="gray">
            <a:xfrm>
              <a:off x="7676742" y="5240824"/>
              <a:ext cx="1481020" cy="148102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b="1" dirty="0" smtClean="0">
                  <a:latin typeface="+mj-lt"/>
                </a:rPr>
                <a:t>Payroll</a:t>
              </a:r>
              <a:endParaRPr lang="en-US" sz="1400" b="1" dirty="0">
                <a:latin typeface="+mj-lt"/>
              </a:endParaRPr>
            </a:p>
          </p:txBody>
        </p:sp>
        <p:grpSp>
          <p:nvGrpSpPr>
            <p:cNvPr id="49" name="Gruppieren 48"/>
            <p:cNvGrpSpPr/>
            <p:nvPr/>
          </p:nvGrpSpPr>
          <p:grpSpPr bwMode="gray">
            <a:xfrm>
              <a:off x="8344026" y="4576018"/>
              <a:ext cx="1773924" cy="0"/>
              <a:chOff x="8344026" y="4576018"/>
              <a:chExt cx="1773924" cy="0"/>
            </a:xfrm>
          </p:grpSpPr>
          <p:cxnSp>
            <p:nvCxnSpPr>
              <p:cNvPr id="56" name="Gerader Verbinder 12"/>
              <p:cNvCxnSpPr>
                <a:cxnSpLocks/>
                <a:endCxn id="26" idx="2"/>
              </p:cNvCxnSpPr>
              <p:nvPr/>
            </p:nvCxnSpPr>
            <p:spPr bwMode="gray">
              <a:xfrm>
                <a:off x="8344026" y="4576018"/>
                <a:ext cx="146451" cy="0"/>
              </a:xfrm>
              <a:prstGeom prst="line">
                <a:avLst/>
              </a:prstGeom>
              <a:ln w="19050">
                <a:solidFill>
                  <a:schemeClr val="accent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7" name="Gerader Verbinder 41"/>
              <p:cNvCxnSpPr>
                <a:cxnSpLocks/>
              </p:cNvCxnSpPr>
              <p:nvPr/>
            </p:nvCxnSpPr>
            <p:spPr bwMode="gray">
              <a:xfrm flipH="1">
                <a:off x="9971499" y="4576018"/>
                <a:ext cx="146451" cy="0"/>
              </a:xfrm>
              <a:prstGeom prst="line">
                <a:avLst/>
              </a:prstGeom>
              <a:ln w="19050">
                <a:solidFill>
                  <a:schemeClr val="accent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50" name="Gruppieren 49"/>
            <p:cNvGrpSpPr/>
            <p:nvPr/>
          </p:nvGrpSpPr>
          <p:grpSpPr bwMode="gray">
            <a:xfrm rot="18000000">
              <a:off x="8344635" y="4576018"/>
              <a:ext cx="1773924" cy="0"/>
              <a:chOff x="8344026" y="4576018"/>
              <a:chExt cx="1773924" cy="0"/>
            </a:xfrm>
          </p:grpSpPr>
          <p:cxnSp>
            <p:nvCxnSpPr>
              <p:cNvPr id="54" name="Gerader Verbinder 43"/>
              <p:cNvCxnSpPr>
                <a:cxnSpLocks/>
              </p:cNvCxnSpPr>
              <p:nvPr/>
            </p:nvCxnSpPr>
            <p:spPr bwMode="gray">
              <a:xfrm>
                <a:off x="8344026" y="4576018"/>
                <a:ext cx="146451" cy="0"/>
              </a:xfrm>
              <a:prstGeom prst="line">
                <a:avLst/>
              </a:prstGeom>
              <a:ln w="19050">
                <a:solidFill>
                  <a:schemeClr val="accent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5" name="Gerader Verbinder 44"/>
              <p:cNvCxnSpPr>
                <a:cxnSpLocks/>
              </p:cNvCxnSpPr>
              <p:nvPr/>
            </p:nvCxnSpPr>
            <p:spPr bwMode="gray">
              <a:xfrm flipH="1">
                <a:off x="9971499" y="4576018"/>
                <a:ext cx="146451" cy="0"/>
              </a:xfrm>
              <a:prstGeom prst="line">
                <a:avLst/>
              </a:prstGeom>
              <a:ln w="19050">
                <a:solidFill>
                  <a:schemeClr val="accent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51" name="Gruppieren 50"/>
            <p:cNvGrpSpPr/>
            <p:nvPr/>
          </p:nvGrpSpPr>
          <p:grpSpPr bwMode="gray">
            <a:xfrm rot="3600000">
              <a:off x="8344635" y="4575743"/>
              <a:ext cx="1773924" cy="0"/>
              <a:chOff x="8344026" y="4576018"/>
              <a:chExt cx="1773924" cy="0"/>
            </a:xfrm>
          </p:grpSpPr>
          <p:cxnSp>
            <p:nvCxnSpPr>
              <p:cNvPr id="52" name="Gerader Verbinder 46"/>
              <p:cNvCxnSpPr>
                <a:cxnSpLocks/>
              </p:cNvCxnSpPr>
              <p:nvPr/>
            </p:nvCxnSpPr>
            <p:spPr bwMode="gray">
              <a:xfrm>
                <a:off x="8344026" y="4576018"/>
                <a:ext cx="146451" cy="0"/>
              </a:xfrm>
              <a:prstGeom prst="line">
                <a:avLst/>
              </a:prstGeom>
              <a:ln w="19050">
                <a:solidFill>
                  <a:schemeClr val="accent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3" name="Gerader Verbinder 47"/>
              <p:cNvCxnSpPr>
                <a:cxnSpLocks/>
              </p:cNvCxnSpPr>
              <p:nvPr/>
            </p:nvCxnSpPr>
            <p:spPr bwMode="gray">
              <a:xfrm flipH="1">
                <a:off x="9971499" y="4576018"/>
                <a:ext cx="146451" cy="0"/>
              </a:xfrm>
              <a:prstGeom prst="line">
                <a:avLst/>
              </a:prstGeom>
              <a:ln w="19050">
                <a:solidFill>
                  <a:schemeClr val="accent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2601883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bg bwMode="gray">
      <p:bgPr>
        <a:solidFill>
          <a:schemeClr val="bg1"/>
        </a:solidFill>
        <a:effectLst/>
      </p:bgPr>
    </p:bg>
    <p:spTree>
      <p:nvGrpSpPr>
        <p:cNvPr id="1" name=""/>
        <p:cNvGrpSpPr/>
        <p:nvPr/>
      </p:nvGrpSpPr>
      <p:grpSpPr>
        <a:xfrm>
          <a:off x="0" y="0"/>
          <a:ext cx="0" cy="0"/>
          <a:chOff x="0" y="0"/>
          <a:chExt cx="0" cy="0"/>
        </a:xfrm>
      </p:grpSpPr>
      <p:sp>
        <p:nvSpPr>
          <p:cNvPr id="3" name="Titel 2"/>
          <p:cNvSpPr>
            <a:spLocks noGrp="1"/>
          </p:cNvSpPr>
          <p:nvPr>
            <p:ph type="title"/>
          </p:nvPr>
        </p:nvSpPr>
        <p:spPr bwMode="gray"/>
        <p:txBody>
          <a:bodyPr/>
          <a:lstStyle/>
          <a:p>
            <a:r>
              <a:rPr lang="en-US" dirty="0" smtClean="0"/>
              <a:t>METHODS</a:t>
            </a:r>
            <a:endParaRPr lang="en-US" dirty="0"/>
          </a:p>
        </p:txBody>
      </p:sp>
      <p:sp>
        <p:nvSpPr>
          <p:cNvPr id="4" name="Textplatzhalter 3"/>
          <p:cNvSpPr>
            <a:spLocks noGrp="1"/>
          </p:cNvSpPr>
          <p:nvPr>
            <p:ph type="body" sz="quarter" idx="13"/>
          </p:nvPr>
        </p:nvSpPr>
        <p:spPr bwMode="gray"/>
        <p:txBody>
          <a:bodyPr/>
          <a:lstStyle/>
          <a:p>
            <a:r>
              <a:rPr lang="en-US" dirty="0" smtClean="0"/>
              <a:t>CRM – Customer-Relationship-Management</a:t>
            </a:r>
            <a:endParaRPr lang="en-US" dirty="0"/>
          </a:p>
        </p:txBody>
      </p:sp>
      <p:sp>
        <p:nvSpPr>
          <p:cNvPr id="7" name="Rectangle 20"/>
          <p:cNvSpPr>
            <a:spLocks noChangeArrowheads="1"/>
          </p:cNvSpPr>
          <p:nvPr/>
        </p:nvSpPr>
        <p:spPr bwMode="gray">
          <a:xfrm>
            <a:off x="-1" y="1512000"/>
            <a:ext cx="12190413" cy="769003"/>
          </a:xfrm>
          <a:prstGeom prst="rect">
            <a:avLst/>
          </a:prstGeom>
          <a:solidFill>
            <a:schemeClr val="bg1">
              <a:lumMod val="95000"/>
            </a:schemeClr>
          </a:solidFill>
          <a:ln>
            <a:noFill/>
          </a:ln>
          <a:extLst/>
        </p:spPr>
        <p:txBody>
          <a:bodyPr vert="horz" wrap="square" lIns="540000" tIns="45720" rIns="540000" bIns="45720" numCol="1" anchor="ctr" anchorCtr="0" compatLnSpc="1">
            <a:prstTxWarp prst="textNoShape">
              <a:avLst/>
            </a:prstTxWarp>
          </a:bodyPr>
          <a:lstStyle/>
          <a:p>
            <a:pPr>
              <a:lnSpc>
                <a:spcPct val="90000"/>
              </a:lnSpc>
            </a:pPr>
            <a:r>
              <a:rPr lang="en-US" sz="2400" dirty="0" smtClean="0">
                <a:latin typeface="Bebas Neue" panose="020B0506020202020201" pitchFamily="34" charset="0"/>
              </a:rPr>
              <a:t>Customer Relationship Management. </a:t>
            </a:r>
            <a:r>
              <a:rPr lang="en-US" sz="2400" dirty="0" smtClean="0">
                <a:latin typeface="Calibri Light" panose="020F0302020204030204" pitchFamily="34" charset="0"/>
              </a:rPr>
              <a:t>What is it?</a:t>
            </a:r>
            <a:endParaRPr lang="en-US" sz="2400" dirty="0">
              <a:latin typeface="Calibri Light" panose="020F0302020204030204" pitchFamily="34" charset="0"/>
            </a:endParaRPr>
          </a:p>
        </p:txBody>
      </p:sp>
      <p:sp>
        <p:nvSpPr>
          <p:cNvPr id="8" name="Gleichschenkliges Dreieck 7"/>
          <p:cNvSpPr/>
          <p:nvPr/>
        </p:nvSpPr>
        <p:spPr bwMode="gray">
          <a:xfrm rot="10800000">
            <a:off x="1321200" y="2264400"/>
            <a:ext cx="651247" cy="240491"/>
          </a:xfrm>
          <a:prstGeom prst="triangle">
            <a:avLst/>
          </a:prstGeom>
          <a:solidFill>
            <a:schemeClr val="bg1">
              <a:lumMod val="95000"/>
            </a:schemeClr>
          </a:solidFill>
          <a:ln w="12700">
            <a:noFill/>
            <a:round/>
            <a:headEnd/>
            <a:tailEnd/>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p>
        </p:txBody>
      </p:sp>
      <p:sp>
        <p:nvSpPr>
          <p:cNvPr id="19" name="Textfeld 18"/>
          <p:cNvSpPr txBox="1"/>
          <p:nvPr/>
        </p:nvSpPr>
        <p:spPr bwMode="gray">
          <a:xfrm>
            <a:off x="554039" y="3111868"/>
            <a:ext cx="6532561" cy="1661993"/>
          </a:xfrm>
          <a:prstGeom prst="rect">
            <a:avLst/>
          </a:prstGeom>
          <a:noFill/>
        </p:spPr>
        <p:txBody>
          <a:bodyPr wrap="square" lIns="0" tIns="0" rIns="0" bIns="0" rtlCol="0">
            <a:spAutoFit/>
          </a:bodyPr>
          <a:lstStyle/>
          <a:p>
            <a:r>
              <a:rPr lang="en-US" dirty="0" smtClean="0"/>
              <a:t>Customer relationship management is a strategy for the systematic approach to all interactions and relationships with the customers of a company. This applies to both existing and potential customers.</a:t>
            </a:r>
            <a:br>
              <a:rPr lang="en-US" dirty="0" smtClean="0"/>
            </a:br>
            <a:r>
              <a:rPr lang="en-US" dirty="0" smtClean="0"/>
              <a:t/>
            </a:r>
            <a:br>
              <a:rPr lang="en-US" dirty="0" smtClean="0"/>
            </a:br>
            <a:r>
              <a:rPr lang="en-US" dirty="0" smtClean="0"/>
              <a:t>The key elements for successful customer relationship management are marketing, sales, support and feedback.</a:t>
            </a:r>
            <a:endParaRPr lang="en-US" dirty="0"/>
          </a:p>
        </p:txBody>
      </p:sp>
      <p:grpSp>
        <p:nvGrpSpPr>
          <p:cNvPr id="5" name="Gruppieren 4"/>
          <p:cNvGrpSpPr/>
          <p:nvPr/>
        </p:nvGrpSpPr>
        <p:grpSpPr bwMode="gray">
          <a:xfrm>
            <a:off x="8101472" y="2921016"/>
            <a:ext cx="3339583" cy="2566294"/>
            <a:chOff x="8068044" y="2877594"/>
            <a:chExt cx="3339583" cy="2566294"/>
          </a:xfrm>
        </p:grpSpPr>
        <p:sp>
          <p:nvSpPr>
            <p:cNvPr id="17" name="Sechseck 16"/>
            <p:cNvSpPr/>
            <p:nvPr/>
          </p:nvSpPr>
          <p:spPr bwMode="gray">
            <a:xfrm>
              <a:off x="8068044" y="2877594"/>
              <a:ext cx="3339583" cy="2566294"/>
            </a:xfrm>
            <a:prstGeom prst="hexagon">
              <a:avLst/>
            </a:prstGeom>
            <a:solidFill>
              <a:schemeClr val="bg1">
                <a:lumMod val="75000"/>
              </a:schemeClr>
            </a:solidFill>
            <a:ln w="28575">
              <a:noFill/>
              <a:round/>
              <a:headEnd/>
              <a:tailEnd/>
            </a:ln>
            <a:effectLst/>
          </p:spPr>
          <p:txBody>
            <a:bodyPr wrap="none" tIns="180000" rtlCol="0" anchor="ctr"/>
            <a:lstStyle/>
            <a:p>
              <a:pPr algn="ctr">
                <a:lnSpc>
                  <a:spcPct val="80000"/>
                </a:lnSpc>
              </a:pPr>
              <a:endParaRPr lang="en-US" sz="4400" dirty="0">
                <a:solidFill>
                  <a:prstClr val="white"/>
                </a:solidFill>
                <a:latin typeface="Bebas Neue" panose="020B0506020202020201" pitchFamily="34" charset="0"/>
              </a:endParaRPr>
            </a:p>
          </p:txBody>
        </p:sp>
        <p:sp>
          <p:nvSpPr>
            <p:cNvPr id="13" name="Sechseck 12"/>
            <p:cNvSpPr/>
            <p:nvPr/>
          </p:nvSpPr>
          <p:spPr bwMode="gray">
            <a:xfrm>
              <a:off x="8633497" y="3305766"/>
              <a:ext cx="2208674" cy="1697250"/>
            </a:xfrm>
            <a:prstGeom prst="hexagon">
              <a:avLst/>
            </a:prstGeom>
            <a:solidFill>
              <a:schemeClr val="tx1">
                <a:lumMod val="85000"/>
                <a:lumOff val="15000"/>
              </a:schemeClr>
            </a:solidFill>
            <a:ln w="28575">
              <a:solidFill>
                <a:schemeClr val="bg2"/>
              </a:solidFill>
              <a:round/>
              <a:headEnd/>
              <a:tailEnd/>
            </a:ln>
            <a:effectLst/>
          </p:spPr>
          <p:txBody>
            <a:bodyPr wrap="none" tIns="180000" rtlCol="0" anchor="ctr"/>
            <a:lstStyle/>
            <a:p>
              <a:pPr algn="ctr">
                <a:lnSpc>
                  <a:spcPct val="80000"/>
                </a:lnSpc>
              </a:pPr>
              <a:r>
                <a:rPr lang="en-US" sz="4800" dirty="0" err="1" smtClean="0">
                  <a:solidFill>
                    <a:prstClr val="white"/>
                  </a:solidFill>
                  <a:latin typeface="Bebas Neue" panose="020B0506020202020201" pitchFamily="34" charset="0"/>
                </a:rPr>
                <a:t>crm</a:t>
              </a:r>
              <a:endParaRPr lang="en-US" sz="4400" dirty="0">
                <a:solidFill>
                  <a:prstClr val="white"/>
                </a:solidFill>
                <a:latin typeface="Bebas Neue" panose="020B0506020202020201" pitchFamily="34" charset="0"/>
              </a:endParaRPr>
            </a:p>
          </p:txBody>
        </p:sp>
        <p:sp>
          <p:nvSpPr>
            <p:cNvPr id="2" name="Rechteck 1"/>
            <p:cNvSpPr/>
            <p:nvPr/>
          </p:nvSpPr>
          <p:spPr bwMode="gray">
            <a:xfrm rot="17819834">
              <a:off x="8123771" y="3460686"/>
              <a:ext cx="990977" cy="313932"/>
            </a:xfrm>
            <a:prstGeom prst="rect">
              <a:avLst/>
            </a:prstGeom>
          </p:spPr>
          <p:txBody>
            <a:bodyPr wrap="none">
              <a:spAutoFit/>
            </a:bodyPr>
            <a:lstStyle/>
            <a:p>
              <a:pPr algn="ctr">
                <a:lnSpc>
                  <a:spcPct val="80000"/>
                </a:lnSpc>
              </a:pPr>
              <a:r>
                <a:rPr lang="en-US" dirty="0" smtClean="0">
                  <a:latin typeface="Bebas Neue" panose="020B0506020202020201" pitchFamily="34" charset="0"/>
                </a:rPr>
                <a:t>marketing</a:t>
              </a:r>
              <a:endParaRPr lang="en-US" sz="1600" dirty="0">
                <a:latin typeface="Bebas Neue" panose="020B0506020202020201" pitchFamily="34" charset="0"/>
              </a:endParaRPr>
            </a:p>
          </p:txBody>
        </p:sp>
        <p:sp>
          <p:nvSpPr>
            <p:cNvPr id="15" name="Rechteck 14"/>
            <p:cNvSpPr/>
            <p:nvPr/>
          </p:nvSpPr>
          <p:spPr bwMode="gray">
            <a:xfrm rot="3825606">
              <a:off x="10536614" y="3453956"/>
              <a:ext cx="615874" cy="313932"/>
            </a:xfrm>
            <a:prstGeom prst="rect">
              <a:avLst/>
            </a:prstGeom>
          </p:spPr>
          <p:txBody>
            <a:bodyPr wrap="none">
              <a:spAutoFit/>
            </a:bodyPr>
            <a:lstStyle/>
            <a:p>
              <a:pPr algn="ctr">
                <a:lnSpc>
                  <a:spcPct val="80000"/>
                </a:lnSpc>
              </a:pPr>
              <a:r>
                <a:rPr lang="en-US" dirty="0" smtClean="0">
                  <a:latin typeface="Bebas Neue" panose="020B0506020202020201" pitchFamily="34" charset="0"/>
                </a:rPr>
                <a:t>sales</a:t>
              </a:r>
              <a:endParaRPr lang="en-US" sz="1600" dirty="0">
                <a:latin typeface="Bebas Neue" panose="020B0506020202020201" pitchFamily="34" charset="0"/>
              </a:endParaRPr>
            </a:p>
          </p:txBody>
        </p:sp>
        <p:sp>
          <p:nvSpPr>
            <p:cNvPr id="16" name="Rechteck 15"/>
            <p:cNvSpPr/>
            <p:nvPr/>
          </p:nvSpPr>
          <p:spPr bwMode="gray">
            <a:xfrm rot="14642380">
              <a:off x="8213585" y="4529698"/>
              <a:ext cx="801823" cy="313932"/>
            </a:xfrm>
            <a:prstGeom prst="rect">
              <a:avLst/>
            </a:prstGeom>
          </p:spPr>
          <p:txBody>
            <a:bodyPr wrap="none">
              <a:spAutoFit/>
            </a:bodyPr>
            <a:lstStyle/>
            <a:p>
              <a:pPr algn="ctr">
                <a:lnSpc>
                  <a:spcPct val="80000"/>
                </a:lnSpc>
              </a:pPr>
              <a:r>
                <a:rPr lang="en-US" dirty="0" smtClean="0">
                  <a:latin typeface="Bebas Neue" panose="020B0506020202020201" pitchFamily="34" charset="0"/>
                </a:rPr>
                <a:t>support</a:t>
              </a:r>
              <a:endParaRPr lang="en-US" sz="1600" dirty="0">
                <a:latin typeface="Bebas Neue" panose="020B0506020202020201" pitchFamily="34" charset="0"/>
              </a:endParaRPr>
            </a:p>
          </p:txBody>
        </p:sp>
        <p:sp>
          <p:nvSpPr>
            <p:cNvPr id="18" name="Rechteck 17"/>
            <p:cNvSpPr/>
            <p:nvPr/>
          </p:nvSpPr>
          <p:spPr bwMode="gray">
            <a:xfrm rot="6971757">
              <a:off x="10403387" y="4529698"/>
              <a:ext cx="902811" cy="313932"/>
            </a:xfrm>
            <a:prstGeom prst="rect">
              <a:avLst/>
            </a:prstGeom>
          </p:spPr>
          <p:txBody>
            <a:bodyPr wrap="none">
              <a:spAutoFit/>
            </a:bodyPr>
            <a:lstStyle/>
            <a:p>
              <a:pPr algn="ctr">
                <a:lnSpc>
                  <a:spcPct val="80000"/>
                </a:lnSpc>
              </a:pPr>
              <a:r>
                <a:rPr lang="en-US" dirty="0" smtClean="0">
                  <a:latin typeface="Bebas Neue" panose="020B0506020202020201" pitchFamily="34" charset="0"/>
                </a:rPr>
                <a:t>feedback</a:t>
              </a:r>
              <a:endParaRPr lang="en-US" sz="1600" dirty="0">
                <a:latin typeface="Bebas Neue" panose="020B0506020202020201" pitchFamily="34" charset="0"/>
              </a:endParaRPr>
            </a:p>
          </p:txBody>
        </p:sp>
      </p:grpSp>
      <p:pic>
        <p:nvPicPr>
          <p:cNvPr id="21" name="Log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gray">
          <a:xfrm>
            <a:off x="9556768" y="6126998"/>
            <a:ext cx="2179779" cy="39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1173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bg bwMode="gray">
      <p:bgPr>
        <a:solidFill>
          <a:schemeClr val="bg1"/>
        </a:solidFill>
        <a:effectLst/>
      </p:bgPr>
    </p:bg>
    <p:spTree>
      <p:nvGrpSpPr>
        <p:cNvPr id="1" name=""/>
        <p:cNvGrpSpPr/>
        <p:nvPr/>
      </p:nvGrpSpPr>
      <p:grpSpPr>
        <a:xfrm>
          <a:off x="0" y="0"/>
          <a:ext cx="0" cy="0"/>
          <a:chOff x="0" y="0"/>
          <a:chExt cx="0" cy="0"/>
        </a:xfrm>
      </p:grpSpPr>
      <p:sp>
        <p:nvSpPr>
          <p:cNvPr id="3" name="Titel 2"/>
          <p:cNvSpPr>
            <a:spLocks noGrp="1"/>
          </p:cNvSpPr>
          <p:nvPr>
            <p:ph type="title"/>
          </p:nvPr>
        </p:nvSpPr>
        <p:spPr bwMode="gray"/>
        <p:txBody>
          <a:bodyPr/>
          <a:lstStyle/>
          <a:p>
            <a:r>
              <a:rPr lang="en-US" dirty="0" smtClean="0"/>
              <a:t>METHODS</a:t>
            </a:r>
            <a:endParaRPr lang="en-US" dirty="0"/>
          </a:p>
        </p:txBody>
      </p:sp>
      <p:sp>
        <p:nvSpPr>
          <p:cNvPr id="4" name="Textplatzhalter 3"/>
          <p:cNvSpPr>
            <a:spLocks noGrp="1"/>
          </p:cNvSpPr>
          <p:nvPr>
            <p:ph type="body" sz="quarter" idx="13"/>
          </p:nvPr>
        </p:nvSpPr>
        <p:spPr bwMode="gray"/>
        <p:txBody>
          <a:bodyPr/>
          <a:lstStyle/>
          <a:p>
            <a:r>
              <a:rPr lang="en-US" dirty="0" smtClean="0"/>
              <a:t>PIM – Product-Information-Management</a:t>
            </a:r>
            <a:endParaRPr lang="en-US" dirty="0"/>
          </a:p>
        </p:txBody>
      </p:sp>
      <p:sp>
        <p:nvSpPr>
          <p:cNvPr id="22" name="Rectangle 20"/>
          <p:cNvSpPr>
            <a:spLocks noChangeArrowheads="1"/>
          </p:cNvSpPr>
          <p:nvPr/>
        </p:nvSpPr>
        <p:spPr bwMode="gray">
          <a:xfrm>
            <a:off x="-1" y="1512000"/>
            <a:ext cx="12190413" cy="770400"/>
          </a:xfrm>
          <a:prstGeom prst="rect">
            <a:avLst/>
          </a:prstGeom>
          <a:solidFill>
            <a:schemeClr val="bg1">
              <a:lumMod val="85000"/>
            </a:schemeClr>
          </a:solidFill>
          <a:ln>
            <a:noFill/>
          </a:ln>
          <a:extLst/>
        </p:spPr>
        <p:txBody>
          <a:bodyPr vert="horz" wrap="square" lIns="540000" tIns="45720" rIns="540000" bIns="45720" numCol="1" anchor="ctr" anchorCtr="0" compatLnSpc="1">
            <a:prstTxWarp prst="textNoShape">
              <a:avLst/>
            </a:prstTxWarp>
          </a:bodyPr>
          <a:lstStyle/>
          <a:p>
            <a:pPr>
              <a:lnSpc>
                <a:spcPct val="90000"/>
              </a:lnSpc>
            </a:pPr>
            <a:r>
              <a:rPr lang="en-US" sz="2400" dirty="0" smtClean="0">
                <a:latin typeface="Bebas Neue" panose="020B0506020202020201" pitchFamily="34" charset="0"/>
              </a:rPr>
              <a:t>Customer Relationship Management. </a:t>
            </a:r>
            <a:r>
              <a:rPr lang="en-US" sz="2400" dirty="0" smtClean="0">
                <a:latin typeface="Calibri Light" panose="020F0302020204030204" pitchFamily="34" charset="0"/>
              </a:rPr>
              <a:t>What is it?</a:t>
            </a:r>
            <a:endParaRPr lang="en-US" sz="2400" dirty="0">
              <a:latin typeface="Calibri Light" panose="020F0302020204030204" pitchFamily="34" charset="0"/>
            </a:endParaRPr>
          </a:p>
        </p:txBody>
      </p:sp>
      <p:sp>
        <p:nvSpPr>
          <p:cNvPr id="23" name="Gleichschenkliges Dreieck 22"/>
          <p:cNvSpPr/>
          <p:nvPr/>
        </p:nvSpPr>
        <p:spPr bwMode="gray">
          <a:xfrm rot="10800000">
            <a:off x="1321200" y="2264400"/>
            <a:ext cx="651247" cy="240491"/>
          </a:xfrm>
          <a:prstGeom prst="triangle">
            <a:avLst/>
          </a:prstGeom>
          <a:solidFill>
            <a:schemeClr val="bg1">
              <a:lumMod val="85000"/>
            </a:schemeClr>
          </a:solidFill>
          <a:ln w="12700">
            <a:noFill/>
            <a:round/>
            <a:headEnd/>
            <a:tailEnd/>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p>
        </p:txBody>
      </p:sp>
      <p:sp>
        <p:nvSpPr>
          <p:cNvPr id="7" name="Textfeld 6"/>
          <p:cNvSpPr txBox="1"/>
          <p:nvPr/>
        </p:nvSpPr>
        <p:spPr bwMode="gray">
          <a:xfrm>
            <a:off x="554039" y="3111868"/>
            <a:ext cx="6532561" cy="1246495"/>
          </a:xfrm>
          <a:prstGeom prst="rect">
            <a:avLst/>
          </a:prstGeom>
          <a:noFill/>
        </p:spPr>
        <p:txBody>
          <a:bodyPr wrap="square" lIns="0" tIns="0" rIns="0" bIns="0" rtlCol="0">
            <a:spAutoFit/>
          </a:bodyPr>
          <a:lstStyle/>
          <a:p>
            <a:pPr>
              <a:lnSpc>
                <a:spcPct val="90000"/>
              </a:lnSpc>
            </a:pPr>
            <a:r>
              <a:rPr lang="en-US" dirty="0" smtClean="0"/>
              <a:t>Product information management provides product information for different output media, distribution channels and geographic locations which serve as the basis for e-commerce. This information needs to be managed, maintained and modified in a centralized system to provide relevant data to all channels without great expenditure of resources.</a:t>
            </a:r>
            <a:endParaRPr lang="en-US" dirty="0"/>
          </a:p>
        </p:txBody>
      </p:sp>
      <p:sp>
        <p:nvSpPr>
          <p:cNvPr id="8" name="Textfeld 7"/>
          <p:cNvSpPr txBox="1"/>
          <p:nvPr/>
        </p:nvSpPr>
        <p:spPr bwMode="gray">
          <a:xfrm>
            <a:off x="8040995" y="2749560"/>
            <a:ext cx="3014154" cy="2934287"/>
          </a:xfrm>
          <a:prstGeom prst="flowChartDecision">
            <a:avLst/>
          </a:prstGeom>
          <a:solidFill>
            <a:schemeClr val="tx2">
              <a:alpha val="80000"/>
            </a:schemeClr>
          </a:solidFill>
          <a:ln w="117475">
            <a:solidFill>
              <a:schemeClr val="bg1"/>
            </a:solidFill>
          </a:ln>
        </p:spPr>
        <p:txBody>
          <a:bodyPr wrap="none" tIns="252000" rtlCol="0" anchor="ctr">
            <a:noAutofit/>
          </a:bodyPr>
          <a:lstStyle/>
          <a:p>
            <a:pPr algn="ctr">
              <a:lnSpc>
                <a:spcPct val="80000"/>
              </a:lnSpc>
            </a:pPr>
            <a:r>
              <a:rPr lang="en-US" sz="2000" dirty="0" smtClean="0">
                <a:solidFill>
                  <a:schemeClr val="bg1"/>
                </a:solidFill>
                <a:latin typeface="Bebas Neue" panose="020B0506020202020201" pitchFamily="34" charset="0"/>
              </a:rPr>
              <a:t>Product-Information-</a:t>
            </a:r>
            <a:br>
              <a:rPr lang="en-US" sz="2000" dirty="0" smtClean="0">
                <a:solidFill>
                  <a:schemeClr val="bg1"/>
                </a:solidFill>
                <a:latin typeface="Bebas Neue" panose="020B0506020202020201" pitchFamily="34" charset="0"/>
              </a:rPr>
            </a:br>
            <a:r>
              <a:rPr lang="en-US" sz="2000" dirty="0" smtClean="0">
                <a:solidFill>
                  <a:schemeClr val="bg1"/>
                </a:solidFill>
                <a:latin typeface="Bebas Neue" panose="020B0506020202020201" pitchFamily="34" charset="0"/>
              </a:rPr>
              <a:t>Management </a:t>
            </a:r>
            <a:br>
              <a:rPr lang="en-US" sz="2000" dirty="0" smtClean="0">
                <a:solidFill>
                  <a:schemeClr val="bg1"/>
                </a:solidFill>
                <a:latin typeface="Bebas Neue" panose="020B0506020202020201" pitchFamily="34" charset="0"/>
              </a:rPr>
            </a:br>
            <a:r>
              <a:rPr lang="en-US" sz="3600" dirty="0" smtClean="0">
                <a:solidFill>
                  <a:schemeClr val="bg1"/>
                </a:solidFill>
                <a:latin typeface="Bebas Neue" panose="020B0506020202020201" pitchFamily="34" charset="0"/>
              </a:rPr>
              <a:t>(PIM)</a:t>
            </a:r>
            <a:endParaRPr lang="en-US" sz="3600" dirty="0">
              <a:solidFill>
                <a:schemeClr val="bg1"/>
              </a:solidFill>
              <a:latin typeface="Bebas Neue" panose="020B0506020202020201" pitchFamily="34" charset="0"/>
            </a:endParaRPr>
          </a:p>
        </p:txBody>
      </p:sp>
    </p:spTree>
    <p:extLst>
      <p:ext uri="{BB962C8B-B14F-4D97-AF65-F5344CB8AC3E}">
        <p14:creationId xmlns:p14="http://schemas.microsoft.com/office/powerpoint/2010/main" val="4134938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bg bwMode="gray">
      <p:bgPr>
        <a:solidFill>
          <a:schemeClr val="bg1">
            <a:lumMod val="85000"/>
          </a:schemeClr>
        </a:solidFill>
        <a:effectLst/>
      </p:bgPr>
    </p:bg>
    <p:spTree>
      <p:nvGrpSpPr>
        <p:cNvPr id="1" name=""/>
        <p:cNvGrpSpPr/>
        <p:nvPr/>
      </p:nvGrpSpPr>
      <p:grpSpPr>
        <a:xfrm>
          <a:off x="0" y="0"/>
          <a:ext cx="0" cy="0"/>
          <a:chOff x="0" y="0"/>
          <a:chExt cx="0" cy="0"/>
        </a:xfrm>
      </p:grpSpPr>
      <p:sp>
        <p:nvSpPr>
          <p:cNvPr id="3" name="Titel 2"/>
          <p:cNvSpPr>
            <a:spLocks noGrp="1"/>
          </p:cNvSpPr>
          <p:nvPr>
            <p:ph type="title"/>
          </p:nvPr>
        </p:nvSpPr>
        <p:spPr bwMode="gray"/>
        <p:txBody>
          <a:bodyPr/>
          <a:lstStyle/>
          <a:p>
            <a:r>
              <a:rPr lang="en-US" dirty="0" smtClean="0"/>
              <a:t>METHODS</a:t>
            </a:r>
            <a:endParaRPr lang="en-US" dirty="0"/>
          </a:p>
        </p:txBody>
      </p:sp>
      <p:sp>
        <p:nvSpPr>
          <p:cNvPr id="4" name="Textplatzhalter 3"/>
          <p:cNvSpPr>
            <a:spLocks noGrp="1"/>
          </p:cNvSpPr>
          <p:nvPr>
            <p:ph type="body" sz="quarter" idx="13"/>
          </p:nvPr>
        </p:nvSpPr>
        <p:spPr bwMode="gray"/>
        <p:txBody>
          <a:bodyPr/>
          <a:lstStyle/>
          <a:p>
            <a:r>
              <a:rPr lang="en-US" dirty="0" smtClean="0"/>
              <a:t>PIM – Product Information Management</a:t>
            </a:r>
            <a:endParaRPr lang="en-US" dirty="0"/>
          </a:p>
        </p:txBody>
      </p:sp>
      <p:grpSp>
        <p:nvGrpSpPr>
          <p:cNvPr id="5" name="Gruppieren 4"/>
          <p:cNvGrpSpPr/>
          <p:nvPr/>
        </p:nvGrpSpPr>
        <p:grpSpPr bwMode="gray">
          <a:xfrm>
            <a:off x="540000" y="1984667"/>
            <a:ext cx="10340792" cy="3838469"/>
            <a:chOff x="552449" y="1984667"/>
            <a:chExt cx="10340792" cy="3838469"/>
          </a:xfrm>
        </p:grpSpPr>
        <p:grpSp>
          <p:nvGrpSpPr>
            <p:cNvPr id="56" name="Gruppieren 55"/>
            <p:cNvGrpSpPr/>
            <p:nvPr/>
          </p:nvGrpSpPr>
          <p:grpSpPr bwMode="gray">
            <a:xfrm>
              <a:off x="7750586" y="3104582"/>
              <a:ext cx="1741706" cy="1623814"/>
              <a:chOff x="3050004" y="3088116"/>
              <a:chExt cx="1741706" cy="1623814"/>
            </a:xfrm>
          </p:grpSpPr>
          <p:sp>
            <p:nvSpPr>
              <p:cNvPr id="57" name="Pfeil nach links und oben 56"/>
              <p:cNvSpPr/>
              <p:nvPr/>
            </p:nvSpPr>
            <p:spPr bwMode="gray">
              <a:xfrm rot="8100000">
                <a:off x="3115480" y="3088116"/>
                <a:ext cx="1676230" cy="1623814"/>
              </a:xfrm>
              <a:prstGeom prst="leftUpArrow">
                <a:avLst>
                  <a:gd name="adj1" fmla="val 7990"/>
                  <a:gd name="adj2" fmla="val 9149"/>
                  <a:gd name="adj3" fmla="val 13403"/>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a:p>
            </p:txBody>
          </p:sp>
          <p:sp>
            <p:nvSpPr>
              <p:cNvPr id="58" name="Pfeil nach unten 57"/>
              <p:cNvSpPr/>
              <p:nvPr/>
            </p:nvSpPr>
            <p:spPr bwMode="gray">
              <a:xfrm rot="16200000">
                <a:off x="3454894" y="3384528"/>
                <a:ext cx="242316" cy="1052095"/>
              </a:xfrm>
              <a:prstGeom prst="down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a:p>
            </p:txBody>
          </p:sp>
        </p:grpSp>
        <p:grpSp>
          <p:nvGrpSpPr>
            <p:cNvPr id="32" name="Gruppieren 31"/>
            <p:cNvGrpSpPr/>
            <p:nvPr/>
          </p:nvGrpSpPr>
          <p:grpSpPr bwMode="gray">
            <a:xfrm>
              <a:off x="4250351" y="1984667"/>
              <a:ext cx="3759674" cy="3697114"/>
              <a:chOff x="8430739" y="1677942"/>
              <a:chExt cx="3759674" cy="3697114"/>
            </a:xfrm>
          </p:grpSpPr>
          <p:sp>
            <p:nvSpPr>
              <p:cNvPr id="34" name="Textfeld 33"/>
              <p:cNvSpPr txBox="1"/>
              <p:nvPr/>
            </p:nvSpPr>
            <p:spPr bwMode="gray">
              <a:xfrm>
                <a:off x="8430739" y="1715003"/>
                <a:ext cx="3759674" cy="3660053"/>
              </a:xfrm>
              <a:prstGeom prst="flowChartDecision">
                <a:avLst/>
              </a:prstGeom>
              <a:blipFill dpi="0" rotWithShape="1">
                <a:blip r:embed="rId2" cstate="email">
                  <a:duotone>
                    <a:prstClr val="black"/>
                    <a:schemeClr val="tx2">
                      <a:tint val="45000"/>
                      <a:satMod val="400000"/>
                    </a:schemeClr>
                  </a:duotone>
                  <a:extLst>
                    <a:ext uri="{28A0092B-C50C-407E-A947-70E740481C1C}">
                      <a14:useLocalDpi xmlns:a14="http://schemas.microsoft.com/office/drawing/2010/main"/>
                    </a:ext>
                  </a:extLst>
                </a:blip>
                <a:srcRect/>
                <a:tile tx="-698500" ty="0" sx="50000" sy="50000" flip="none" algn="tl"/>
              </a:blipFill>
              <a:ln w="117475">
                <a:noFill/>
              </a:ln>
            </p:spPr>
            <p:txBody>
              <a:bodyPr wrap="square" rtlCol="0" anchor="ctr">
                <a:noAutofit/>
              </a:bodyPr>
              <a:lstStyle/>
              <a:p>
                <a:pPr algn="ctr">
                  <a:lnSpc>
                    <a:spcPct val="90000"/>
                  </a:lnSpc>
                  <a:spcAft>
                    <a:spcPts val="1000"/>
                  </a:spcAft>
                </a:pPr>
                <a:endParaRPr lang="en-US" sz="1400" b="1" dirty="0">
                  <a:solidFill>
                    <a:schemeClr val="bg2"/>
                  </a:solidFill>
                  <a:latin typeface="+mj-lt"/>
                </a:endParaRPr>
              </a:p>
            </p:txBody>
          </p:sp>
          <p:sp>
            <p:nvSpPr>
              <p:cNvPr id="36" name="Textfeld 35"/>
              <p:cNvSpPr txBox="1"/>
              <p:nvPr/>
            </p:nvSpPr>
            <p:spPr bwMode="gray">
              <a:xfrm>
                <a:off x="8430739" y="1677942"/>
                <a:ext cx="3759674" cy="3697114"/>
              </a:xfrm>
              <a:prstGeom prst="flowChartDecision">
                <a:avLst/>
              </a:prstGeom>
              <a:solidFill>
                <a:schemeClr val="tx2">
                  <a:alpha val="80000"/>
                </a:schemeClr>
              </a:solidFill>
              <a:ln w="117475">
                <a:solidFill>
                  <a:schemeClr val="bg1"/>
                </a:solidFill>
              </a:ln>
            </p:spPr>
            <p:txBody>
              <a:bodyPr wrap="none" lIns="0" tIns="0" rIns="0" bIns="0" rtlCol="0" anchor="ctr">
                <a:noAutofit/>
              </a:bodyPr>
              <a:lstStyle/>
              <a:p>
                <a:pPr algn="ctr">
                  <a:lnSpc>
                    <a:spcPct val="80000"/>
                  </a:lnSpc>
                </a:pPr>
                <a:r>
                  <a:rPr lang="en-US" sz="2400" dirty="0" smtClean="0">
                    <a:solidFill>
                      <a:schemeClr val="bg1"/>
                    </a:solidFill>
                    <a:latin typeface="Bebas Neue" panose="020B0506020202020201" pitchFamily="34" charset="0"/>
                  </a:rPr>
                  <a:t>Product-Information-</a:t>
                </a:r>
                <a:br>
                  <a:rPr lang="en-US" sz="2400" dirty="0" smtClean="0">
                    <a:solidFill>
                      <a:schemeClr val="bg1"/>
                    </a:solidFill>
                    <a:latin typeface="Bebas Neue" panose="020B0506020202020201" pitchFamily="34" charset="0"/>
                  </a:rPr>
                </a:br>
                <a:r>
                  <a:rPr lang="en-US" sz="2400" dirty="0" smtClean="0">
                    <a:solidFill>
                      <a:schemeClr val="bg1"/>
                    </a:solidFill>
                    <a:latin typeface="Bebas Neue" panose="020B0506020202020201" pitchFamily="34" charset="0"/>
                  </a:rPr>
                  <a:t>Management </a:t>
                </a:r>
                <a:br>
                  <a:rPr lang="en-US" sz="2400" dirty="0" smtClean="0">
                    <a:solidFill>
                      <a:schemeClr val="bg1"/>
                    </a:solidFill>
                    <a:latin typeface="Bebas Neue" panose="020B0506020202020201" pitchFamily="34" charset="0"/>
                  </a:rPr>
                </a:br>
                <a:r>
                  <a:rPr lang="en-US" sz="4000" dirty="0" smtClean="0">
                    <a:solidFill>
                      <a:schemeClr val="bg1"/>
                    </a:solidFill>
                    <a:latin typeface="Bebas Neue" panose="020B0506020202020201" pitchFamily="34" charset="0"/>
                  </a:rPr>
                  <a:t>(PIM)</a:t>
                </a:r>
                <a:endParaRPr lang="en-US" sz="4000" dirty="0">
                  <a:solidFill>
                    <a:schemeClr val="bg1"/>
                  </a:solidFill>
                  <a:latin typeface="Bebas Neue" panose="020B0506020202020201" pitchFamily="34" charset="0"/>
                </a:endParaRPr>
              </a:p>
            </p:txBody>
          </p:sp>
        </p:grpSp>
        <p:sp>
          <p:nvSpPr>
            <p:cNvPr id="41" name="Parallelogramm 40"/>
            <p:cNvSpPr/>
            <p:nvPr/>
          </p:nvSpPr>
          <p:spPr bwMode="gray">
            <a:xfrm>
              <a:off x="554574" y="5288017"/>
              <a:ext cx="2232280" cy="529803"/>
            </a:xfrm>
            <a:prstGeom prst="parallelogram">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0000"/>
                </a:lnSpc>
              </a:pPr>
              <a:r>
                <a:rPr lang="en-US" sz="1600" b="1" dirty="0" smtClean="0">
                  <a:latin typeface="+mj-lt"/>
                </a:rPr>
                <a:t>VENDOR</a:t>
              </a:r>
              <a:endParaRPr lang="en-US" sz="1600" b="1" dirty="0">
                <a:latin typeface="+mj-lt"/>
              </a:endParaRPr>
            </a:p>
          </p:txBody>
        </p:sp>
        <p:sp>
          <p:nvSpPr>
            <p:cNvPr id="42" name="Parallelogramm 41"/>
            <p:cNvSpPr/>
            <p:nvPr/>
          </p:nvSpPr>
          <p:spPr bwMode="gray">
            <a:xfrm>
              <a:off x="554039" y="4211349"/>
              <a:ext cx="2232814" cy="529803"/>
            </a:xfrm>
            <a:prstGeom prst="parallelogram">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0000"/>
                </a:lnSpc>
              </a:pPr>
              <a:r>
                <a:rPr lang="en-US" sz="1600" b="1" dirty="0" smtClean="0">
                  <a:latin typeface="+mj-lt"/>
                </a:rPr>
                <a:t>E-KATALOG</a:t>
              </a:r>
              <a:endParaRPr lang="en-US" sz="1600" b="1" dirty="0">
                <a:latin typeface="+mj-lt"/>
              </a:endParaRPr>
            </a:p>
          </p:txBody>
        </p:sp>
        <p:sp>
          <p:nvSpPr>
            <p:cNvPr id="43" name="Parallelogramm 42"/>
            <p:cNvSpPr/>
            <p:nvPr/>
          </p:nvSpPr>
          <p:spPr bwMode="gray">
            <a:xfrm>
              <a:off x="554039" y="3134680"/>
              <a:ext cx="2232814" cy="529803"/>
            </a:xfrm>
            <a:prstGeom prst="parallelogram">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0000"/>
                </a:lnSpc>
              </a:pPr>
              <a:r>
                <a:rPr lang="en-US" sz="1600" b="1" dirty="0" smtClean="0">
                  <a:latin typeface="+mj-lt"/>
                </a:rPr>
                <a:t>MEDIA/ASSETS</a:t>
              </a:r>
              <a:endParaRPr lang="en-US" sz="1600" b="1" dirty="0">
                <a:latin typeface="+mj-lt"/>
              </a:endParaRPr>
            </a:p>
          </p:txBody>
        </p:sp>
        <p:sp>
          <p:nvSpPr>
            <p:cNvPr id="44" name="Parallelogramm 43"/>
            <p:cNvSpPr/>
            <p:nvPr/>
          </p:nvSpPr>
          <p:spPr bwMode="gray">
            <a:xfrm>
              <a:off x="552449" y="2058011"/>
              <a:ext cx="2234404" cy="529803"/>
            </a:xfrm>
            <a:prstGeom prst="parallelogram">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0000"/>
                </a:lnSpc>
              </a:pPr>
              <a:r>
                <a:rPr lang="en-US" sz="1600" b="1" dirty="0" smtClean="0">
                  <a:latin typeface="+mj-lt"/>
                </a:rPr>
                <a:t>SOURCES/SYSTEMS</a:t>
              </a:r>
              <a:endParaRPr lang="en-US" sz="1600" b="1" dirty="0">
                <a:latin typeface="+mj-lt"/>
              </a:endParaRPr>
            </a:p>
          </p:txBody>
        </p:sp>
        <p:sp>
          <p:nvSpPr>
            <p:cNvPr id="45" name="Parallelogramm 44"/>
            <p:cNvSpPr/>
            <p:nvPr/>
          </p:nvSpPr>
          <p:spPr bwMode="gray">
            <a:xfrm>
              <a:off x="9119909" y="2106145"/>
              <a:ext cx="1773331" cy="497541"/>
            </a:xfrm>
            <a:prstGeom prst="parallelogram">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0000"/>
                </a:lnSpc>
              </a:pPr>
              <a:r>
                <a:rPr lang="en-US" sz="1600" b="1" dirty="0" smtClean="0">
                  <a:latin typeface="+mj-lt"/>
                </a:rPr>
                <a:t>INSTORE</a:t>
              </a:r>
              <a:endParaRPr lang="en-US" sz="1600" b="1" dirty="0">
                <a:latin typeface="+mj-lt"/>
              </a:endParaRPr>
            </a:p>
          </p:txBody>
        </p:sp>
        <p:sp>
          <p:nvSpPr>
            <p:cNvPr id="46" name="Parallelogramm 45"/>
            <p:cNvSpPr/>
            <p:nvPr/>
          </p:nvSpPr>
          <p:spPr bwMode="gray">
            <a:xfrm>
              <a:off x="9119909" y="2911008"/>
              <a:ext cx="1773331" cy="497541"/>
            </a:xfrm>
            <a:prstGeom prst="parallelogram">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0000"/>
                </a:lnSpc>
              </a:pPr>
              <a:r>
                <a:rPr lang="en-US" sz="1600" b="1" dirty="0" smtClean="0">
                  <a:latin typeface="+mj-lt"/>
                </a:rPr>
                <a:t>MOBILE</a:t>
              </a:r>
              <a:endParaRPr lang="en-US" sz="1600" b="1" dirty="0">
                <a:latin typeface="+mj-lt"/>
              </a:endParaRPr>
            </a:p>
          </p:txBody>
        </p:sp>
        <p:sp>
          <p:nvSpPr>
            <p:cNvPr id="47" name="Parallelogramm 46"/>
            <p:cNvSpPr/>
            <p:nvPr/>
          </p:nvSpPr>
          <p:spPr bwMode="gray">
            <a:xfrm>
              <a:off x="9119908" y="3715871"/>
              <a:ext cx="1773332" cy="497541"/>
            </a:xfrm>
            <a:prstGeom prst="parallelogram">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0000"/>
                </a:lnSpc>
              </a:pPr>
              <a:r>
                <a:rPr lang="en-US" sz="1600" b="1" dirty="0" smtClean="0">
                  <a:latin typeface="+mj-lt"/>
                </a:rPr>
                <a:t>E-COMMERCE AND WEBSITE</a:t>
              </a:r>
              <a:endParaRPr lang="en-US" sz="1600" b="1" dirty="0">
                <a:latin typeface="+mj-lt"/>
              </a:endParaRPr>
            </a:p>
          </p:txBody>
        </p:sp>
        <p:sp>
          <p:nvSpPr>
            <p:cNvPr id="48" name="Parallelogramm 47"/>
            <p:cNvSpPr/>
            <p:nvPr/>
          </p:nvSpPr>
          <p:spPr bwMode="gray">
            <a:xfrm>
              <a:off x="9119909" y="4520734"/>
              <a:ext cx="1773332" cy="497541"/>
            </a:xfrm>
            <a:prstGeom prst="parallelogram">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0000"/>
                </a:lnSpc>
              </a:pPr>
              <a:r>
                <a:rPr lang="en-US" sz="1600" b="1" dirty="0" smtClean="0">
                  <a:latin typeface="+mj-lt"/>
                </a:rPr>
                <a:t>NEWSLETTER</a:t>
              </a:r>
              <a:endParaRPr lang="en-US" sz="1600" b="1" dirty="0">
                <a:latin typeface="+mj-lt"/>
              </a:endParaRPr>
            </a:p>
          </p:txBody>
        </p:sp>
        <p:sp>
          <p:nvSpPr>
            <p:cNvPr id="49" name="Parallelogramm 48"/>
            <p:cNvSpPr/>
            <p:nvPr/>
          </p:nvSpPr>
          <p:spPr bwMode="gray">
            <a:xfrm>
              <a:off x="9119909" y="5325595"/>
              <a:ext cx="1773331" cy="497541"/>
            </a:xfrm>
            <a:prstGeom prst="parallelogram">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0000"/>
                </a:lnSpc>
              </a:pPr>
              <a:r>
                <a:rPr lang="en-US" sz="1600" b="1" dirty="0" smtClean="0">
                  <a:latin typeface="+mj-lt"/>
                </a:rPr>
                <a:t>OTHER CHANNELS</a:t>
              </a:r>
              <a:endParaRPr lang="en-US" sz="1600" b="1" dirty="0">
                <a:latin typeface="+mj-lt"/>
              </a:endParaRPr>
            </a:p>
          </p:txBody>
        </p:sp>
        <p:grpSp>
          <p:nvGrpSpPr>
            <p:cNvPr id="2" name="Gruppieren 1"/>
            <p:cNvGrpSpPr/>
            <p:nvPr/>
          </p:nvGrpSpPr>
          <p:grpSpPr bwMode="gray">
            <a:xfrm>
              <a:off x="3223844" y="3104892"/>
              <a:ext cx="1741706" cy="1623814"/>
              <a:chOff x="3050004" y="3107168"/>
              <a:chExt cx="1741706" cy="1623814"/>
            </a:xfrm>
          </p:grpSpPr>
          <p:sp>
            <p:nvSpPr>
              <p:cNvPr id="50" name="Pfeil nach links und oben 49"/>
              <p:cNvSpPr/>
              <p:nvPr/>
            </p:nvSpPr>
            <p:spPr bwMode="gray">
              <a:xfrm rot="8100000">
                <a:off x="3115480" y="3107168"/>
                <a:ext cx="1676230" cy="1623814"/>
              </a:xfrm>
              <a:prstGeom prst="leftUpArrow">
                <a:avLst>
                  <a:gd name="adj1" fmla="val 7990"/>
                  <a:gd name="adj2" fmla="val 9149"/>
                  <a:gd name="adj3" fmla="val 13403"/>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a:p>
            </p:txBody>
          </p:sp>
          <p:sp>
            <p:nvSpPr>
              <p:cNvPr id="51" name="Pfeil nach unten 50"/>
              <p:cNvSpPr/>
              <p:nvPr/>
            </p:nvSpPr>
            <p:spPr bwMode="gray">
              <a:xfrm rot="16200000">
                <a:off x="3454894" y="3403580"/>
                <a:ext cx="242316" cy="1052095"/>
              </a:xfrm>
              <a:prstGeom prst="down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a:p>
            </p:txBody>
          </p:sp>
        </p:grpSp>
      </p:grpSp>
    </p:spTree>
    <p:extLst>
      <p:ext uri="{BB962C8B-B14F-4D97-AF65-F5344CB8AC3E}">
        <p14:creationId xmlns:p14="http://schemas.microsoft.com/office/powerpoint/2010/main" val="40010864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p:cNvPicPr>
            <a:picLocks noChangeAspect="1" noChangeArrowheads="1"/>
          </p:cNvPicPr>
          <p:nvPr/>
        </p:nvPicPr>
        <p:blipFill rotWithShape="1">
          <a:blip r:embed="rId2">
            <a:extLst>
              <a:ext uri="{28A0092B-C50C-407E-A947-70E740481C1C}">
                <a14:useLocalDpi xmlns:a14="http://schemas.microsoft.com/office/drawing/2010/main"/>
              </a:ext>
            </a:extLst>
          </a:blip>
          <a:srcRect/>
          <a:stretch/>
        </p:blipFill>
        <p:spPr bwMode="gray">
          <a:xfrm>
            <a:off x="1586" y="0"/>
            <a:ext cx="12189620" cy="5814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p:cNvSpPr/>
          <p:nvPr/>
        </p:nvSpPr>
        <p:spPr bwMode="gray">
          <a:xfrm>
            <a:off x="793" y="0"/>
            <a:ext cx="12190413" cy="5814000"/>
          </a:xfrm>
          <a:prstGeom prst="rect">
            <a:avLst/>
          </a:prstGeom>
          <a:solidFill>
            <a:schemeClr val="tx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tle"/>
          <p:cNvSpPr>
            <a:spLocks noGrp="1"/>
          </p:cNvSpPr>
          <p:nvPr>
            <p:ph type="ctrTitle"/>
          </p:nvPr>
        </p:nvSpPr>
        <p:spPr bwMode="gray"/>
        <p:txBody>
          <a:bodyPr/>
          <a:lstStyle/>
          <a:p>
            <a:r>
              <a:rPr lang="en-US" dirty="0" smtClean="0"/>
              <a:t>E-Business</a:t>
            </a:r>
            <a:endParaRPr lang="en-US" dirty="0"/>
          </a:p>
        </p:txBody>
      </p:sp>
      <p:sp>
        <p:nvSpPr>
          <p:cNvPr id="6" name="Subtitle"/>
          <p:cNvSpPr>
            <a:spLocks noGrp="1"/>
          </p:cNvSpPr>
          <p:nvPr>
            <p:ph type="subTitle" idx="1"/>
          </p:nvPr>
        </p:nvSpPr>
        <p:spPr bwMode="gray"/>
        <p:txBody>
          <a:bodyPr/>
          <a:lstStyle/>
          <a:p>
            <a:r>
              <a:rPr lang="en-US" dirty="0" smtClean="0"/>
              <a:t>E-Business </a:t>
            </a:r>
            <a:r>
              <a:rPr lang="en-US" noProof="1" smtClean="0"/>
              <a:t>and</a:t>
            </a:r>
            <a:r>
              <a:rPr lang="en-US" dirty="0" smtClean="0"/>
              <a:t> E-Commerce</a:t>
            </a:r>
            <a:endParaRPr lang="en-US" dirty="0"/>
          </a:p>
        </p:txBody>
      </p:sp>
      <p:pic>
        <p:nvPicPr>
          <p:cNvPr id="10" name="Logo"/>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gray">
          <a:xfrm>
            <a:off x="9063673" y="6120308"/>
            <a:ext cx="2672875" cy="4876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6225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bg bwMode="gray">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3" name="Titel 2"/>
          <p:cNvSpPr>
            <a:spLocks noGrp="1"/>
          </p:cNvSpPr>
          <p:nvPr>
            <p:ph type="title"/>
          </p:nvPr>
        </p:nvSpPr>
        <p:spPr bwMode="gray"/>
        <p:txBody>
          <a:bodyPr/>
          <a:lstStyle/>
          <a:p>
            <a:r>
              <a:rPr lang="en-US" dirty="0" smtClean="0">
                <a:solidFill>
                  <a:schemeClr val="bg1"/>
                </a:solidFill>
              </a:rPr>
              <a:t>METHODS</a:t>
            </a:r>
            <a:endParaRPr lang="en-US" dirty="0">
              <a:solidFill>
                <a:schemeClr val="bg1"/>
              </a:solidFill>
            </a:endParaRPr>
          </a:p>
        </p:txBody>
      </p:sp>
      <p:sp>
        <p:nvSpPr>
          <p:cNvPr id="4" name="Textplatzhalter 3"/>
          <p:cNvSpPr>
            <a:spLocks noGrp="1"/>
          </p:cNvSpPr>
          <p:nvPr>
            <p:ph type="body" sz="quarter" idx="13"/>
          </p:nvPr>
        </p:nvSpPr>
        <p:spPr bwMode="gray"/>
        <p:txBody>
          <a:bodyPr/>
          <a:lstStyle/>
          <a:p>
            <a:r>
              <a:rPr lang="en-US" dirty="0" smtClean="0"/>
              <a:t>Businesses and Their Multichannel Strategy</a:t>
            </a:r>
            <a:endParaRPr lang="en-US" dirty="0"/>
          </a:p>
        </p:txBody>
      </p:sp>
      <p:sp>
        <p:nvSpPr>
          <p:cNvPr id="2" name="Inhaltsplatzhalter 1"/>
          <p:cNvSpPr>
            <a:spLocks noGrp="1"/>
          </p:cNvSpPr>
          <p:nvPr>
            <p:ph sz="half" idx="1"/>
          </p:nvPr>
        </p:nvSpPr>
        <p:spPr bwMode="gray"/>
        <p:txBody>
          <a:bodyPr/>
          <a:lstStyle/>
          <a:p>
            <a:pPr marL="0" indent="0">
              <a:buNone/>
            </a:pPr>
            <a:r>
              <a:rPr lang="en-US" sz="2400" dirty="0" smtClean="0">
                <a:solidFill>
                  <a:schemeClr val="bg1"/>
                </a:solidFill>
              </a:rPr>
              <a:t>A</a:t>
            </a:r>
            <a:r>
              <a:rPr lang="en-US" sz="2400" b="1" dirty="0" smtClean="0">
                <a:solidFill>
                  <a:schemeClr val="bg1"/>
                </a:solidFill>
              </a:rPr>
              <a:t> </a:t>
            </a:r>
            <a:r>
              <a:rPr lang="en-US" sz="2400" b="1" dirty="0" smtClean="0">
                <a:solidFill>
                  <a:schemeClr val="bg1"/>
                </a:solidFill>
                <a:latin typeface="+mj-lt"/>
              </a:rPr>
              <a:t>multi-channel strategy </a:t>
            </a:r>
            <a:r>
              <a:rPr lang="en-US" sz="2400" dirty="0" smtClean="0">
                <a:solidFill>
                  <a:schemeClr val="bg1"/>
                </a:solidFill>
              </a:rPr>
              <a:t>is when both </a:t>
            </a:r>
            <a:br>
              <a:rPr lang="en-US" sz="2400" dirty="0" smtClean="0">
                <a:solidFill>
                  <a:schemeClr val="bg1"/>
                </a:solidFill>
              </a:rPr>
            </a:br>
            <a:r>
              <a:rPr lang="en-US" sz="2400" dirty="0" smtClean="0">
                <a:solidFill>
                  <a:schemeClr val="bg1"/>
                </a:solidFill>
              </a:rPr>
              <a:t>the online and the offline world </a:t>
            </a:r>
            <a:br>
              <a:rPr lang="en-US" sz="2400" dirty="0" smtClean="0">
                <a:solidFill>
                  <a:schemeClr val="bg1"/>
                </a:solidFill>
              </a:rPr>
            </a:br>
            <a:r>
              <a:rPr lang="en-US" sz="2400" dirty="0" smtClean="0">
                <a:solidFill>
                  <a:schemeClr val="bg1"/>
                </a:solidFill>
              </a:rPr>
              <a:t>is integrated into one business plan.</a:t>
            </a:r>
          </a:p>
          <a:p>
            <a:pPr marL="0" indent="0">
              <a:buNone/>
            </a:pPr>
            <a:endParaRPr lang="en-US" dirty="0" smtClean="0">
              <a:solidFill>
                <a:schemeClr val="bg1"/>
              </a:solidFill>
              <a:latin typeface="+mj-lt"/>
            </a:endParaRPr>
          </a:p>
          <a:p>
            <a:pPr marL="0" indent="0">
              <a:buNone/>
            </a:pPr>
            <a:r>
              <a:rPr lang="en-US" sz="2400" dirty="0" smtClean="0">
                <a:solidFill>
                  <a:schemeClr val="bg1"/>
                </a:solidFill>
                <a:latin typeface="Bebas Neue" panose="020B0506020202020201" pitchFamily="34" charset="0"/>
              </a:rPr>
              <a:t>Examples: </a:t>
            </a:r>
          </a:p>
          <a:p>
            <a:pPr marL="0" indent="0">
              <a:buNone/>
            </a:pPr>
            <a:r>
              <a:rPr lang="en-US" b="1" dirty="0" smtClean="0">
                <a:solidFill>
                  <a:schemeClr val="bg1"/>
                </a:solidFill>
                <a:latin typeface="+mj-lt"/>
              </a:rPr>
              <a:t>Ikea</a:t>
            </a:r>
            <a:r>
              <a:rPr lang="en-US" dirty="0" smtClean="0">
                <a:solidFill>
                  <a:schemeClr val="bg1"/>
                </a:solidFill>
              </a:rPr>
              <a:t> </a:t>
            </a:r>
            <a:r>
              <a:rPr lang="en-US" sz="2400" dirty="0" smtClean="0">
                <a:solidFill>
                  <a:schemeClr val="bg1"/>
                </a:solidFill>
              </a:rPr>
              <a:t>– virtual inspiration for retail shopping</a:t>
            </a:r>
            <a:endParaRPr lang="en-US" sz="2800" dirty="0" smtClean="0">
              <a:solidFill>
                <a:schemeClr val="bg1"/>
              </a:solidFill>
            </a:endParaRPr>
          </a:p>
          <a:p>
            <a:pPr marL="0" indent="0">
              <a:buNone/>
            </a:pPr>
            <a:r>
              <a:rPr lang="en-US" b="1" dirty="0" smtClean="0">
                <a:solidFill>
                  <a:schemeClr val="bg1"/>
                </a:solidFill>
                <a:latin typeface="+mj-lt"/>
              </a:rPr>
              <a:t>eBay</a:t>
            </a:r>
            <a:r>
              <a:rPr lang="en-US" dirty="0" smtClean="0">
                <a:solidFill>
                  <a:schemeClr val="bg1"/>
                </a:solidFill>
              </a:rPr>
              <a:t> </a:t>
            </a:r>
            <a:r>
              <a:rPr lang="en-US" sz="2400" dirty="0" smtClean="0">
                <a:solidFill>
                  <a:schemeClr val="bg1"/>
                </a:solidFill>
              </a:rPr>
              <a:t>– local sellers are members of the digital shopping world</a:t>
            </a:r>
          </a:p>
          <a:p>
            <a:pPr marL="0" indent="0">
              <a:buNone/>
            </a:pPr>
            <a:endParaRPr lang="en-US" dirty="0" smtClean="0">
              <a:solidFill>
                <a:schemeClr val="bg1"/>
              </a:solidFill>
            </a:endParaRPr>
          </a:p>
          <a:p>
            <a:pPr marL="0" indent="0">
              <a:buNone/>
            </a:pPr>
            <a:endParaRPr lang="en-US" dirty="0">
              <a:solidFill>
                <a:schemeClr val="bg1"/>
              </a:solidFill>
            </a:endParaRPr>
          </a:p>
        </p:txBody>
      </p:sp>
      <p:pic>
        <p:nvPicPr>
          <p:cNvPr id="6" name="Bildplatzhalter 5"/>
          <p:cNvPicPr>
            <a:picLocks noGrp="1" noChangeAspect="1"/>
          </p:cNvPicPr>
          <p:nvPr>
            <p:ph type="pic" sz="quarter" idx="14"/>
          </p:nvPr>
        </p:nvPicPr>
        <p:blipFill>
          <a:blip r:embed="rId2" cstate="email">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rcRect/>
          <a:stretch>
            <a:fillRect/>
          </a:stretch>
        </p:blipFill>
        <p:spPr bwMode="gray"/>
      </p:pic>
      <p:sp>
        <p:nvSpPr>
          <p:cNvPr id="8" name="Rectangle"/>
          <p:cNvSpPr/>
          <p:nvPr/>
        </p:nvSpPr>
        <p:spPr bwMode="gray">
          <a:xfrm>
            <a:off x="6303620" y="0"/>
            <a:ext cx="5886793" cy="6858000"/>
          </a:xfrm>
          <a:prstGeom prst="rect">
            <a:avLst/>
          </a:prstGeom>
          <a:solidFill>
            <a:schemeClr val="tx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 name="LINE ICON - ipad"/>
          <p:cNvGrpSpPr>
            <a:grpSpLocks noChangeAspect="1"/>
          </p:cNvGrpSpPr>
          <p:nvPr/>
        </p:nvGrpSpPr>
        <p:grpSpPr bwMode="gray">
          <a:xfrm>
            <a:off x="8101265" y="2393375"/>
            <a:ext cx="2193824" cy="1712548"/>
            <a:chOff x="1976954" y="5337471"/>
            <a:chExt cx="459725" cy="358872"/>
          </a:xfrm>
          <a:solidFill>
            <a:schemeClr val="bg1"/>
          </a:solidFill>
        </p:grpSpPr>
        <p:sp>
          <p:nvSpPr>
            <p:cNvPr id="14" name="Freeform 26"/>
            <p:cNvSpPr>
              <a:spLocks noEditPoints="1"/>
            </p:cNvSpPr>
            <p:nvPr/>
          </p:nvSpPr>
          <p:spPr bwMode="gray">
            <a:xfrm rot="5400000">
              <a:off x="2027381" y="5287044"/>
              <a:ext cx="358872" cy="459725"/>
            </a:xfrm>
            <a:custGeom>
              <a:avLst/>
              <a:gdLst>
                <a:gd name="T0" fmla="*/ 352 w 374"/>
                <a:gd name="T1" fmla="*/ 479 h 479"/>
                <a:gd name="T2" fmla="*/ 23 w 374"/>
                <a:gd name="T3" fmla="*/ 479 h 479"/>
                <a:gd name="T4" fmla="*/ 0 w 374"/>
                <a:gd name="T5" fmla="*/ 457 h 479"/>
                <a:gd name="T6" fmla="*/ 0 w 374"/>
                <a:gd name="T7" fmla="*/ 23 h 479"/>
                <a:gd name="T8" fmla="*/ 23 w 374"/>
                <a:gd name="T9" fmla="*/ 0 h 479"/>
                <a:gd name="T10" fmla="*/ 352 w 374"/>
                <a:gd name="T11" fmla="*/ 0 h 479"/>
                <a:gd name="T12" fmla="*/ 374 w 374"/>
                <a:gd name="T13" fmla="*/ 23 h 479"/>
                <a:gd name="T14" fmla="*/ 374 w 374"/>
                <a:gd name="T15" fmla="*/ 457 h 479"/>
                <a:gd name="T16" fmla="*/ 352 w 374"/>
                <a:gd name="T17" fmla="*/ 479 h 479"/>
                <a:gd name="T18" fmla="*/ 23 w 374"/>
                <a:gd name="T19" fmla="*/ 15 h 479"/>
                <a:gd name="T20" fmla="*/ 15 w 374"/>
                <a:gd name="T21" fmla="*/ 23 h 479"/>
                <a:gd name="T22" fmla="*/ 15 w 374"/>
                <a:gd name="T23" fmla="*/ 457 h 479"/>
                <a:gd name="T24" fmla="*/ 23 w 374"/>
                <a:gd name="T25" fmla="*/ 464 h 479"/>
                <a:gd name="T26" fmla="*/ 352 w 374"/>
                <a:gd name="T27" fmla="*/ 464 h 479"/>
                <a:gd name="T28" fmla="*/ 360 w 374"/>
                <a:gd name="T29" fmla="*/ 457 h 479"/>
                <a:gd name="T30" fmla="*/ 360 w 374"/>
                <a:gd name="T31" fmla="*/ 23 h 479"/>
                <a:gd name="T32" fmla="*/ 352 w 374"/>
                <a:gd name="T33" fmla="*/ 15 h 479"/>
                <a:gd name="T34" fmla="*/ 23 w 374"/>
                <a:gd name="T35" fmla="*/ 15 h 4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4" h="479">
                  <a:moveTo>
                    <a:pt x="352" y="479"/>
                  </a:moveTo>
                  <a:cubicBezTo>
                    <a:pt x="23" y="479"/>
                    <a:pt x="23" y="479"/>
                    <a:pt x="23" y="479"/>
                  </a:cubicBezTo>
                  <a:cubicBezTo>
                    <a:pt x="10" y="479"/>
                    <a:pt x="0" y="469"/>
                    <a:pt x="0" y="457"/>
                  </a:cubicBezTo>
                  <a:cubicBezTo>
                    <a:pt x="0" y="23"/>
                    <a:pt x="0" y="23"/>
                    <a:pt x="0" y="23"/>
                  </a:cubicBezTo>
                  <a:cubicBezTo>
                    <a:pt x="0" y="10"/>
                    <a:pt x="10" y="0"/>
                    <a:pt x="23" y="0"/>
                  </a:cubicBezTo>
                  <a:cubicBezTo>
                    <a:pt x="352" y="0"/>
                    <a:pt x="352" y="0"/>
                    <a:pt x="352" y="0"/>
                  </a:cubicBezTo>
                  <a:cubicBezTo>
                    <a:pt x="364" y="0"/>
                    <a:pt x="374" y="10"/>
                    <a:pt x="374" y="23"/>
                  </a:cubicBezTo>
                  <a:cubicBezTo>
                    <a:pt x="374" y="457"/>
                    <a:pt x="374" y="457"/>
                    <a:pt x="374" y="457"/>
                  </a:cubicBezTo>
                  <a:cubicBezTo>
                    <a:pt x="374" y="469"/>
                    <a:pt x="364" y="479"/>
                    <a:pt x="352" y="479"/>
                  </a:cubicBezTo>
                  <a:close/>
                  <a:moveTo>
                    <a:pt x="23" y="15"/>
                  </a:moveTo>
                  <a:cubicBezTo>
                    <a:pt x="18" y="15"/>
                    <a:pt x="15" y="18"/>
                    <a:pt x="15" y="23"/>
                  </a:cubicBezTo>
                  <a:cubicBezTo>
                    <a:pt x="15" y="457"/>
                    <a:pt x="15" y="457"/>
                    <a:pt x="15" y="457"/>
                  </a:cubicBezTo>
                  <a:cubicBezTo>
                    <a:pt x="15" y="461"/>
                    <a:pt x="18" y="464"/>
                    <a:pt x="23" y="464"/>
                  </a:cubicBezTo>
                  <a:cubicBezTo>
                    <a:pt x="352" y="464"/>
                    <a:pt x="352" y="464"/>
                    <a:pt x="352" y="464"/>
                  </a:cubicBezTo>
                  <a:cubicBezTo>
                    <a:pt x="356" y="464"/>
                    <a:pt x="360" y="461"/>
                    <a:pt x="360" y="457"/>
                  </a:cubicBezTo>
                  <a:cubicBezTo>
                    <a:pt x="360" y="23"/>
                    <a:pt x="360" y="23"/>
                    <a:pt x="360" y="23"/>
                  </a:cubicBezTo>
                  <a:cubicBezTo>
                    <a:pt x="360" y="18"/>
                    <a:pt x="356" y="15"/>
                    <a:pt x="352" y="15"/>
                  </a:cubicBezTo>
                  <a:lnTo>
                    <a:pt x="23"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t" anchorCtr="0" compatLnSpc="1">
              <a:prstTxWarp prst="textNoShape">
                <a:avLst/>
              </a:prstTxWarp>
            </a:bodyPr>
            <a:lstStyle/>
            <a:p>
              <a:endParaRPr lang="en-US" dirty="0"/>
            </a:p>
          </p:txBody>
        </p:sp>
        <p:sp>
          <p:nvSpPr>
            <p:cNvPr id="15" name="Freeform 27"/>
            <p:cNvSpPr>
              <a:spLocks noEditPoints="1"/>
            </p:cNvSpPr>
            <p:nvPr/>
          </p:nvSpPr>
          <p:spPr bwMode="gray">
            <a:xfrm rot="5400000">
              <a:off x="2084892" y="5344560"/>
              <a:ext cx="272711" cy="344693"/>
            </a:xfrm>
            <a:custGeom>
              <a:avLst/>
              <a:gdLst>
                <a:gd name="T0" fmla="*/ 671 w 671"/>
                <a:gd name="T1" fmla="*/ 848 h 848"/>
                <a:gd name="T2" fmla="*/ 0 w 671"/>
                <a:gd name="T3" fmla="*/ 848 h 848"/>
                <a:gd name="T4" fmla="*/ 0 w 671"/>
                <a:gd name="T5" fmla="*/ 0 h 848"/>
                <a:gd name="T6" fmla="*/ 671 w 671"/>
                <a:gd name="T7" fmla="*/ 0 h 848"/>
                <a:gd name="T8" fmla="*/ 671 w 671"/>
                <a:gd name="T9" fmla="*/ 848 h 848"/>
                <a:gd name="T10" fmla="*/ 35 w 671"/>
                <a:gd name="T11" fmla="*/ 815 h 848"/>
                <a:gd name="T12" fmla="*/ 638 w 671"/>
                <a:gd name="T13" fmla="*/ 815 h 848"/>
                <a:gd name="T14" fmla="*/ 638 w 671"/>
                <a:gd name="T15" fmla="*/ 35 h 848"/>
                <a:gd name="T16" fmla="*/ 35 w 671"/>
                <a:gd name="T17" fmla="*/ 35 h 848"/>
                <a:gd name="T18" fmla="*/ 35 w 671"/>
                <a:gd name="T19" fmla="*/ 815 h 8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71" h="848">
                  <a:moveTo>
                    <a:pt x="671" y="848"/>
                  </a:moveTo>
                  <a:lnTo>
                    <a:pt x="0" y="848"/>
                  </a:lnTo>
                  <a:lnTo>
                    <a:pt x="0" y="0"/>
                  </a:lnTo>
                  <a:lnTo>
                    <a:pt x="671" y="0"/>
                  </a:lnTo>
                  <a:lnTo>
                    <a:pt x="671" y="848"/>
                  </a:lnTo>
                  <a:close/>
                  <a:moveTo>
                    <a:pt x="35" y="815"/>
                  </a:moveTo>
                  <a:lnTo>
                    <a:pt x="638" y="815"/>
                  </a:lnTo>
                  <a:lnTo>
                    <a:pt x="638" y="35"/>
                  </a:lnTo>
                  <a:lnTo>
                    <a:pt x="35" y="35"/>
                  </a:lnTo>
                  <a:lnTo>
                    <a:pt x="35" y="8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t" anchorCtr="0" compatLnSpc="1">
              <a:prstTxWarp prst="textNoShape">
                <a:avLst/>
              </a:prstTxWarp>
            </a:bodyPr>
            <a:lstStyle/>
            <a:p>
              <a:endParaRPr lang="en-US" dirty="0"/>
            </a:p>
          </p:txBody>
        </p:sp>
        <p:sp>
          <p:nvSpPr>
            <p:cNvPr id="16" name="Oval 28"/>
            <p:cNvSpPr>
              <a:spLocks noChangeArrowheads="1"/>
            </p:cNvSpPr>
            <p:nvPr/>
          </p:nvSpPr>
          <p:spPr bwMode="gray">
            <a:xfrm rot="5400000">
              <a:off x="2005815" y="5502476"/>
              <a:ext cx="28856" cy="2886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t" anchorCtr="0" compatLnSpc="1">
              <a:prstTxWarp prst="textNoShape">
                <a:avLst/>
              </a:prstTxWarp>
            </a:bodyPr>
            <a:lstStyle/>
            <a:p>
              <a:endParaRPr lang="en-US" dirty="0"/>
            </a:p>
          </p:txBody>
        </p:sp>
      </p:grpSp>
      <p:sp>
        <p:nvSpPr>
          <p:cNvPr id="22" name="METRO ICON - hand 6"/>
          <p:cNvSpPr>
            <a:spLocks noChangeAspect="1" noEditPoints="1"/>
          </p:cNvSpPr>
          <p:nvPr/>
        </p:nvSpPr>
        <p:spPr bwMode="gray">
          <a:xfrm>
            <a:off x="8847454" y="2800614"/>
            <a:ext cx="839175" cy="898065"/>
          </a:xfrm>
          <a:custGeom>
            <a:avLst/>
            <a:gdLst>
              <a:gd name="T0" fmla="*/ 289 w 321"/>
              <a:gd name="T1" fmla="*/ 193 h 342"/>
              <a:gd name="T2" fmla="*/ 279 w 321"/>
              <a:gd name="T3" fmla="*/ 257 h 342"/>
              <a:gd name="T4" fmla="*/ 257 w 321"/>
              <a:gd name="T5" fmla="*/ 310 h 342"/>
              <a:gd name="T6" fmla="*/ 214 w 321"/>
              <a:gd name="T7" fmla="*/ 342 h 342"/>
              <a:gd name="T8" fmla="*/ 65 w 321"/>
              <a:gd name="T9" fmla="*/ 310 h 342"/>
              <a:gd name="T10" fmla="*/ 65 w 321"/>
              <a:gd name="T11" fmla="*/ 139 h 342"/>
              <a:gd name="T12" fmla="*/ 225 w 321"/>
              <a:gd name="T13" fmla="*/ 0 h 342"/>
              <a:gd name="T14" fmla="*/ 225 w 321"/>
              <a:gd name="T15" fmla="*/ 128 h 342"/>
              <a:gd name="T16" fmla="*/ 289 w 321"/>
              <a:gd name="T17" fmla="*/ 128 h 342"/>
              <a:gd name="T18" fmla="*/ 289 w 321"/>
              <a:gd name="T19" fmla="*/ 193 h 342"/>
              <a:gd name="T20" fmla="*/ 43 w 321"/>
              <a:gd name="T21" fmla="*/ 139 h 342"/>
              <a:gd name="T22" fmla="*/ 43 w 321"/>
              <a:gd name="T23" fmla="*/ 310 h 342"/>
              <a:gd name="T24" fmla="*/ 65 w 321"/>
              <a:gd name="T25" fmla="*/ 310 h 342"/>
              <a:gd name="T26" fmla="*/ 65 w 321"/>
              <a:gd name="T27" fmla="*/ 321 h 342"/>
              <a:gd name="T28" fmla="*/ 22 w 321"/>
              <a:gd name="T29" fmla="*/ 321 h 342"/>
              <a:gd name="T30" fmla="*/ 0 w 321"/>
              <a:gd name="T31" fmla="*/ 289 h 342"/>
              <a:gd name="T32" fmla="*/ 0 w 321"/>
              <a:gd name="T33" fmla="*/ 161 h 342"/>
              <a:gd name="T34" fmla="*/ 22 w 321"/>
              <a:gd name="T35" fmla="*/ 128 h 342"/>
              <a:gd name="T36" fmla="*/ 65 w 321"/>
              <a:gd name="T37" fmla="*/ 128 h 342"/>
              <a:gd name="T38" fmla="*/ 65 w 321"/>
              <a:gd name="T39" fmla="*/ 139 h 342"/>
              <a:gd name="T40" fmla="*/ 43 w 321"/>
              <a:gd name="T41" fmla="*/ 139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1" h="342">
                <a:moveTo>
                  <a:pt x="289" y="193"/>
                </a:moveTo>
                <a:cubicBezTo>
                  <a:pt x="314" y="193"/>
                  <a:pt x="300" y="257"/>
                  <a:pt x="279" y="257"/>
                </a:cubicBezTo>
                <a:cubicBezTo>
                  <a:pt x="289" y="257"/>
                  <a:pt x="279" y="310"/>
                  <a:pt x="257" y="310"/>
                </a:cubicBezTo>
                <a:cubicBezTo>
                  <a:pt x="257" y="332"/>
                  <a:pt x="236" y="342"/>
                  <a:pt x="214" y="342"/>
                </a:cubicBezTo>
                <a:cubicBezTo>
                  <a:pt x="124" y="342"/>
                  <a:pt x="156" y="320"/>
                  <a:pt x="65" y="310"/>
                </a:cubicBezTo>
                <a:cubicBezTo>
                  <a:pt x="65" y="139"/>
                  <a:pt x="65" y="139"/>
                  <a:pt x="65" y="139"/>
                </a:cubicBezTo>
                <a:cubicBezTo>
                  <a:pt x="145" y="115"/>
                  <a:pt x="225" y="54"/>
                  <a:pt x="225" y="0"/>
                </a:cubicBezTo>
                <a:cubicBezTo>
                  <a:pt x="243" y="0"/>
                  <a:pt x="289" y="21"/>
                  <a:pt x="225" y="128"/>
                </a:cubicBezTo>
                <a:cubicBezTo>
                  <a:pt x="225" y="128"/>
                  <a:pt x="279" y="128"/>
                  <a:pt x="289" y="128"/>
                </a:cubicBezTo>
                <a:cubicBezTo>
                  <a:pt x="321" y="128"/>
                  <a:pt x="311" y="193"/>
                  <a:pt x="289" y="193"/>
                </a:cubicBezTo>
                <a:close/>
                <a:moveTo>
                  <a:pt x="43" y="139"/>
                </a:moveTo>
                <a:cubicBezTo>
                  <a:pt x="43" y="310"/>
                  <a:pt x="43" y="310"/>
                  <a:pt x="43" y="310"/>
                </a:cubicBezTo>
                <a:cubicBezTo>
                  <a:pt x="65" y="310"/>
                  <a:pt x="65" y="310"/>
                  <a:pt x="65" y="310"/>
                </a:cubicBezTo>
                <a:cubicBezTo>
                  <a:pt x="65" y="321"/>
                  <a:pt x="65" y="321"/>
                  <a:pt x="65" y="321"/>
                </a:cubicBezTo>
                <a:cubicBezTo>
                  <a:pt x="22" y="321"/>
                  <a:pt x="22" y="321"/>
                  <a:pt x="22" y="321"/>
                </a:cubicBezTo>
                <a:cubicBezTo>
                  <a:pt x="10" y="321"/>
                  <a:pt x="0" y="307"/>
                  <a:pt x="0" y="289"/>
                </a:cubicBezTo>
                <a:cubicBezTo>
                  <a:pt x="0" y="161"/>
                  <a:pt x="0" y="161"/>
                  <a:pt x="0" y="161"/>
                </a:cubicBezTo>
                <a:cubicBezTo>
                  <a:pt x="0" y="143"/>
                  <a:pt x="10" y="128"/>
                  <a:pt x="22" y="128"/>
                </a:cubicBezTo>
                <a:cubicBezTo>
                  <a:pt x="65" y="128"/>
                  <a:pt x="65" y="128"/>
                  <a:pt x="65" y="128"/>
                </a:cubicBezTo>
                <a:cubicBezTo>
                  <a:pt x="65" y="139"/>
                  <a:pt x="65" y="139"/>
                  <a:pt x="65" y="139"/>
                </a:cubicBezTo>
                <a:lnTo>
                  <a:pt x="43" y="139"/>
                </a:lnTo>
                <a:close/>
              </a:path>
            </a:pathLst>
          </a:custGeom>
          <a:solidFill>
            <a:schemeClr val="bg1"/>
          </a:solidFill>
          <a:ln>
            <a:noFill/>
          </a:ln>
          <a:extLst/>
        </p:spPr>
        <p:txBody>
          <a:bodyPr vert="horz" wrap="square" lIns="0" tIns="0" rIns="0" bIns="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685018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l="-7"/>
          <a:stretch/>
        </p:blipFill>
        <p:spPr bwMode="gray">
          <a:xfrm>
            <a:off x="793" y="-1"/>
            <a:ext cx="12190413" cy="5813999"/>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p:cNvSpPr/>
          <p:nvPr/>
        </p:nvSpPr>
        <p:spPr bwMode="gray">
          <a:xfrm>
            <a:off x="793" y="0"/>
            <a:ext cx="12190413" cy="5813999"/>
          </a:xfrm>
          <a:prstGeom prst="rect">
            <a:avLst/>
          </a:prstGeom>
          <a:solidFill>
            <a:schemeClr val="tx1">
              <a:lumMod val="85000"/>
              <a:lumOff val="1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tle"/>
          <p:cNvSpPr>
            <a:spLocks noGrp="1"/>
          </p:cNvSpPr>
          <p:nvPr>
            <p:ph type="ctrTitle"/>
          </p:nvPr>
        </p:nvSpPr>
        <p:spPr bwMode="gray"/>
        <p:txBody>
          <a:bodyPr/>
          <a:lstStyle/>
          <a:p>
            <a:r>
              <a:rPr lang="en-US" dirty="0" smtClean="0"/>
              <a:t>E-Business</a:t>
            </a:r>
            <a:br>
              <a:rPr lang="en-US" dirty="0" smtClean="0"/>
            </a:br>
            <a:r>
              <a:rPr lang="en-US" sz="6000" dirty="0" smtClean="0"/>
              <a:t>4. DEVELOPMENT IN GERMANY</a:t>
            </a:r>
            <a:endParaRPr lang="en-US" sz="6000" dirty="0"/>
          </a:p>
        </p:txBody>
      </p:sp>
      <p:sp>
        <p:nvSpPr>
          <p:cNvPr id="6" name="Subtitle"/>
          <p:cNvSpPr>
            <a:spLocks noGrp="1"/>
          </p:cNvSpPr>
          <p:nvPr>
            <p:ph type="subTitle" idx="1"/>
          </p:nvPr>
        </p:nvSpPr>
        <p:spPr bwMode="gray"/>
        <p:txBody>
          <a:bodyPr/>
          <a:lstStyle/>
          <a:p>
            <a:r>
              <a:rPr lang="en-US" dirty="0" smtClean="0"/>
              <a:t>E-Business and E-Commerce</a:t>
            </a:r>
            <a:endParaRPr lang="en-US" dirty="0"/>
          </a:p>
        </p:txBody>
      </p:sp>
      <p:pic>
        <p:nvPicPr>
          <p:cNvPr id="8" name="Logo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gray">
          <a:xfrm>
            <a:off x="9036548" y="6120307"/>
            <a:ext cx="2700000" cy="4923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2173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bg bwMode="gray">
      <p:bgPr>
        <a:solidFill>
          <a:schemeClr val="tx1">
            <a:lumMod val="85000"/>
            <a:lumOff val="15000"/>
          </a:schemeClr>
        </a:solidFill>
        <a:effectLst/>
      </p:bgPr>
    </p:bg>
    <p:spTree>
      <p:nvGrpSpPr>
        <p:cNvPr id="1" name=""/>
        <p:cNvGrpSpPr/>
        <p:nvPr/>
      </p:nvGrpSpPr>
      <p:grpSpPr>
        <a:xfrm>
          <a:off x="0" y="0"/>
          <a:ext cx="0" cy="0"/>
          <a:chOff x="0" y="0"/>
          <a:chExt cx="0" cy="0"/>
        </a:xfrm>
      </p:grpSpPr>
      <p:pic>
        <p:nvPicPr>
          <p:cNvPr id="47" name="Picture 2"/>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auto">
          <a:xfrm>
            <a:off x="0" y="1"/>
            <a:ext cx="12190413" cy="6858000"/>
          </a:xfrm>
          <a:prstGeom prst="rect">
            <a:avLst/>
          </a:prstGeom>
          <a:noFill/>
          <a:extLst>
            <a:ext uri="{909E8E84-426E-40DD-AFC4-6F175D3DCCD1}">
              <a14:hiddenFill xmlns:a14="http://schemas.microsoft.com/office/drawing/2010/main">
                <a:solidFill>
                  <a:srgbClr val="FFFFFF"/>
                </a:solidFill>
              </a14:hiddenFill>
            </a:ext>
          </a:extLst>
        </p:spPr>
      </p:pic>
      <p:sp>
        <p:nvSpPr>
          <p:cNvPr id="48" name="Rectangle"/>
          <p:cNvSpPr/>
          <p:nvPr/>
        </p:nvSpPr>
        <p:spPr bwMode="gray">
          <a:xfrm>
            <a:off x="-793" y="0"/>
            <a:ext cx="12191206" cy="6858000"/>
          </a:xfrm>
          <a:prstGeom prst="rect">
            <a:avLst/>
          </a:prstGeom>
          <a:solidFill>
            <a:schemeClr val="tx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el 2"/>
          <p:cNvSpPr>
            <a:spLocks noGrp="1"/>
          </p:cNvSpPr>
          <p:nvPr>
            <p:ph type="title"/>
          </p:nvPr>
        </p:nvSpPr>
        <p:spPr bwMode="gray"/>
        <p:txBody>
          <a:bodyPr/>
          <a:lstStyle/>
          <a:p>
            <a:r>
              <a:rPr lang="en-US" dirty="0" smtClean="0">
                <a:solidFill>
                  <a:schemeClr val="bg1"/>
                </a:solidFill>
              </a:rPr>
              <a:t>DEVELOPMENT IN GERMANY</a:t>
            </a:r>
            <a:endParaRPr lang="en-US" dirty="0">
              <a:solidFill>
                <a:schemeClr val="bg1"/>
              </a:solidFill>
            </a:endParaRPr>
          </a:p>
        </p:txBody>
      </p:sp>
      <p:sp>
        <p:nvSpPr>
          <p:cNvPr id="4" name="Textplatzhalter 3"/>
          <p:cNvSpPr>
            <a:spLocks noGrp="1"/>
          </p:cNvSpPr>
          <p:nvPr>
            <p:ph type="body" sz="quarter" idx="13"/>
          </p:nvPr>
        </p:nvSpPr>
        <p:spPr bwMode="gray"/>
        <p:txBody>
          <a:bodyPr/>
          <a:lstStyle/>
          <a:p>
            <a:r>
              <a:rPr lang="en-US" dirty="0" smtClean="0">
                <a:solidFill>
                  <a:schemeClr val="bg1">
                    <a:lumMod val="75000"/>
                  </a:schemeClr>
                </a:solidFill>
              </a:rPr>
              <a:t>E-Commerce Sales in the Past Years</a:t>
            </a:r>
            <a:endParaRPr lang="en-US" dirty="0">
              <a:solidFill>
                <a:schemeClr val="bg1">
                  <a:lumMod val="75000"/>
                </a:schemeClr>
              </a:solidFill>
            </a:endParaRPr>
          </a:p>
        </p:txBody>
      </p:sp>
      <p:sp>
        <p:nvSpPr>
          <p:cNvPr id="8" name="Textfeld 7"/>
          <p:cNvSpPr txBox="1"/>
          <p:nvPr/>
        </p:nvSpPr>
        <p:spPr bwMode="gray">
          <a:xfrm>
            <a:off x="515518" y="5540962"/>
            <a:ext cx="2906162" cy="276999"/>
          </a:xfrm>
          <a:prstGeom prst="rect">
            <a:avLst/>
          </a:prstGeom>
          <a:noFill/>
        </p:spPr>
        <p:txBody>
          <a:bodyPr wrap="square" rtlCol="0">
            <a:spAutoFit/>
          </a:bodyPr>
          <a:lstStyle/>
          <a:p>
            <a:r>
              <a:rPr lang="en-US" sz="1200" dirty="0" smtClean="0">
                <a:solidFill>
                  <a:schemeClr val="bg1"/>
                </a:solidFill>
              </a:rPr>
              <a:t>Source: HDE forecast</a:t>
            </a:r>
            <a:endParaRPr lang="en-US" sz="1200" dirty="0">
              <a:solidFill>
                <a:schemeClr val="bg1"/>
              </a:solidFill>
            </a:endParaRPr>
          </a:p>
        </p:txBody>
      </p:sp>
      <p:graphicFrame>
        <p:nvGraphicFramePr>
          <p:cNvPr id="5" name="Diagramm 4"/>
          <p:cNvGraphicFramePr/>
          <p:nvPr>
            <p:extLst>
              <p:ext uri="{D42A27DB-BD31-4B8C-83A1-F6EECF244321}">
                <p14:modId xmlns:p14="http://schemas.microsoft.com/office/powerpoint/2010/main" val="1925089119"/>
              </p:ext>
            </p:extLst>
          </p:nvPr>
        </p:nvGraphicFramePr>
        <p:xfrm>
          <a:off x="551765" y="2072640"/>
          <a:ext cx="11097836" cy="3515360"/>
        </p:xfrm>
        <a:graphic>
          <a:graphicData uri="http://schemas.openxmlformats.org/drawingml/2006/chart">
            <c:chart xmlns:c="http://schemas.openxmlformats.org/drawingml/2006/chart" xmlns:r="http://schemas.openxmlformats.org/officeDocument/2006/relationships" r:id="rId3"/>
          </a:graphicData>
        </a:graphic>
      </p:graphicFrame>
      <p:sp>
        <p:nvSpPr>
          <p:cNvPr id="2" name="Rechteck 1"/>
          <p:cNvSpPr/>
          <p:nvPr/>
        </p:nvSpPr>
        <p:spPr bwMode="gray">
          <a:xfrm>
            <a:off x="10954627" y="1522052"/>
            <a:ext cx="611065" cy="461665"/>
          </a:xfrm>
          <a:prstGeom prst="rect">
            <a:avLst/>
          </a:prstGeom>
        </p:spPr>
        <p:txBody>
          <a:bodyPr wrap="none">
            <a:spAutoFit/>
          </a:bodyPr>
          <a:lstStyle/>
          <a:p>
            <a:pPr algn="ctr"/>
            <a:r>
              <a:rPr lang="en-US" sz="2400" dirty="0" smtClean="0">
                <a:solidFill>
                  <a:schemeClr val="bg1"/>
                </a:solidFill>
                <a:latin typeface="Bebas Neue" panose="020B0506020202020201" pitchFamily="34" charset="0"/>
              </a:rPr>
              <a:t>BN €</a:t>
            </a:r>
            <a:endParaRPr lang="en-US" sz="2400" dirty="0">
              <a:solidFill>
                <a:schemeClr val="bg1"/>
              </a:solidFill>
              <a:latin typeface="Bebas Neue" panose="020B0506020202020201" pitchFamily="34" charset="0"/>
            </a:endParaRPr>
          </a:p>
        </p:txBody>
      </p:sp>
    </p:spTree>
    <p:extLst>
      <p:ext uri="{BB962C8B-B14F-4D97-AF65-F5344CB8AC3E}">
        <p14:creationId xmlns:p14="http://schemas.microsoft.com/office/powerpoint/2010/main" val="27421082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bg bwMode="gray">
      <p:bgPr>
        <a:solidFill>
          <a:schemeClr val="bg1">
            <a:lumMod val="85000"/>
          </a:schemeClr>
        </a:solidFill>
        <a:effectLst/>
      </p:bgPr>
    </p:bg>
    <p:spTree>
      <p:nvGrpSpPr>
        <p:cNvPr id="1" name=""/>
        <p:cNvGrpSpPr/>
        <p:nvPr/>
      </p:nvGrpSpPr>
      <p:grpSpPr>
        <a:xfrm>
          <a:off x="0" y="0"/>
          <a:ext cx="0" cy="0"/>
          <a:chOff x="0" y="0"/>
          <a:chExt cx="0" cy="0"/>
        </a:xfrm>
      </p:grpSpPr>
      <p:grpSp>
        <p:nvGrpSpPr>
          <p:cNvPr id="19" name="Gruppieren 18"/>
          <p:cNvGrpSpPr/>
          <p:nvPr/>
        </p:nvGrpSpPr>
        <p:grpSpPr>
          <a:xfrm>
            <a:off x="2697030" y="3781604"/>
            <a:ext cx="1813325" cy="1813325"/>
            <a:chOff x="2144893" y="3377084"/>
            <a:chExt cx="1813325" cy="1813325"/>
          </a:xfrm>
        </p:grpSpPr>
        <p:sp>
          <p:nvSpPr>
            <p:cNvPr id="20" name="Ellipse 19"/>
            <p:cNvSpPr/>
            <p:nvPr/>
          </p:nvSpPr>
          <p:spPr>
            <a:xfrm>
              <a:off x="2144893" y="3377084"/>
              <a:ext cx="1813325" cy="1813325"/>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a:p>
          </p:txBody>
        </p:sp>
        <p:grpSp>
          <p:nvGrpSpPr>
            <p:cNvPr id="21" name="LINE ICON - shopping cart 1"/>
            <p:cNvGrpSpPr>
              <a:grpSpLocks noChangeAspect="1"/>
            </p:cNvGrpSpPr>
            <p:nvPr/>
          </p:nvGrpSpPr>
          <p:grpSpPr bwMode="black">
            <a:xfrm>
              <a:off x="2535084" y="3840079"/>
              <a:ext cx="913116" cy="882519"/>
              <a:chOff x="536575" y="1531938"/>
              <a:chExt cx="409304" cy="395589"/>
            </a:xfrm>
            <a:solidFill>
              <a:schemeClr val="bg1"/>
            </a:solidFill>
          </p:grpSpPr>
          <p:sp>
            <p:nvSpPr>
              <p:cNvPr id="22" name="Freeform 211"/>
              <p:cNvSpPr>
                <a:spLocks noEditPoints="1"/>
              </p:cNvSpPr>
              <p:nvPr/>
            </p:nvSpPr>
            <p:spPr bwMode="black">
              <a:xfrm>
                <a:off x="536575" y="1531938"/>
                <a:ext cx="409304" cy="314018"/>
              </a:xfrm>
              <a:custGeom>
                <a:avLst/>
                <a:gdLst>
                  <a:gd name="T0" fmla="*/ 239 w 240"/>
                  <a:gd name="T1" fmla="*/ 62 h 184"/>
                  <a:gd name="T2" fmla="*/ 236 w 240"/>
                  <a:gd name="T3" fmla="*/ 60 h 184"/>
                  <a:gd name="T4" fmla="*/ 68 w 240"/>
                  <a:gd name="T5" fmla="*/ 60 h 184"/>
                  <a:gd name="T6" fmla="*/ 67 w 240"/>
                  <a:gd name="T7" fmla="*/ 60 h 184"/>
                  <a:gd name="T8" fmla="*/ 57 w 240"/>
                  <a:gd name="T9" fmla="*/ 18 h 184"/>
                  <a:gd name="T10" fmla="*/ 37 w 240"/>
                  <a:gd name="T11" fmla="*/ 0 h 184"/>
                  <a:gd name="T12" fmla="*/ 4 w 240"/>
                  <a:gd name="T13" fmla="*/ 0 h 184"/>
                  <a:gd name="T14" fmla="*/ 0 w 240"/>
                  <a:gd name="T15" fmla="*/ 4 h 184"/>
                  <a:gd name="T16" fmla="*/ 4 w 240"/>
                  <a:gd name="T17" fmla="*/ 8 h 184"/>
                  <a:gd name="T18" fmla="*/ 37 w 240"/>
                  <a:gd name="T19" fmla="*/ 8 h 184"/>
                  <a:gd name="T20" fmla="*/ 49 w 240"/>
                  <a:gd name="T21" fmla="*/ 20 h 184"/>
                  <a:gd name="T22" fmla="*/ 85 w 240"/>
                  <a:gd name="T23" fmla="*/ 164 h 184"/>
                  <a:gd name="T24" fmla="*/ 105 w 240"/>
                  <a:gd name="T25" fmla="*/ 184 h 184"/>
                  <a:gd name="T26" fmla="*/ 200 w 240"/>
                  <a:gd name="T27" fmla="*/ 184 h 184"/>
                  <a:gd name="T28" fmla="*/ 204 w 240"/>
                  <a:gd name="T29" fmla="*/ 180 h 184"/>
                  <a:gd name="T30" fmla="*/ 200 w 240"/>
                  <a:gd name="T31" fmla="*/ 176 h 184"/>
                  <a:gd name="T32" fmla="*/ 105 w 240"/>
                  <a:gd name="T33" fmla="*/ 176 h 184"/>
                  <a:gd name="T34" fmla="*/ 93 w 240"/>
                  <a:gd name="T35" fmla="*/ 163 h 184"/>
                  <a:gd name="T36" fmla="*/ 89 w 240"/>
                  <a:gd name="T37" fmla="*/ 148 h 184"/>
                  <a:gd name="T38" fmla="*/ 204 w 240"/>
                  <a:gd name="T39" fmla="*/ 148 h 184"/>
                  <a:gd name="T40" fmla="*/ 208 w 240"/>
                  <a:gd name="T41" fmla="*/ 145 h 184"/>
                  <a:gd name="T42" fmla="*/ 240 w 240"/>
                  <a:gd name="T43" fmla="*/ 65 h 184"/>
                  <a:gd name="T44" fmla="*/ 239 w 240"/>
                  <a:gd name="T45" fmla="*/ 62 h 184"/>
                  <a:gd name="T46" fmla="*/ 201 w 240"/>
                  <a:gd name="T47" fmla="*/ 140 h 184"/>
                  <a:gd name="T48" fmla="*/ 88 w 240"/>
                  <a:gd name="T49" fmla="*/ 140 h 184"/>
                  <a:gd name="T50" fmla="*/ 87 w 240"/>
                  <a:gd name="T51" fmla="*/ 140 h 184"/>
                  <a:gd name="T52" fmla="*/ 69 w 240"/>
                  <a:gd name="T53" fmla="*/ 68 h 184"/>
                  <a:gd name="T54" fmla="*/ 230 w 240"/>
                  <a:gd name="T55" fmla="*/ 68 h 184"/>
                  <a:gd name="T56" fmla="*/ 201 w 240"/>
                  <a:gd name="T57" fmla="*/ 14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40" h="184">
                    <a:moveTo>
                      <a:pt x="239" y="62"/>
                    </a:moveTo>
                    <a:cubicBezTo>
                      <a:pt x="239" y="61"/>
                      <a:pt x="237" y="60"/>
                      <a:pt x="236" y="60"/>
                    </a:cubicBezTo>
                    <a:cubicBezTo>
                      <a:pt x="68" y="60"/>
                      <a:pt x="68" y="60"/>
                      <a:pt x="68" y="60"/>
                    </a:cubicBezTo>
                    <a:cubicBezTo>
                      <a:pt x="68" y="60"/>
                      <a:pt x="68" y="60"/>
                      <a:pt x="67" y="60"/>
                    </a:cubicBezTo>
                    <a:cubicBezTo>
                      <a:pt x="57" y="18"/>
                      <a:pt x="57" y="18"/>
                      <a:pt x="57" y="18"/>
                    </a:cubicBezTo>
                    <a:cubicBezTo>
                      <a:pt x="53" y="3"/>
                      <a:pt x="42" y="0"/>
                      <a:pt x="37" y="0"/>
                    </a:cubicBezTo>
                    <a:cubicBezTo>
                      <a:pt x="4" y="0"/>
                      <a:pt x="4" y="0"/>
                      <a:pt x="4" y="0"/>
                    </a:cubicBezTo>
                    <a:cubicBezTo>
                      <a:pt x="2" y="0"/>
                      <a:pt x="0" y="2"/>
                      <a:pt x="0" y="4"/>
                    </a:cubicBezTo>
                    <a:cubicBezTo>
                      <a:pt x="0" y="6"/>
                      <a:pt x="2" y="8"/>
                      <a:pt x="4" y="8"/>
                    </a:cubicBezTo>
                    <a:cubicBezTo>
                      <a:pt x="37" y="8"/>
                      <a:pt x="37" y="8"/>
                      <a:pt x="37" y="8"/>
                    </a:cubicBezTo>
                    <a:cubicBezTo>
                      <a:pt x="38" y="8"/>
                      <a:pt x="46" y="8"/>
                      <a:pt x="49" y="20"/>
                    </a:cubicBezTo>
                    <a:cubicBezTo>
                      <a:pt x="85" y="164"/>
                      <a:pt x="85" y="164"/>
                      <a:pt x="85" y="164"/>
                    </a:cubicBezTo>
                    <a:cubicBezTo>
                      <a:pt x="85" y="165"/>
                      <a:pt x="89" y="184"/>
                      <a:pt x="105" y="184"/>
                    </a:cubicBezTo>
                    <a:cubicBezTo>
                      <a:pt x="200" y="184"/>
                      <a:pt x="200" y="184"/>
                      <a:pt x="200" y="184"/>
                    </a:cubicBezTo>
                    <a:cubicBezTo>
                      <a:pt x="202" y="184"/>
                      <a:pt x="204" y="182"/>
                      <a:pt x="204" y="180"/>
                    </a:cubicBezTo>
                    <a:cubicBezTo>
                      <a:pt x="204" y="178"/>
                      <a:pt x="202" y="176"/>
                      <a:pt x="200" y="176"/>
                    </a:cubicBezTo>
                    <a:cubicBezTo>
                      <a:pt x="105" y="176"/>
                      <a:pt x="105" y="176"/>
                      <a:pt x="105" y="176"/>
                    </a:cubicBezTo>
                    <a:cubicBezTo>
                      <a:pt x="96" y="176"/>
                      <a:pt x="93" y="163"/>
                      <a:pt x="93" y="163"/>
                    </a:cubicBezTo>
                    <a:cubicBezTo>
                      <a:pt x="89" y="148"/>
                      <a:pt x="89" y="148"/>
                      <a:pt x="89" y="148"/>
                    </a:cubicBezTo>
                    <a:cubicBezTo>
                      <a:pt x="204" y="148"/>
                      <a:pt x="204" y="148"/>
                      <a:pt x="204" y="148"/>
                    </a:cubicBezTo>
                    <a:cubicBezTo>
                      <a:pt x="206" y="148"/>
                      <a:pt x="207" y="147"/>
                      <a:pt x="208" y="145"/>
                    </a:cubicBezTo>
                    <a:cubicBezTo>
                      <a:pt x="240" y="65"/>
                      <a:pt x="240" y="65"/>
                      <a:pt x="240" y="65"/>
                    </a:cubicBezTo>
                    <a:cubicBezTo>
                      <a:pt x="240" y="64"/>
                      <a:pt x="240" y="63"/>
                      <a:pt x="239" y="62"/>
                    </a:cubicBezTo>
                    <a:close/>
                    <a:moveTo>
                      <a:pt x="201" y="140"/>
                    </a:moveTo>
                    <a:cubicBezTo>
                      <a:pt x="88" y="140"/>
                      <a:pt x="88" y="140"/>
                      <a:pt x="88" y="140"/>
                    </a:cubicBezTo>
                    <a:cubicBezTo>
                      <a:pt x="88" y="140"/>
                      <a:pt x="88" y="140"/>
                      <a:pt x="87" y="140"/>
                    </a:cubicBezTo>
                    <a:cubicBezTo>
                      <a:pt x="69" y="68"/>
                      <a:pt x="69" y="68"/>
                      <a:pt x="69" y="68"/>
                    </a:cubicBezTo>
                    <a:cubicBezTo>
                      <a:pt x="230" y="68"/>
                      <a:pt x="230" y="68"/>
                      <a:pt x="230" y="68"/>
                    </a:cubicBezTo>
                    <a:lnTo>
                      <a:pt x="201" y="140"/>
                    </a:lnTo>
                    <a:close/>
                  </a:path>
                </a:pathLst>
              </a:custGeom>
              <a:grpFill/>
              <a:ln w="12700">
                <a:solidFill>
                  <a:schemeClr val="bg1"/>
                </a:solidFill>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23" name="Freeform 212"/>
              <p:cNvSpPr>
                <a:spLocks noEditPoints="1"/>
              </p:cNvSpPr>
              <p:nvPr/>
            </p:nvSpPr>
            <p:spPr bwMode="black">
              <a:xfrm>
                <a:off x="686726" y="1852452"/>
                <a:ext cx="75075" cy="75075"/>
              </a:xfrm>
              <a:custGeom>
                <a:avLst/>
                <a:gdLst>
                  <a:gd name="T0" fmla="*/ 22 w 44"/>
                  <a:gd name="T1" fmla="*/ 0 h 44"/>
                  <a:gd name="T2" fmla="*/ 0 w 44"/>
                  <a:gd name="T3" fmla="*/ 22 h 44"/>
                  <a:gd name="T4" fmla="*/ 22 w 44"/>
                  <a:gd name="T5" fmla="*/ 44 h 44"/>
                  <a:gd name="T6" fmla="*/ 44 w 44"/>
                  <a:gd name="T7" fmla="*/ 22 h 44"/>
                  <a:gd name="T8" fmla="*/ 22 w 44"/>
                  <a:gd name="T9" fmla="*/ 0 h 44"/>
                  <a:gd name="T10" fmla="*/ 22 w 44"/>
                  <a:gd name="T11" fmla="*/ 36 h 44"/>
                  <a:gd name="T12" fmla="*/ 8 w 44"/>
                  <a:gd name="T13" fmla="*/ 22 h 44"/>
                  <a:gd name="T14" fmla="*/ 22 w 44"/>
                  <a:gd name="T15" fmla="*/ 8 h 44"/>
                  <a:gd name="T16" fmla="*/ 36 w 44"/>
                  <a:gd name="T17" fmla="*/ 22 h 44"/>
                  <a:gd name="T18" fmla="*/ 22 w 44"/>
                  <a:gd name="T19" fmla="*/ 36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 h="44">
                    <a:moveTo>
                      <a:pt x="22" y="0"/>
                    </a:moveTo>
                    <a:cubicBezTo>
                      <a:pt x="10" y="0"/>
                      <a:pt x="0" y="10"/>
                      <a:pt x="0" y="22"/>
                    </a:cubicBezTo>
                    <a:cubicBezTo>
                      <a:pt x="0" y="34"/>
                      <a:pt x="10" y="44"/>
                      <a:pt x="22" y="44"/>
                    </a:cubicBezTo>
                    <a:cubicBezTo>
                      <a:pt x="34" y="44"/>
                      <a:pt x="44" y="34"/>
                      <a:pt x="44" y="22"/>
                    </a:cubicBezTo>
                    <a:cubicBezTo>
                      <a:pt x="44" y="10"/>
                      <a:pt x="34" y="0"/>
                      <a:pt x="22" y="0"/>
                    </a:cubicBezTo>
                    <a:close/>
                    <a:moveTo>
                      <a:pt x="22" y="36"/>
                    </a:moveTo>
                    <a:cubicBezTo>
                      <a:pt x="14" y="36"/>
                      <a:pt x="8" y="30"/>
                      <a:pt x="8" y="22"/>
                    </a:cubicBezTo>
                    <a:cubicBezTo>
                      <a:pt x="8" y="14"/>
                      <a:pt x="14" y="8"/>
                      <a:pt x="22" y="8"/>
                    </a:cubicBezTo>
                    <a:cubicBezTo>
                      <a:pt x="30" y="8"/>
                      <a:pt x="36" y="14"/>
                      <a:pt x="36" y="22"/>
                    </a:cubicBezTo>
                    <a:cubicBezTo>
                      <a:pt x="36" y="30"/>
                      <a:pt x="30" y="36"/>
                      <a:pt x="22" y="36"/>
                    </a:cubicBezTo>
                    <a:close/>
                  </a:path>
                </a:pathLst>
              </a:custGeom>
              <a:grpFill/>
              <a:ln w="12700">
                <a:solidFill>
                  <a:schemeClr val="bg1"/>
                </a:solidFill>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24" name="Freeform 213"/>
              <p:cNvSpPr>
                <a:spLocks noEditPoints="1"/>
              </p:cNvSpPr>
              <p:nvPr/>
            </p:nvSpPr>
            <p:spPr bwMode="black">
              <a:xfrm>
                <a:off x="815942" y="1852452"/>
                <a:ext cx="75075" cy="75075"/>
              </a:xfrm>
              <a:custGeom>
                <a:avLst/>
                <a:gdLst>
                  <a:gd name="T0" fmla="*/ 22 w 44"/>
                  <a:gd name="T1" fmla="*/ 0 h 44"/>
                  <a:gd name="T2" fmla="*/ 0 w 44"/>
                  <a:gd name="T3" fmla="*/ 22 h 44"/>
                  <a:gd name="T4" fmla="*/ 22 w 44"/>
                  <a:gd name="T5" fmla="*/ 44 h 44"/>
                  <a:gd name="T6" fmla="*/ 44 w 44"/>
                  <a:gd name="T7" fmla="*/ 22 h 44"/>
                  <a:gd name="T8" fmla="*/ 22 w 44"/>
                  <a:gd name="T9" fmla="*/ 0 h 44"/>
                  <a:gd name="T10" fmla="*/ 22 w 44"/>
                  <a:gd name="T11" fmla="*/ 36 h 44"/>
                  <a:gd name="T12" fmla="*/ 8 w 44"/>
                  <a:gd name="T13" fmla="*/ 22 h 44"/>
                  <a:gd name="T14" fmla="*/ 22 w 44"/>
                  <a:gd name="T15" fmla="*/ 8 h 44"/>
                  <a:gd name="T16" fmla="*/ 36 w 44"/>
                  <a:gd name="T17" fmla="*/ 22 h 44"/>
                  <a:gd name="T18" fmla="*/ 22 w 44"/>
                  <a:gd name="T19" fmla="*/ 36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 h="44">
                    <a:moveTo>
                      <a:pt x="22" y="0"/>
                    </a:moveTo>
                    <a:cubicBezTo>
                      <a:pt x="10" y="0"/>
                      <a:pt x="0" y="10"/>
                      <a:pt x="0" y="22"/>
                    </a:cubicBezTo>
                    <a:cubicBezTo>
                      <a:pt x="0" y="34"/>
                      <a:pt x="10" y="44"/>
                      <a:pt x="22" y="44"/>
                    </a:cubicBezTo>
                    <a:cubicBezTo>
                      <a:pt x="34" y="44"/>
                      <a:pt x="44" y="34"/>
                      <a:pt x="44" y="22"/>
                    </a:cubicBezTo>
                    <a:cubicBezTo>
                      <a:pt x="44" y="10"/>
                      <a:pt x="34" y="0"/>
                      <a:pt x="22" y="0"/>
                    </a:cubicBezTo>
                    <a:close/>
                    <a:moveTo>
                      <a:pt x="22" y="36"/>
                    </a:moveTo>
                    <a:cubicBezTo>
                      <a:pt x="14" y="36"/>
                      <a:pt x="8" y="30"/>
                      <a:pt x="8" y="22"/>
                    </a:cubicBezTo>
                    <a:cubicBezTo>
                      <a:pt x="8" y="14"/>
                      <a:pt x="14" y="8"/>
                      <a:pt x="22" y="8"/>
                    </a:cubicBezTo>
                    <a:cubicBezTo>
                      <a:pt x="30" y="8"/>
                      <a:pt x="36" y="14"/>
                      <a:pt x="36" y="22"/>
                    </a:cubicBezTo>
                    <a:cubicBezTo>
                      <a:pt x="36" y="30"/>
                      <a:pt x="30" y="36"/>
                      <a:pt x="22" y="36"/>
                    </a:cubicBezTo>
                    <a:close/>
                  </a:path>
                </a:pathLst>
              </a:custGeom>
              <a:grpFill/>
              <a:ln w="12700">
                <a:solidFill>
                  <a:schemeClr val="bg1"/>
                </a:solidFill>
                <a:round/>
                <a:headEnd/>
                <a:tailEnd/>
              </a:ln>
              <a:extLst/>
            </p:spPr>
            <p:txBody>
              <a:bodyPr vert="horz" wrap="square" lIns="91440" tIns="45720" rIns="91440" bIns="45720" numCol="1" anchor="t" anchorCtr="0" compatLnSpc="1">
                <a:prstTxWarp prst="textNoShape">
                  <a:avLst/>
                </a:prstTxWarp>
              </a:bodyPr>
              <a:lstStyle/>
              <a:p>
                <a:endParaRPr lang="en-US" dirty="0"/>
              </a:p>
            </p:txBody>
          </p:sp>
        </p:grpSp>
      </p:grpSp>
      <p:sp>
        <p:nvSpPr>
          <p:cNvPr id="11" name="Ellipse 10"/>
          <p:cNvSpPr/>
          <p:nvPr/>
        </p:nvSpPr>
        <p:spPr>
          <a:xfrm>
            <a:off x="4061460" y="1850875"/>
            <a:ext cx="3918736" cy="3918736"/>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a:p>
        </p:txBody>
      </p:sp>
      <p:graphicFrame>
        <p:nvGraphicFramePr>
          <p:cNvPr id="26" name="Diagramm 25"/>
          <p:cNvGraphicFramePr/>
          <p:nvPr>
            <p:extLst>
              <p:ext uri="{D42A27DB-BD31-4B8C-83A1-F6EECF244321}">
                <p14:modId xmlns:p14="http://schemas.microsoft.com/office/powerpoint/2010/main" val="41835576"/>
              </p:ext>
            </p:extLst>
          </p:nvPr>
        </p:nvGraphicFramePr>
        <p:xfrm>
          <a:off x="3028950" y="1809548"/>
          <a:ext cx="7877700" cy="4022826"/>
        </p:xfrm>
        <a:graphic>
          <a:graphicData uri="http://schemas.openxmlformats.org/drawingml/2006/chart">
            <c:chart xmlns:c="http://schemas.openxmlformats.org/drawingml/2006/chart" xmlns:r="http://schemas.openxmlformats.org/officeDocument/2006/relationships" r:id="rId2"/>
          </a:graphicData>
        </a:graphic>
      </p:graphicFrame>
      <p:sp>
        <p:nvSpPr>
          <p:cNvPr id="3" name="Titel 2"/>
          <p:cNvSpPr>
            <a:spLocks noGrp="1"/>
          </p:cNvSpPr>
          <p:nvPr>
            <p:ph type="title"/>
          </p:nvPr>
        </p:nvSpPr>
        <p:spPr/>
        <p:txBody>
          <a:bodyPr/>
          <a:lstStyle/>
          <a:p>
            <a:r>
              <a:rPr lang="en-US" dirty="0" smtClean="0"/>
              <a:t>DEVELOPMENT IN GERMANY</a:t>
            </a:r>
            <a:endParaRPr lang="en-US" dirty="0"/>
          </a:p>
        </p:txBody>
      </p:sp>
      <p:sp>
        <p:nvSpPr>
          <p:cNvPr id="4" name="Textplatzhalter 3"/>
          <p:cNvSpPr>
            <a:spLocks noGrp="1"/>
          </p:cNvSpPr>
          <p:nvPr>
            <p:ph type="body" sz="quarter" idx="13"/>
          </p:nvPr>
        </p:nvSpPr>
        <p:spPr/>
        <p:txBody>
          <a:bodyPr/>
          <a:lstStyle/>
          <a:p>
            <a:r>
              <a:rPr lang="en-US" dirty="0" smtClean="0"/>
              <a:t>Traditional Ordering vs. Online Ordering Methods</a:t>
            </a:r>
            <a:endParaRPr lang="en-US" dirty="0"/>
          </a:p>
        </p:txBody>
      </p:sp>
      <p:sp>
        <p:nvSpPr>
          <p:cNvPr id="18" name="Pfeil nach links 17"/>
          <p:cNvSpPr/>
          <p:nvPr/>
        </p:nvSpPr>
        <p:spPr>
          <a:xfrm>
            <a:off x="7585930" y="3622153"/>
            <a:ext cx="4063669" cy="1337423"/>
          </a:xfrm>
          <a:prstGeom prst="leftArrow">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bg1"/>
                </a:solidFill>
                <a:latin typeface="Bebas Neue" panose="020B0506020202020201" pitchFamily="34" charset="0"/>
              </a:rPr>
              <a:t>Approx. Total 41.9 BN €</a:t>
            </a:r>
            <a:endParaRPr lang="en-US" sz="2000" dirty="0">
              <a:solidFill>
                <a:schemeClr val="bg1"/>
              </a:solidFill>
              <a:latin typeface="Bebas Neue" panose="020B0506020202020201" pitchFamily="34" charset="0"/>
            </a:endParaRPr>
          </a:p>
        </p:txBody>
      </p:sp>
      <p:sp>
        <p:nvSpPr>
          <p:cNvPr id="25" name="Rechteck 24"/>
          <p:cNvSpPr/>
          <p:nvPr/>
        </p:nvSpPr>
        <p:spPr>
          <a:xfrm>
            <a:off x="375968" y="6184492"/>
            <a:ext cx="3883612" cy="21120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noAutofit/>
          </a:bodyPr>
          <a:lstStyle/>
          <a:p>
            <a:pPr>
              <a:lnSpc>
                <a:spcPct val="90000"/>
              </a:lnSpc>
              <a:spcAft>
                <a:spcPts val="1000"/>
              </a:spcAft>
            </a:pPr>
            <a:r>
              <a:rPr lang="en-US" sz="1000" dirty="0" smtClean="0">
                <a:solidFill>
                  <a:schemeClr val="tx1"/>
                </a:solidFill>
              </a:rPr>
              <a:t>Source: </a:t>
            </a:r>
            <a:r>
              <a:rPr lang="en-US" sz="1000" noProof="1" smtClean="0">
                <a:solidFill>
                  <a:schemeClr val="tx1"/>
                </a:solidFill>
              </a:rPr>
              <a:t>bevh study</a:t>
            </a:r>
            <a:r>
              <a:rPr lang="en-US" sz="1000" dirty="0" smtClean="0">
                <a:solidFill>
                  <a:schemeClr val="tx1"/>
                </a:solidFill>
              </a:rPr>
              <a:t> "</a:t>
            </a:r>
            <a:r>
              <a:rPr lang="en-US" sz="1000" dirty="0" err="1" smtClean="0">
                <a:solidFill>
                  <a:schemeClr val="tx1"/>
                </a:solidFill>
              </a:rPr>
              <a:t>Interaktiver</a:t>
            </a:r>
            <a:r>
              <a:rPr lang="en-US" sz="1000" dirty="0" smtClean="0">
                <a:solidFill>
                  <a:schemeClr val="tx1"/>
                </a:solidFill>
              </a:rPr>
              <a:t> Handel in Deutschland B2C", 2015</a:t>
            </a:r>
            <a:endParaRPr lang="en-US" sz="1000" dirty="0">
              <a:solidFill>
                <a:schemeClr val="tx1"/>
              </a:solidFill>
            </a:endParaRPr>
          </a:p>
        </p:txBody>
      </p:sp>
      <p:sp>
        <p:nvSpPr>
          <p:cNvPr id="27" name="Textfeld 26"/>
          <p:cNvSpPr txBox="1"/>
          <p:nvPr/>
        </p:nvSpPr>
        <p:spPr>
          <a:xfrm>
            <a:off x="4823460" y="2383836"/>
            <a:ext cx="1186966" cy="461665"/>
          </a:xfrm>
          <a:prstGeom prst="rect">
            <a:avLst/>
          </a:prstGeom>
          <a:noFill/>
        </p:spPr>
        <p:txBody>
          <a:bodyPr wrap="square" rtlCol="0">
            <a:spAutoFit/>
          </a:bodyPr>
          <a:lstStyle/>
          <a:p>
            <a:pPr algn="ctr"/>
            <a:r>
              <a:rPr lang="en-US" sz="2400" dirty="0" smtClean="0">
                <a:solidFill>
                  <a:schemeClr val="bg1"/>
                </a:solidFill>
                <a:latin typeface="Bebas Neue" panose="020B0506020202020201" pitchFamily="34" charset="0"/>
              </a:rPr>
              <a:t>7.2 BN €</a:t>
            </a:r>
            <a:endParaRPr lang="en-US" sz="2400" dirty="0">
              <a:solidFill>
                <a:schemeClr val="bg1"/>
              </a:solidFill>
              <a:latin typeface="Bebas Neue" panose="020B0506020202020201" pitchFamily="34" charset="0"/>
            </a:endParaRPr>
          </a:p>
        </p:txBody>
      </p:sp>
      <p:sp>
        <p:nvSpPr>
          <p:cNvPr id="28" name="Textfeld 27"/>
          <p:cNvSpPr txBox="1"/>
          <p:nvPr/>
        </p:nvSpPr>
        <p:spPr>
          <a:xfrm>
            <a:off x="5435600" y="4728744"/>
            <a:ext cx="1332006" cy="461665"/>
          </a:xfrm>
          <a:prstGeom prst="rect">
            <a:avLst/>
          </a:prstGeom>
          <a:noFill/>
        </p:spPr>
        <p:txBody>
          <a:bodyPr wrap="square" rtlCol="0">
            <a:spAutoFit/>
          </a:bodyPr>
          <a:lstStyle/>
          <a:p>
            <a:r>
              <a:rPr lang="en-US" sz="2400" dirty="0" smtClean="0">
                <a:latin typeface="Bebas Neue" panose="020B0506020202020201" pitchFamily="34" charset="0"/>
              </a:rPr>
              <a:t>41.9 BN €</a:t>
            </a:r>
            <a:endParaRPr lang="en-US" sz="2400" dirty="0">
              <a:latin typeface="Bebas Neue" panose="020B0506020202020201" pitchFamily="34" charset="0"/>
            </a:endParaRPr>
          </a:p>
        </p:txBody>
      </p:sp>
      <p:pic>
        <p:nvPicPr>
          <p:cNvPr id="17" name="Logo"/>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gray">
          <a:xfrm>
            <a:off x="9556768" y="6126998"/>
            <a:ext cx="2179779" cy="39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34725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7" name="Picture 3"/>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gray">
          <a:xfrm>
            <a:off x="-2" y="0"/>
            <a:ext cx="12190413" cy="582295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p:cNvSpPr/>
          <p:nvPr/>
        </p:nvSpPr>
        <p:spPr bwMode="gray">
          <a:xfrm>
            <a:off x="0" y="0"/>
            <a:ext cx="12190413" cy="5814000"/>
          </a:xfrm>
          <a:prstGeom prst="rect">
            <a:avLst/>
          </a:prstGeom>
          <a:solidFill>
            <a:schemeClr val="tx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tle"/>
          <p:cNvSpPr>
            <a:spLocks noGrp="1"/>
          </p:cNvSpPr>
          <p:nvPr>
            <p:ph type="ctrTitle"/>
          </p:nvPr>
        </p:nvSpPr>
        <p:spPr bwMode="gray"/>
        <p:txBody>
          <a:bodyPr/>
          <a:lstStyle/>
          <a:p>
            <a:r>
              <a:rPr lang="en-US" dirty="0" smtClean="0"/>
              <a:t>E-Business</a:t>
            </a:r>
            <a:br>
              <a:rPr lang="en-US" dirty="0" smtClean="0"/>
            </a:br>
            <a:r>
              <a:rPr lang="en-US" sz="6000" dirty="0" smtClean="0"/>
              <a:t>5. pros and cons</a:t>
            </a:r>
            <a:endParaRPr lang="en-US" sz="6000" dirty="0"/>
          </a:p>
        </p:txBody>
      </p:sp>
      <p:sp>
        <p:nvSpPr>
          <p:cNvPr id="6" name="Subtitle"/>
          <p:cNvSpPr>
            <a:spLocks noGrp="1"/>
          </p:cNvSpPr>
          <p:nvPr>
            <p:ph type="subTitle" idx="1"/>
          </p:nvPr>
        </p:nvSpPr>
        <p:spPr bwMode="gray"/>
        <p:txBody>
          <a:bodyPr/>
          <a:lstStyle/>
          <a:p>
            <a:r>
              <a:rPr lang="en-US" dirty="0" smtClean="0"/>
              <a:t>E-Business and E-Commerce</a:t>
            </a:r>
            <a:endParaRPr lang="en-US" dirty="0"/>
          </a:p>
        </p:txBody>
      </p:sp>
      <p:pic>
        <p:nvPicPr>
          <p:cNvPr id="8" name="Logo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gray">
          <a:xfrm>
            <a:off x="9036548" y="6120307"/>
            <a:ext cx="2700000" cy="4923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2454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bg bwMode="gray">
      <p:bgPr>
        <a:solidFill>
          <a:schemeClr val="bg1"/>
        </a:solidFill>
        <a:effectLst/>
      </p:bgPr>
    </p:bg>
    <p:spTree>
      <p:nvGrpSpPr>
        <p:cNvPr id="1" name=""/>
        <p:cNvGrpSpPr/>
        <p:nvPr/>
      </p:nvGrpSpPr>
      <p:grpSpPr>
        <a:xfrm>
          <a:off x="0" y="0"/>
          <a:ext cx="0" cy="0"/>
          <a:chOff x="0" y="0"/>
          <a:chExt cx="0" cy="0"/>
        </a:xfrm>
      </p:grpSpPr>
      <p:sp>
        <p:nvSpPr>
          <p:cNvPr id="6" name="Title"/>
          <p:cNvSpPr>
            <a:spLocks noGrp="1"/>
          </p:cNvSpPr>
          <p:nvPr>
            <p:ph type="title"/>
          </p:nvPr>
        </p:nvSpPr>
        <p:spPr bwMode="gray"/>
        <p:txBody>
          <a:bodyPr/>
          <a:lstStyle/>
          <a:p>
            <a:r>
              <a:rPr lang="en-US" dirty="0" smtClean="0"/>
              <a:t>PROS AND CONS</a:t>
            </a:r>
            <a:endParaRPr lang="en-US" dirty="0"/>
          </a:p>
        </p:txBody>
      </p:sp>
      <p:sp>
        <p:nvSpPr>
          <p:cNvPr id="8" name="Subtitle"/>
          <p:cNvSpPr>
            <a:spLocks noGrp="1"/>
          </p:cNvSpPr>
          <p:nvPr>
            <p:ph type="body" sz="quarter" idx="13"/>
          </p:nvPr>
        </p:nvSpPr>
        <p:spPr bwMode="gray"/>
        <p:txBody>
          <a:bodyPr/>
          <a:lstStyle/>
          <a:p>
            <a:r>
              <a:rPr lang="en-US" dirty="0" smtClean="0"/>
              <a:t>For the Provider</a:t>
            </a:r>
            <a:endParaRPr lang="en-US" dirty="0"/>
          </a:p>
        </p:txBody>
      </p:sp>
      <p:sp>
        <p:nvSpPr>
          <p:cNvPr id="2" name="Content 1"/>
          <p:cNvSpPr>
            <a:spLocks noGrp="1"/>
          </p:cNvSpPr>
          <p:nvPr>
            <p:ph sz="half" idx="1"/>
          </p:nvPr>
        </p:nvSpPr>
        <p:spPr bwMode="gray">
          <a:xfrm>
            <a:off x="540000" y="1512000"/>
            <a:ext cx="3462530" cy="4298400"/>
          </a:xfrm>
          <a:ln w="3175">
            <a:noFill/>
          </a:ln>
        </p:spPr>
        <p:txBody>
          <a:bodyPr/>
          <a:lstStyle/>
          <a:p>
            <a:pPr marL="0" indent="0">
              <a:buNone/>
            </a:pPr>
            <a:r>
              <a:rPr lang="en-US" sz="2400" dirty="0" smtClean="0">
                <a:latin typeface="Bebas Neue" panose="020B0506020202020201" pitchFamily="34" charset="0"/>
              </a:rPr>
              <a:t>PROS:</a:t>
            </a:r>
          </a:p>
          <a:p>
            <a:r>
              <a:rPr lang="en-US" sz="2000" dirty="0" smtClean="0"/>
              <a:t>24/7 availability</a:t>
            </a:r>
          </a:p>
          <a:p>
            <a:r>
              <a:rPr lang="en-US" sz="2000" dirty="0" smtClean="0"/>
              <a:t>global reach</a:t>
            </a:r>
          </a:p>
          <a:p>
            <a:r>
              <a:rPr lang="en-US" sz="2000" dirty="0" smtClean="0"/>
              <a:t>quick updates</a:t>
            </a:r>
          </a:p>
          <a:p>
            <a:r>
              <a:rPr lang="en-US" sz="2000" dirty="0" smtClean="0"/>
              <a:t>customer profiling</a:t>
            </a:r>
          </a:p>
          <a:p>
            <a:r>
              <a:rPr lang="en-US" sz="2000" dirty="0" smtClean="0"/>
              <a:t>no locational disadvantage</a:t>
            </a:r>
          </a:p>
          <a:p>
            <a:r>
              <a:rPr lang="en-US" sz="2000" dirty="0" smtClean="0"/>
              <a:t>saving time and costs</a:t>
            </a:r>
          </a:p>
          <a:p>
            <a:r>
              <a:rPr lang="en-US" sz="2000" dirty="0" smtClean="0"/>
              <a:t>additional distribution channels</a:t>
            </a:r>
            <a:endParaRPr lang="en-US" sz="2000" dirty="0"/>
          </a:p>
        </p:txBody>
      </p:sp>
      <p:sp>
        <p:nvSpPr>
          <p:cNvPr id="3" name="Content 2"/>
          <p:cNvSpPr>
            <a:spLocks noGrp="1"/>
          </p:cNvSpPr>
          <p:nvPr>
            <p:ph sz="half" idx="14"/>
          </p:nvPr>
        </p:nvSpPr>
        <p:spPr bwMode="gray">
          <a:xfrm>
            <a:off x="4280749" y="1512000"/>
            <a:ext cx="3420000" cy="4298400"/>
          </a:xfrm>
          <a:ln w="3175">
            <a:noFill/>
          </a:ln>
        </p:spPr>
        <p:txBody>
          <a:bodyPr/>
          <a:lstStyle/>
          <a:p>
            <a:pPr marL="0" indent="0">
              <a:buNone/>
            </a:pPr>
            <a:r>
              <a:rPr lang="en-US" sz="2400" dirty="0" smtClean="0">
                <a:latin typeface="Bebas Neue" panose="020B0506020202020201" pitchFamily="34" charset="0"/>
              </a:rPr>
              <a:t>CONS:</a:t>
            </a:r>
          </a:p>
          <a:p>
            <a:r>
              <a:rPr lang="en-US" sz="2000" dirty="0" smtClean="0"/>
              <a:t>quicker market share loss</a:t>
            </a:r>
          </a:p>
          <a:p>
            <a:r>
              <a:rPr lang="en-US" sz="2000" dirty="0" smtClean="0"/>
              <a:t>high start-up costs</a:t>
            </a:r>
          </a:p>
          <a:p>
            <a:r>
              <a:rPr lang="en-US" sz="2000" dirty="0" smtClean="0"/>
              <a:t>customers can remain anonymous</a:t>
            </a:r>
            <a:endParaRPr lang="en-US" sz="2000" dirty="0"/>
          </a:p>
        </p:txBody>
      </p:sp>
      <p:pic>
        <p:nvPicPr>
          <p:cNvPr id="4" name="Bildplatzhalter 3"/>
          <p:cNvPicPr>
            <a:picLocks noGrp="1" noChangeAspect="1"/>
          </p:cNvPicPr>
          <p:nvPr>
            <p:ph type="pic" sz="quarter" idx="15"/>
          </p:nvPr>
        </p:nvPicPr>
        <p:blipFill>
          <a:blip r:embed="rId2">
            <a:extLst>
              <a:ext uri="{28A0092B-C50C-407E-A947-70E740481C1C}">
                <a14:useLocalDpi xmlns:a14="http://schemas.microsoft.com/office/drawing/2010/main"/>
              </a:ext>
            </a:extLst>
          </a:blip>
          <a:srcRect/>
          <a:stretch>
            <a:fillRect/>
          </a:stretch>
        </p:blipFill>
        <p:spPr bwMode="gray"/>
      </p:pic>
      <p:sp>
        <p:nvSpPr>
          <p:cNvPr id="11" name="Rectangle"/>
          <p:cNvSpPr/>
          <p:nvPr/>
        </p:nvSpPr>
        <p:spPr bwMode="gray">
          <a:xfrm>
            <a:off x="8230413" y="0"/>
            <a:ext cx="3960000" cy="6858000"/>
          </a:xfrm>
          <a:prstGeom prst="rect">
            <a:avLst/>
          </a:prstGeom>
          <a:solidFill>
            <a:schemeClr val="tx1">
              <a:lumMod val="85000"/>
              <a:lumOff val="1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METRO ICON - speech 2"/>
          <p:cNvSpPr>
            <a:spLocks noChangeAspect="1" noEditPoints="1"/>
          </p:cNvSpPr>
          <p:nvPr/>
        </p:nvSpPr>
        <p:spPr bwMode="gray">
          <a:xfrm>
            <a:off x="9457522" y="2970213"/>
            <a:ext cx="1334332" cy="1135062"/>
          </a:xfrm>
          <a:custGeom>
            <a:avLst/>
            <a:gdLst>
              <a:gd name="T0" fmla="*/ 249 w 264"/>
              <a:gd name="T1" fmla="*/ 206 h 234"/>
              <a:gd name="T2" fmla="*/ 264 w 264"/>
              <a:gd name="T3" fmla="*/ 230 h 234"/>
              <a:gd name="T4" fmla="*/ 264 w 264"/>
              <a:gd name="T5" fmla="*/ 234 h 234"/>
              <a:gd name="T6" fmla="*/ 257 w 264"/>
              <a:gd name="T7" fmla="*/ 234 h 234"/>
              <a:gd name="T8" fmla="*/ 217 w 264"/>
              <a:gd name="T9" fmla="*/ 217 h 234"/>
              <a:gd name="T10" fmla="*/ 198 w 264"/>
              <a:gd name="T11" fmla="*/ 220 h 234"/>
              <a:gd name="T12" fmla="*/ 132 w 264"/>
              <a:gd name="T13" fmla="*/ 161 h 234"/>
              <a:gd name="T14" fmla="*/ 198 w 264"/>
              <a:gd name="T15" fmla="*/ 102 h 234"/>
              <a:gd name="T16" fmla="*/ 264 w 264"/>
              <a:gd name="T17" fmla="*/ 161 h 234"/>
              <a:gd name="T18" fmla="*/ 252 w 264"/>
              <a:gd name="T19" fmla="*/ 195 h 234"/>
              <a:gd name="T20" fmla="*/ 249 w 264"/>
              <a:gd name="T21" fmla="*/ 206 h 234"/>
              <a:gd name="T22" fmla="*/ 117 w 264"/>
              <a:gd name="T23" fmla="*/ 0 h 234"/>
              <a:gd name="T24" fmla="*/ 235 w 264"/>
              <a:gd name="T25" fmla="*/ 93 h 234"/>
              <a:gd name="T26" fmla="*/ 198 w 264"/>
              <a:gd name="T27" fmla="*/ 85 h 234"/>
              <a:gd name="T28" fmla="*/ 140 w 264"/>
              <a:gd name="T29" fmla="*/ 106 h 234"/>
              <a:gd name="T30" fmla="*/ 114 w 264"/>
              <a:gd name="T31" fmla="*/ 161 h 234"/>
              <a:gd name="T32" fmla="*/ 121 w 264"/>
              <a:gd name="T33" fmla="*/ 190 h 234"/>
              <a:gd name="T34" fmla="*/ 117 w 264"/>
              <a:gd name="T35" fmla="*/ 190 h 234"/>
              <a:gd name="T36" fmla="*/ 99 w 264"/>
              <a:gd name="T37" fmla="*/ 189 h 234"/>
              <a:gd name="T38" fmla="*/ 14 w 264"/>
              <a:gd name="T39" fmla="*/ 220 h 234"/>
              <a:gd name="T40" fmla="*/ 14 w 264"/>
              <a:gd name="T41" fmla="*/ 213 h 234"/>
              <a:gd name="T42" fmla="*/ 44 w 264"/>
              <a:gd name="T43" fmla="*/ 176 h 234"/>
              <a:gd name="T44" fmla="*/ 43 w 264"/>
              <a:gd name="T45" fmla="*/ 169 h 234"/>
              <a:gd name="T46" fmla="*/ 0 w 264"/>
              <a:gd name="T47" fmla="*/ 95 h 234"/>
              <a:gd name="T48" fmla="*/ 117 w 264"/>
              <a:gd name="T49" fmla="*/ 0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4" h="234">
                <a:moveTo>
                  <a:pt x="249" y="206"/>
                </a:moveTo>
                <a:cubicBezTo>
                  <a:pt x="249" y="217"/>
                  <a:pt x="255" y="226"/>
                  <a:pt x="264" y="230"/>
                </a:cubicBezTo>
                <a:cubicBezTo>
                  <a:pt x="264" y="234"/>
                  <a:pt x="264" y="234"/>
                  <a:pt x="264" y="234"/>
                </a:cubicBezTo>
                <a:cubicBezTo>
                  <a:pt x="262" y="234"/>
                  <a:pt x="259" y="234"/>
                  <a:pt x="257" y="234"/>
                </a:cubicBezTo>
                <a:cubicBezTo>
                  <a:pt x="241" y="234"/>
                  <a:pt x="227" y="228"/>
                  <a:pt x="217" y="217"/>
                </a:cubicBezTo>
                <a:cubicBezTo>
                  <a:pt x="211" y="219"/>
                  <a:pt x="205" y="220"/>
                  <a:pt x="198" y="220"/>
                </a:cubicBezTo>
                <a:cubicBezTo>
                  <a:pt x="161" y="220"/>
                  <a:pt x="132" y="193"/>
                  <a:pt x="132" y="161"/>
                </a:cubicBezTo>
                <a:cubicBezTo>
                  <a:pt x="132" y="129"/>
                  <a:pt x="161" y="102"/>
                  <a:pt x="198" y="102"/>
                </a:cubicBezTo>
                <a:cubicBezTo>
                  <a:pt x="234" y="102"/>
                  <a:pt x="264" y="129"/>
                  <a:pt x="264" y="161"/>
                </a:cubicBezTo>
                <a:cubicBezTo>
                  <a:pt x="264" y="174"/>
                  <a:pt x="259" y="185"/>
                  <a:pt x="252" y="195"/>
                </a:cubicBezTo>
                <a:cubicBezTo>
                  <a:pt x="250" y="198"/>
                  <a:pt x="249" y="202"/>
                  <a:pt x="249" y="206"/>
                </a:cubicBezTo>
                <a:close/>
                <a:moveTo>
                  <a:pt x="117" y="0"/>
                </a:moveTo>
                <a:cubicBezTo>
                  <a:pt x="181" y="0"/>
                  <a:pt x="233" y="41"/>
                  <a:pt x="235" y="93"/>
                </a:cubicBezTo>
                <a:cubicBezTo>
                  <a:pt x="223" y="88"/>
                  <a:pt x="211" y="85"/>
                  <a:pt x="198" y="85"/>
                </a:cubicBezTo>
                <a:cubicBezTo>
                  <a:pt x="176" y="85"/>
                  <a:pt x="155" y="93"/>
                  <a:pt x="140" y="106"/>
                </a:cubicBezTo>
                <a:cubicBezTo>
                  <a:pt x="123" y="121"/>
                  <a:pt x="114" y="140"/>
                  <a:pt x="114" y="161"/>
                </a:cubicBezTo>
                <a:cubicBezTo>
                  <a:pt x="114" y="171"/>
                  <a:pt x="117" y="181"/>
                  <a:pt x="121" y="190"/>
                </a:cubicBezTo>
                <a:cubicBezTo>
                  <a:pt x="120" y="190"/>
                  <a:pt x="118" y="190"/>
                  <a:pt x="117" y="190"/>
                </a:cubicBezTo>
                <a:cubicBezTo>
                  <a:pt x="111" y="190"/>
                  <a:pt x="105" y="190"/>
                  <a:pt x="99" y="189"/>
                </a:cubicBezTo>
                <a:cubicBezTo>
                  <a:pt x="74" y="214"/>
                  <a:pt x="44" y="219"/>
                  <a:pt x="14" y="220"/>
                </a:cubicBezTo>
                <a:cubicBezTo>
                  <a:pt x="14" y="213"/>
                  <a:pt x="14" y="213"/>
                  <a:pt x="14" y="213"/>
                </a:cubicBezTo>
                <a:cubicBezTo>
                  <a:pt x="30" y="206"/>
                  <a:pt x="44" y="192"/>
                  <a:pt x="44" y="176"/>
                </a:cubicBezTo>
                <a:cubicBezTo>
                  <a:pt x="44" y="173"/>
                  <a:pt x="44" y="171"/>
                  <a:pt x="43" y="169"/>
                </a:cubicBezTo>
                <a:cubicBezTo>
                  <a:pt x="17" y="152"/>
                  <a:pt x="0" y="125"/>
                  <a:pt x="0" y="95"/>
                </a:cubicBezTo>
                <a:cubicBezTo>
                  <a:pt x="0" y="42"/>
                  <a:pt x="52" y="0"/>
                  <a:pt x="11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3570792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bg bwMode="gray">
      <p:bgPr>
        <a:solidFill>
          <a:schemeClr val="bg1"/>
        </a:solidFill>
        <a:effectLst/>
      </p:bgPr>
    </p:bg>
    <p:spTree>
      <p:nvGrpSpPr>
        <p:cNvPr id="1" name=""/>
        <p:cNvGrpSpPr/>
        <p:nvPr/>
      </p:nvGrpSpPr>
      <p:grpSpPr>
        <a:xfrm>
          <a:off x="0" y="0"/>
          <a:ext cx="0" cy="0"/>
          <a:chOff x="0" y="0"/>
          <a:chExt cx="0" cy="0"/>
        </a:xfrm>
      </p:grpSpPr>
      <p:sp>
        <p:nvSpPr>
          <p:cNvPr id="6" name="Title"/>
          <p:cNvSpPr>
            <a:spLocks noGrp="1"/>
          </p:cNvSpPr>
          <p:nvPr>
            <p:ph type="title"/>
          </p:nvPr>
        </p:nvSpPr>
        <p:spPr bwMode="gray"/>
        <p:txBody>
          <a:bodyPr/>
          <a:lstStyle/>
          <a:p>
            <a:r>
              <a:rPr lang="en-US" dirty="0" smtClean="0"/>
              <a:t>PROS AND CONS</a:t>
            </a:r>
            <a:endParaRPr lang="en-US" dirty="0"/>
          </a:p>
        </p:txBody>
      </p:sp>
      <p:sp>
        <p:nvSpPr>
          <p:cNvPr id="8" name="Subtitle"/>
          <p:cNvSpPr>
            <a:spLocks noGrp="1"/>
          </p:cNvSpPr>
          <p:nvPr>
            <p:ph type="body" sz="quarter" idx="13"/>
          </p:nvPr>
        </p:nvSpPr>
        <p:spPr bwMode="gray"/>
        <p:txBody>
          <a:bodyPr/>
          <a:lstStyle/>
          <a:p>
            <a:r>
              <a:rPr lang="en-US" dirty="0" smtClean="0"/>
              <a:t>Advantages and Disadvantages for the Consumer</a:t>
            </a:r>
            <a:endParaRPr lang="en-US" dirty="0"/>
          </a:p>
        </p:txBody>
      </p:sp>
      <p:sp>
        <p:nvSpPr>
          <p:cNvPr id="2" name="Content 1"/>
          <p:cNvSpPr>
            <a:spLocks noGrp="1"/>
          </p:cNvSpPr>
          <p:nvPr>
            <p:ph sz="half" idx="1"/>
          </p:nvPr>
        </p:nvSpPr>
        <p:spPr bwMode="gray">
          <a:xfrm>
            <a:off x="540000" y="1512000"/>
            <a:ext cx="3462530" cy="4320475"/>
          </a:xfrm>
          <a:ln w="3175">
            <a:noFill/>
          </a:ln>
        </p:spPr>
        <p:txBody>
          <a:bodyPr/>
          <a:lstStyle/>
          <a:p>
            <a:pPr marL="0" indent="0">
              <a:buNone/>
            </a:pPr>
            <a:r>
              <a:rPr lang="en-US" sz="2400" dirty="0" smtClean="0">
                <a:latin typeface="Bebas Neue" panose="020B0506020202020201" pitchFamily="34" charset="0"/>
              </a:rPr>
              <a:t>PROS:</a:t>
            </a:r>
          </a:p>
          <a:p>
            <a:r>
              <a:rPr lang="en-US" sz="2000" dirty="0" smtClean="0"/>
              <a:t>saving time and costs</a:t>
            </a:r>
          </a:p>
          <a:p>
            <a:r>
              <a:rPr lang="en-US" sz="2000" dirty="0" smtClean="0"/>
              <a:t>convenience</a:t>
            </a:r>
          </a:p>
          <a:p>
            <a:r>
              <a:rPr lang="en-US" sz="2000" dirty="0" smtClean="0"/>
              <a:t>not dependent on opening hours</a:t>
            </a:r>
          </a:p>
          <a:p>
            <a:r>
              <a:rPr lang="en-US" sz="2000" dirty="0" smtClean="0"/>
              <a:t>easy to shop internationally</a:t>
            </a:r>
          </a:p>
          <a:p>
            <a:r>
              <a:rPr lang="en-US" sz="2000" dirty="0" smtClean="0"/>
              <a:t>anonymity</a:t>
            </a:r>
          </a:p>
          <a:p>
            <a:r>
              <a:rPr lang="en-US" sz="2000" dirty="0" smtClean="0"/>
              <a:t>immediate price comparisons</a:t>
            </a:r>
          </a:p>
          <a:p>
            <a:r>
              <a:rPr lang="en-US" sz="2000" dirty="0" smtClean="0"/>
              <a:t>additional information channels</a:t>
            </a:r>
            <a:endParaRPr lang="en-US" sz="2000" dirty="0"/>
          </a:p>
        </p:txBody>
      </p:sp>
      <p:sp>
        <p:nvSpPr>
          <p:cNvPr id="3" name="Content 2"/>
          <p:cNvSpPr>
            <a:spLocks noGrp="1"/>
          </p:cNvSpPr>
          <p:nvPr>
            <p:ph sz="half" idx="14"/>
          </p:nvPr>
        </p:nvSpPr>
        <p:spPr bwMode="gray">
          <a:xfrm>
            <a:off x="4280749" y="1512000"/>
            <a:ext cx="3420000" cy="4320475"/>
          </a:xfrm>
          <a:ln w="3175">
            <a:noFill/>
          </a:ln>
        </p:spPr>
        <p:txBody>
          <a:bodyPr/>
          <a:lstStyle/>
          <a:p>
            <a:pPr marL="0" indent="0">
              <a:buNone/>
            </a:pPr>
            <a:r>
              <a:rPr lang="en-US" sz="2400" dirty="0" smtClean="0">
                <a:latin typeface="Bebas Neue" panose="020B0506020202020201" pitchFamily="34" charset="0"/>
              </a:rPr>
              <a:t>CONS:</a:t>
            </a:r>
          </a:p>
          <a:p>
            <a:r>
              <a:rPr lang="en-US" sz="2000" dirty="0" smtClean="0"/>
              <a:t>saving time and costs</a:t>
            </a:r>
          </a:p>
          <a:p>
            <a:r>
              <a:rPr lang="en-US" sz="2000" dirty="0" smtClean="0"/>
              <a:t>convenience</a:t>
            </a:r>
          </a:p>
          <a:p>
            <a:r>
              <a:rPr lang="en-US" sz="2000" dirty="0" smtClean="0"/>
              <a:t>not dependent on opening hours</a:t>
            </a:r>
          </a:p>
          <a:p>
            <a:r>
              <a:rPr lang="en-US" sz="2000" dirty="0" smtClean="0"/>
              <a:t>easy to shop internationally</a:t>
            </a:r>
          </a:p>
          <a:p>
            <a:r>
              <a:rPr lang="en-US" sz="2000" dirty="0" smtClean="0"/>
              <a:t>anonymity</a:t>
            </a:r>
          </a:p>
          <a:p>
            <a:r>
              <a:rPr lang="en-US" sz="2000" dirty="0" smtClean="0"/>
              <a:t>immediate price comparisons</a:t>
            </a:r>
          </a:p>
          <a:p>
            <a:r>
              <a:rPr lang="en-US" sz="2000" dirty="0" smtClean="0"/>
              <a:t>additional information channels</a:t>
            </a:r>
            <a:endParaRPr lang="en-US" sz="2000" dirty="0"/>
          </a:p>
        </p:txBody>
      </p:sp>
      <p:pic>
        <p:nvPicPr>
          <p:cNvPr id="5" name="Bildplatzhalter 4"/>
          <p:cNvPicPr>
            <a:picLocks noGrp="1" noChangeAspect="1"/>
          </p:cNvPicPr>
          <p:nvPr>
            <p:ph type="pic" sz="quarter" idx="15"/>
          </p:nvPr>
        </p:nvPicPr>
        <p:blipFill>
          <a:blip r:embed="rId2" cstate="email">
            <a:extLst>
              <a:ext uri="{28A0092B-C50C-407E-A947-70E740481C1C}">
                <a14:useLocalDpi xmlns:a14="http://schemas.microsoft.com/office/drawing/2010/main"/>
              </a:ext>
            </a:extLst>
          </a:blip>
          <a:srcRect/>
          <a:stretch>
            <a:fillRect/>
          </a:stretch>
        </p:blipFill>
        <p:spPr bwMode="gray"/>
      </p:pic>
      <p:sp>
        <p:nvSpPr>
          <p:cNvPr id="12" name="Rectangle"/>
          <p:cNvSpPr/>
          <p:nvPr/>
        </p:nvSpPr>
        <p:spPr bwMode="gray">
          <a:xfrm>
            <a:off x="8230413" y="0"/>
            <a:ext cx="3960000" cy="6858000"/>
          </a:xfrm>
          <a:prstGeom prst="rect">
            <a:avLst/>
          </a:prstGeom>
          <a:solidFill>
            <a:schemeClr val="tx1">
              <a:lumMod val="85000"/>
              <a:lumOff val="1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METRO ICON - speech 3"/>
          <p:cNvSpPr>
            <a:spLocks noChangeAspect="1" noEditPoints="1"/>
          </p:cNvSpPr>
          <p:nvPr/>
        </p:nvSpPr>
        <p:spPr bwMode="gray">
          <a:xfrm>
            <a:off x="9457522" y="2973387"/>
            <a:ext cx="1334332" cy="1131887"/>
          </a:xfrm>
          <a:custGeom>
            <a:avLst/>
            <a:gdLst>
              <a:gd name="T0" fmla="*/ 336 w 356"/>
              <a:gd name="T1" fmla="*/ 278 h 316"/>
              <a:gd name="T2" fmla="*/ 356 w 356"/>
              <a:gd name="T3" fmla="*/ 311 h 316"/>
              <a:gd name="T4" fmla="*/ 356 w 356"/>
              <a:gd name="T5" fmla="*/ 316 h 316"/>
              <a:gd name="T6" fmla="*/ 346 w 356"/>
              <a:gd name="T7" fmla="*/ 316 h 316"/>
              <a:gd name="T8" fmla="*/ 293 w 356"/>
              <a:gd name="T9" fmla="*/ 293 h 316"/>
              <a:gd name="T10" fmla="*/ 267 w 356"/>
              <a:gd name="T11" fmla="*/ 297 h 316"/>
              <a:gd name="T12" fmla="*/ 178 w 356"/>
              <a:gd name="T13" fmla="*/ 217 h 316"/>
              <a:gd name="T14" fmla="*/ 267 w 356"/>
              <a:gd name="T15" fmla="*/ 138 h 316"/>
              <a:gd name="T16" fmla="*/ 356 w 356"/>
              <a:gd name="T17" fmla="*/ 217 h 316"/>
              <a:gd name="T18" fmla="*/ 340 w 356"/>
              <a:gd name="T19" fmla="*/ 263 h 316"/>
              <a:gd name="T20" fmla="*/ 336 w 356"/>
              <a:gd name="T21" fmla="*/ 278 h 316"/>
              <a:gd name="T22" fmla="*/ 71 w 356"/>
              <a:gd name="T23" fmla="*/ 68 h 316"/>
              <a:gd name="T24" fmla="*/ 39 w 356"/>
              <a:gd name="T25" fmla="*/ 128 h 316"/>
              <a:gd name="T26" fmla="*/ 50 w 356"/>
              <a:gd name="T27" fmla="*/ 164 h 316"/>
              <a:gd name="T28" fmla="*/ 80 w 356"/>
              <a:gd name="T29" fmla="*/ 195 h 316"/>
              <a:gd name="T30" fmla="*/ 98 w 356"/>
              <a:gd name="T31" fmla="*/ 222 h 316"/>
              <a:gd name="T32" fmla="*/ 99 w 356"/>
              <a:gd name="T33" fmla="*/ 234 h 316"/>
              <a:gd name="T34" fmla="*/ 106 w 356"/>
              <a:gd name="T35" fmla="*/ 227 h 316"/>
              <a:gd name="T36" fmla="*/ 134 w 356"/>
              <a:gd name="T37" fmla="*/ 216 h 316"/>
              <a:gd name="T38" fmla="*/ 138 w 356"/>
              <a:gd name="T39" fmla="*/ 216 h 316"/>
              <a:gd name="T40" fmla="*/ 158 w 356"/>
              <a:gd name="T41" fmla="*/ 217 h 316"/>
              <a:gd name="T42" fmla="*/ 158 w 356"/>
              <a:gd name="T43" fmla="*/ 257 h 316"/>
              <a:gd name="T44" fmla="*/ 134 w 356"/>
              <a:gd name="T45" fmla="*/ 255 h 316"/>
              <a:gd name="T46" fmla="*/ 20 w 356"/>
              <a:gd name="T47" fmla="*/ 296 h 316"/>
              <a:gd name="T48" fmla="*/ 20 w 356"/>
              <a:gd name="T49" fmla="*/ 288 h 316"/>
              <a:gd name="T50" fmla="*/ 59 w 356"/>
              <a:gd name="T51" fmla="*/ 237 h 316"/>
              <a:gd name="T52" fmla="*/ 59 w 356"/>
              <a:gd name="T53" fmla="*/ 228 h 316"/>
              <a:gd name="T54" fmla="*/ 0 w 356"/>
              <a:gd name="T55" fmla="*/ 128 h 316"/>
              <a:gd name="T56" fmla="*/ 158 w 356"/>
              <a:gd name="T57" fmla="*/ 0 h 316"/>
              <a:gd name="T58" fmla="*/ 316 w 356"/>
              <a:gd name="T59" fmla="*/ 125 h 316"/>
              <a:gd name="T60" fmla="*/ 276 w 356"/>
              <a:gd name="T61" fmla="*/ 115 h 316"/>
              <a:gd name="T62" fmla="*/ 245 w 356"/>
              <a:gd name="T63" fmla="*/ 68 h 316"/>
              <a:gd name="T64" fmla="*/ 207 w 356"/>
              <a:gd name="T65" fmla="*/ 47 h 316"/>
              <a:gd name="T66" fmla="*/ 158 w 356"/>
              <a:gd name="T67" fmla="*/ 39 h 316"/>
              <a:gd name="T68" fmla="*/ 109 w 356"/>
              <a:gd name="T69" fmla="*/ 47 h 316"/>
              <a:gd name="T70" fmla="*/ 71 w 356"/>
              <a:gd name="T71" fmla="*/ 68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56" h="316">
                <a:moveTo>
                  <a:pt x="336" y="278"/>
                </a:moveTo>
                <a:cubicBezTo>
                  <a:pt x="336" y="292"/>
                  <a:pt x="344" y="305"/>
                  <a:pt x="356" y="311"/>
                </a:cubicBezTo>
                <a:cubicBezTo>
                  <a:pt x="356" y="316"/>
                  <a:pt x="356" y="316"/>
                  <a:pt x="356" y="316"/>
                </a:cubicBezTo>
                <a:cubicBezTo>
                  <a:pt x="353" y="316"/>
                  <a:pt x="349" y="316"/>
                  <a:pt x="346" y="316"/>
                </a:cubicBezTo>
                <a:cubicBezTo>
                  <a:pt x="325" y="316"/>
                  <a:pt x="306" y="307"/>
                  <a:pt x="293" y="293"/>
                </a:cubicBezTo>
                <a:cubicBezTo>
                  <a:pt x="284" y="295"/>
                  <a:pt x="276" y="297"/>
                  <a:pt x="267" y="297"/>
                </a:cubicBezTo>
                <a:cubicBezTo>
                  <a:pt x="218" y="297"/>
                  <a:pt x="178" y="261"/>
                  <a:pt x="178" y="217"/>
                </a:cubicBezTo>
                <a:cubicBezTo>
                  <a:pt x="178" y="174"/>
                  <a:pt x="218" y="138"/>
                  <a:pt x="267" y="138"/>
                </a:cubicBezTo>
                <a:cubicBezTo>
                  <a:pt x="316" y="138"/>
                  <a:pt x="356" y="174"/>
                  <a:pt x="356" y="217"/>
                </a:cubicBezTo>
                <a:cubicBezTo>
                  <a:pt x="356" y="235"/>
                  <a:pt x="350" y="250"/>
                  <a:pt x="340" y="263"/>
                </a:cubicBezTo>
                <a:cubicBezTo>
                  <a:pt x="337" y="268"/>
                  <a:pt x="336" y="273"/>
                  <a:pt x="336" y="278"/>
                </a:cubicBezTo>
                <a:close/>
                <a:moveTo>
                  <a:pt x="71" y="68"/>
                </a:moveTo>
                <a:cubicBezTo>
                  <a:pt x="51" y="85"/>
                  <a:pt x="39" y="106"/>
                  <a:pt x="39" y="128"/>
                </a:cubicBezTo>
                <a:cubicBezTo>
                  <a:pt x="39" y="141"/>
                  <a:pt x="43" y="153"/>
                  <a:pt x="50" y="164"/>
                </a:cubicBezTo>
                <a:cubicBezTo>
                  <a:pt x="57" y="176"/>
                  <a:pt x="67" y="187"/>
                  <a:pt x="80" y="195"/>
                </a:cubicBezTo>
                <a:cubicBezTo>
                  <a:pt x="90" y="202"/>
                  <a:pt x="96" y="211"/>
                  <a:pt x="98" y="222"/>
                </a:cubicBezTo>
                <a:cubicBezTo>
                  <a:pt x="98" y="226"/>
                  <a:pt x="99" y="230"/>
                  <a:pt x="99" y="234"/>
                </a:cubicBezTo>
                <a:cubicBezTo>
                  <a:pt x="101" y="232"/>
                  <a:pt x="103" y="230"/>
                  <a:pt x="106" y="227"/>
                </a:cubicBezTo>
                <a:cubicBezTo>
                  <a:pt x="113" y="220"/>
                  <a:pt x="123" y="216"/>
                  <a:pt x="134" y="216"/>
                </a:cubicBezTo>
                <a:cubicBezTo>
                  <a:pt x="135" y="216"/>
                  <a:pt x="137" y="216"/>
                  <a:pt x="138" y="216"/>
                </a:cubicBezTo>
                <a:cubicBezTo>
                  <a:pt x="145" y="217"/>
                  <a:pt x="152" y="217"/>
                  <a:pt x="158" y="217"/>
                </a:cubicBezTo>
                <a:cubicBezTo>
                  <a:pt x="158" y="257"/>
                  <a:pt x="158" y="257"/>
                  <a:pt x="158" y="257"/>
                </a:cubicBezTo>
                <a:cubicBezTo>
                  <a:pt x="150" y="257"/>
                  <a:pt x="142" y="256"/>
                  <a:pt x="134" y="255"/>
                </a:cubicBezTo>
                <a:cubicBezTo>
                  <a:pt x="100" y="289"/>
                  <a:pt x="59" y="296"/>
                  <a:pt x="20" y="296"/>
                </a:cubicBezTo>
                <a:cubicBezTo>
                  <a:pt x="20" y="288"/>
                  <a:pt x="20" y="288"/>
                  <a:pt x="20" y="288"/>
                </a:cubicBezTo>
                <a:cubicBezTo>
                  <a:pt x="41" y="278"/>
                  <a:pt x="59" y="259"/>
                  <a:pt x="59" y="237"/>
                </a:cubicBezTo>
                <a:cubicBezTo>
                  <a:pt x="59" y="234"/>
                  <a:pt x="59" y="231"/>
                  <a:pt x="59" y="228"/>
                </a:cubicBezTo>
                <a:cubicBezTo>
                  <a:pt x="23" y="205"/>
                  <a:pt x="0" y="169"/>
                  <a:pt x="0" y="128"/>
                </a:cubicBezTo>
                <a:cubicBezTo>
                  <a:pt x="0" y="57"/>
                  <a:pt x="71" y="0"/>
                  <a:pt x="158" y="0"/>
                </a:cubicBezTo>
                <a:cubicBezTo>
                  <a:pt x="244" y="0"/>
                  <a:pt x="314" y="56"/>
                  <a:pt x="316" y="125"/>
                </a:cubicBezTo>
                <a:cubicBezTo>
                  <a:pt x="304" y="120"/>
                  <a:pt x="290" y="116"/>
                  <a:pt x="276" y="115"/>
                </a:cubicBezTo>
                <a:cubicBezTo>
                  <a:pt x="272" y="98"/>
                  <a:pt x="261" y="81"/>
                  <a:pt x="245" y="68"/>
                </a:cubicBezTo>
                <a:cubicBezTo>
                  <a:pt x="234" y="59"/>
                  <a:pt x="221" y="52"/>
                  <a:pt x="207" y="47"/>
                </a:cubicBezTo>
                <a:cubicBezTo>
                  <a:pt x="192" y="42"/>
                  <a:pt x="175" y="39"/>
                  <a:pt x="158" y="39"/>
                </a:cubicBezTo>
                <a:cubicBezTo>
                  <a:pt x="141" y="39"/>
                  <a:pt x="125" y="42"/>
                  <a:pt x="109" y="47"/>
                </a:cubicBezTo>
                <a:cubicBezTo>
                  <a:pt x="95" y="52"/>
                  <a:pt x="82" y="59"/>
                  <a:pt x="71" y="68"/>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712027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gray">
          <a:xfrm>
            <a:off x="-3" y="0"/>
            <a:ext cx="12190413" cy="5814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p:cNvSpPr/>
          <p:nvPr/>
        </p:nvSpPr>
        <p:spPr bwMode="gray">
          <a:xfrm>
            <a:off x="0" y="0"/>
            <a:ext cx="12191206" cy="5814000"/>
          </a:xfrm>
          <a:prstGeom prst="rect">
            <a:avLst/>
          </a:prstGeom>
          <a:solidFill>
            <a:schemeClr val="tx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tle"/>
          <p:cNvSpPr>
            <a:spLocks noGrp="1"/>
          </p:cNvSpPr>
          <p:nvPr>
            <p:ph type="ctrTitle"/>
          </p:nvPr>
        </p:nvSpPr>
        <p:spPr bwMode="gray"/>
        <p:txBody>
          <a:bodyPr/>
          <a:lstStyle/>
          <a:p>
            <a:r>
              <a:rPr lang="en-US" dirty="0" smtClean="0"/>
              <a:t>ICT</a:t>
            </a:r>
            <a:endParaRPr lang="en-US" dirty="0"/>
          </a:p>
        </p:txBody>
      </p:sp>
      <p:sp>
        <p:nvSpPr>
          <p:cNvPr id="6" name="Subtitle"/>
          <p:cNvSpPr>
            <a:spLocks noGrp="1"/>
          </p:cNvSpPr>
          <p:nvPr>
            <p:ph type="subTitle" idx="1"/>
          </p:nvPr>
        </p:nvSpPr>
        <p:spPr bwMode="gray"/>
        <p:txBody>
          <a:bodyPr/>
          <a:lstStyle/>
          <a:p>
            <a:r>
              <a:rPr lang="en-US" dirty="0" smtClean="0"/>
              <a:t>E-Business and E-Commerce</a:t>
            </a:r>
            <a:endParaRPr lang="en-US" dirty="0"/>
          </a:p>
        </p:txBody>
      </p:sp>
      <p:pic>
        <p:nvPicPr>
          <p:cNvPr id="8" name="Logo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gray">
          <a:xfrm>
            <a:off x="9036548" y="6120307"/>
            <a:ext cx="2700000" cy="4923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35416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bg bwMode="gray">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10" name="Title"/>
          <p:cNvSpPr>
            <a:spLocks noGrp="1"/>
          </p:cNvSpPr>
          <p:nvPr>
            <p:ph type="title"/>
          </p:nvPr>
        </p:nvSpPr>
        <p:spPr bwMode="gray"/>
        <p:txBody>
          <a:bodyPr/>
          <a:lstStyle/>
          <a:p>
            <a:r>
              <a:rPr lang="en-US" dirty="0" smtClean="0">
                <a:solidFill>
                  <a:schemeClr val="bg1"/>
                </a:solidFill>
              </a:rPr>
              <a:t>ICT </a:t>
            </a:r>
            <a:endParaRPr lang="en-US" dirty="0">
              <a:solidFill>
                <a:schemeClr val="bg1"/>
              </a:solidFill>
            </a:endParaRPr>
          </a:p>
        </p:txBody>
      </p:sp>
      <p:sp>
        <p:nvSpPr>
          <p:cNvPr id="13" name="Content"/>
          <p:cNvSpPr>
            <a:spLocks noGrp="1"/>
          </p:cNvSpPr>
          <p:nvPr>
            <p:ph type="body" sz="quarter" idx="13"/>
          </p:nvPr>
        </p:nvSpPr>
        <p:spPr bwMode="gray"/>
        <p:txBody>
          <a:bodyPr/>
          <a:lstStyle/>
          <a:p>
            <a:r>
              <a:rPr lang="en-US" dirty="0" smtClean="0"/>
              <a:t>Types of Information and Communications Technology</a:t>
            </a:r>
            <a:endParaRPr lang="en-US" dirty="0"/>
          </a:p>
        </p:txBody>
      </p:sp>
      <p:sp>
        <p:nvSpPr>
          <p:cNvPr id="2" name="Content Placeholder 1"/>
          <p:cNvSpPr>
            <a:spLocks noGrp="1"/>
          </p:cNvSpPr>
          <p:nvPr>
            <p:ph sz="half" idx="1"/>
          </p:nvPr>
        </p:nvSpPr>
        <p:spPr bwMode="gray">
          <a:xfrm>
            <a:off x="540000" y="4226943"/>
            <a:ext cx="3387176" cy="1588071"/>
          </a:xfrm>
        </p:spPr>
        <p:txBody>
          <a:bodyPr/>
          <a:lstStyle/>
          <a:p>
            <a:pPr marL="0" indent="0">
              <a:spcAft>
                <a:spcPts val="300"/>
              </a:spcAft>
              <a:buNone/>
            </a:pPr>
            <a:r>
              <a:rPr lang="en-US" sz="2400" dirty="0" smtClean="0">
                <a:solidFill>
                  <a:schemeClr val="bg1"/>
                </a:solidFill>
                <a:latin typeface="Bebas Neue" panose="020B0506020202020201" pitchFamily="34" charset="0"/>
              </a:rPr>
              <a:t>Internet Technology</a:t>
            </a:r>
          </a:p>
          <a:p>
            <a:pPr marL="0" indent="0">
              <a:spcAft>
                <a:spcPts val="600"/>
              </a:spcAft>
              <a:buNone/>
            </a:pPr>
            <a:r>
              <a:rPr lang="en-US" dirty="0" smtClean="0">
                <a:solidFill>
                  <a:schemeClr val="bg1"/>
                </a:solidFill>
              </a:rPr>
              <a:t>So far, these have the greatest potential:</a:t>
            </a:r>
          </a:p>
          <a:p>
            <a:pPr>
              <a:spcAft>
                <a:spcPts val="600"/>
              </a:spcAft>
            </a:pPr>
            <a:r>
              <a:rPr lang="en-US" dirty="0" smtClean="0">
                <a:solidFill>
                  <a:schemeClr val="bg1"/>
                </a:solidFill>
              </a:rPr>
              <a:t>Internet</a:t>
            </a:r>
          </a:p>
          <a:p>
            <a:pPr>
              <a:spcAft>
                <a:spcPts val="600"/>
              </a:spcAft>
            </a:pPr>
            <a:r>
              <a:rPr lang="en-US" dirty="0" smtClean="0">
                <a:solidFill>
                  <a:schemeClr val="bg1"/>
                </a:solidFill>
              </a:rPr>
              <a:t>Intranet</a:t>
            </a:r>
          </a:p>
          <a:p>
            <a:pPr>
              <a:spcAft>
                <a:spcPts val="600"/>
              </a:spcAft>
            </a:pPr>
            <a:r>
              <a:rPr lang="en-US" dirty="0" smtClean="0">
                <a:solidFill>
                  <a:schemeClr val="bg1"/>
                </a:solidFill>
              </a:rPr>
              <a:t>Extranet</a:t>
            </a:r>
            <a:endParaRPr lang="en-US" dirty="0">
              <a:solidFill>
                <a:schemeClr val="bg1"/>
              </a:solidFill>
            </a:endParaRPr>
          </a:p>
        </p:txBody>
      </p:sp>
      <p:sp>
        <p:nvSpPr>
          <p:cNvPr id="4" name="Content Placeholder 2"/>
          <p:cNvSpPr>
            <a:spLocks noGrp="1"/>
          </p:cNvSpPr>
          <p:nvPr>
            <p:ph sz="half" idx="14"/>
          </p:nvPr>
        </p:nvSpPr>
        <p:spPr bwMode="gray">
          <a:xfrm>
            <a:off x="4384800" y="4226943"/>
            <a:ext cx="3420000" cy="1588071"/>
          </a:xfrm>
        </p:spPr>
        <p:txBody>
          <a:bodyPr/>
          <a:lstStyle/>
          <a:p>
            <a:pPr marL="0" indent="0">
              <a:spcAft>
                <a:spcPts val="300"/>
              </a:spcAft>
              <a:buNone/>
            </a:pPr>
            <a:r>
              <a:rPr lang="en-US" sz="2400" dirty="0" smtClean="0">
                <a:solidFill>
                  <a:schemeClr val="bg1"/>
                </a:solidFill>
                <a:latin typeface="Bebas Neue" panose="020B0506020202020201" pitchFamily="34" charset="0"/>
              </a:rPr>
              <a:t>Mobile Devices</a:t>
            </a:r>
          </a:p>
          <a:p>
            <a:pPr marL="0" indent="0">
              <a:spcAft>
                <a:spcPts val="300"/>
              </a:spcAft>
              <a:buNone/>
            </a:pPr>
            <a:r>
              <a:rPr lang="en-US" dirty="0" smtClean="0">
                <a:solidFill>
                  <a:schemeClr val="bg1"/>
                </a:solidFill>
              </a:rPr>
              <a:t>M-business: within the last decade, </a:t>
            </a:r>
            <a:br>
              <a:rPr lang="en-US" dirty="0" smtClean="0">
                <a:solidFill>
                  <a:schemeClr val="bg1"/>
                </a:solidFill>
              </a:rPr>
            </a:br>
            <a:r>
              <a:rPr lang="en-US" dirty="0" smtClean="0">
                <a:solidFill>
                  <a:schemeClr val="bg1"/>
                </a:solidFill>
              </a:rPr>
              <a:t>the development of smart phones has increased the most.</a:t>
            </a:r>
            <a:endParaRPr lang="en-US" dirty="0">
              <a:solidFill>
                <a:schemeClr val="bg1"/>
              </a:solidFill>
            </a:endParaRPr>
          </a:p>
        </p:txBody>
      </p:sp>
      <p:sp>
        <p:nvSpPr>
          <p:cNvPr id="3" name="Content Placeholder 3"/>
          <p:cNvSpPr>
            <a:spLocks noGrp="1"/>
          </p:cNvSpPr>
          <p:nvPr>
            <p:ph sz="half" idx="2"/>
          </p:nvPr>
        </p:nvSpPr>
        <p:spPr bwMode="gray">
          <a:xfrm>
            <a:off x="8218799" y="4226942"/>
            <a:ext cx="3420000" cy="1588071"/>
          </a:xfrm>
        </p:spPr>
        <p:txBody>
          <a:bodyPr/>
          <a:lstStyle/>
          <a:p>
            <a:pPr marL="0" indent="0">
              <a:spcAft>
                <a:spcPts val="300"/>
              </a:spcAft>
              <a:buNone/>
            </a:pPr>
            <a:r>
              <a:rPr lang="en-US" sz="2400" dirty="0" smtClean="0">
                <a:solidFill>
                  <a:schemeClr val="bg1"/>
                </a:solidFill>
                <a:latin typeface="Bebas Neue" panose="020B0506020202020201" pitchFamily="34" charset="0"/>
              </a:rPr>
              <a:t>Interactive TV</a:t>
            </a:r>
          </a:p>
          <a:p>
            <a:pPr marL="0" indent="0">
              <a:spcAft>
                <a:spcPts val="300"/>
              </a:spcAft>
              <a:buNone/>
            </a:pPr>
            <a:r>
              <a:rPr lang="en-US" dirty="0" smtClean="0">
                <a:solidFill>
                  <a:schemeClr val="bg1"/>
                </a:solidFill>
              </a:rPr>
              <a:t>So far, this hasn‘t be very </a:t>
            </a:r>
            <a:br>
              <a:rPr lang="en-US" dirty="0" smtClean="0">
                <a:solidFill>
                  <a:schemeClr val="bg1"/>
                </a:solidFill>
              </a:rPr>
            </a:br>
            <a:r>
              <a:rPr lang="en-US" dirty="0" smtClean="0">
                <a:solidFill>
                  <a:schemeClr val="bg1"/>
                </a:solidFill>
              </a:rPr>
              <a:t>widespread in Germany.</a:t>
            </a:r>
            <a:endParaRPr lang="en-US" dirty="0">
              <a:solidFill>
                <a:schemeClr val="bg1"/>
              </a:solidFill>
            </a:endParaRPr>
          </a:p>
        </p:txBody>
      </p:sp>
      <p:sp>
        <p:nvSpPr>
          <p:cNvPr id="15" name="Rechteck 14"/>
          <p:cNvSpPr/>
          <p:nvPr/>
        </p:nvSpPr>
        <p:spPr bwMode="gray">
          <a:xfrm>
            <a:off x="540000" y="1512000"/>
            <a:ext cx="11097148" cy="492443"/>
          </a:xfrm>
          <a:prstGeom prst="rect">
            <a:avLst/>
          </a:prstGeom>
        </p:spPr>
        <p:txBody>
          <a:bodyPr wrap="square" lIns="0" tIns="0" rIns="0" bIns="0">
            <a:spAutoFit/>
          </a:bodyPr>
          <a:lstStyle/>
          <a:p>
            <a:r>
              <a:rPr lang="en-US" sz="1600" dirty="0" smtClean="0">
                <a:solidFill>
                  <a:schemeClr val="bg1"/>
                </a:solidFill>
              </a:rPr>
              <a:t>In e-business, customer relationships are developed through electronic information </a:t>
            </a:r>
            <a:br>
              <a:rPr lang="en-US" sz="1600" dirty="0" smtClean="0">
                <a:solidFill>
                  <a:schemeClr val="bg1"/>
                </a:solidFill>
              </a:rPr>
            </a:br>
            <a:r>
              <a:rPr lang="en-US" sz="1600" dirty="0" smtClean="0">
                <a:solidFill>
                  <a:schemeClr val="bg1"/>
                </a:solidFill>
              </a:rPr>
              <a:t>and communication technology (ICT). There are 3 types:</a:t>
            </a:r>
            <a:endParaRPr lang="en-US" sz="1600" dirty="0">
              <a:solidFill>
                <a:schemeClr val="bg1"/>
              </a:solidFill>
            </a:endParaRPr>
          </a:p>
        </p:txBody>
      </p:sp>
      <p:pic>
        <p:nvPicPr>
          <p:cNvPr id="7" name="Bildplatzhalter 6"/>
          <p:cNvPicPr>
            <a:picLocks noGrp="1" noChangeAspect="1"/>
          </p:cNvPicPr>
          <p:nvPr>
            <p:ph type="pic" sz="quarter" idx="15"/>
          </p:nvPr>
        </p:nvPicPr>
        <p:blipFill rotWithShape="1">
          <a:blip r:embed="rId2" cstate="email">
            <a:extLst>
              <a:ext uri="{28A0092B-C50C-407E-A947-70E740481C1C}">
                <a14:useLocalDpi xmlns:a14="http://schemas.microsoft.com/office/drawing/2010/main"/>
              </a:ext>
            </a:extLst>
          </a:blip>
          <a:srcRect t="825" b="825"/>
          <a:stretch/>
        </p:blipFill>
        <p:spPr bwMode="gray">
          <a:xfrm>
            <a:off x="539999" y="2210400"/>
            <a:ext cx="3420000" cy="1928812"/>
          </a:xfrm>
        </p:spPr>
      </p:pic>
      <p:pic>
        <p:nvPicPr>
          <p:cNvPr id="5" name="Bildplatzhalter 4"/>
          <p:cNvPicPr>
            <a:picLocks noGrp="1" noChangeAspect="1"/>
          </p:cNvPicPr>
          <p:nvPr>
            <p:ph type="pic" sz="quarter" idx="16"/>
          </p:nvPr>
        </p:nvPicPr>
        <p:blipFill rotWithShape="1">
          <a:blip r:embed="rId3" cstate="email">
            <a:extLst>
              <a:ext uri="{28A0092B-C50C-407E-A947-70E740481C1C}">
                <a14:useLocalDpi xmlns:a14="http://schemas.microsoft.com/office/drawing/2010/main"/>
              </a:ext>
            </a:extLst>
          </a:blip>
          <a:srcRect t="123" b="123"/>
          <a:stretch/>
        </p:blipFill>
        <p:spPr bwMode="gray">
          <a:xfrm>
            <a:off x="4384675" y="2210400"/>
            <a:ext cx="3419475" cy="1928812"/>
          </a:xfrm>
        </p:spPr>
      </p:pic>
      <p:pic>
        <p:nvPicPr>
          <p:cNvPr id="6" name="Bildplatzhalter 5"/>
          <p:cNvPicPr>
            <a:picLocks noGrp="1" noChangeAspect="1"/>
          </p:cNvPicPr>
          <p:nvPr>
            <p:ph type="pic" sz="quarter" idx="17"/>
          </p:nvPr>
        </p:nvPicPr>
        <p:blipFill rotWithShape="1">
          <a:blip r:embed="rId4" cstate="email">
            <a:extLst>
              <a:ext uri="{BEBA8EAE-BF5A-486C-A8C5-ECC9F3942E4B}">
                <a14:imgProps xmlns:a14="http://schemas.microsoft.com/office/drawing/2010/main">
                  <a14:imgLayer r:embed="rId5">
                    <a14:imgEffect>
                      <a14:saturation sat="66000"/>
                    </a14:imgEffect>
                  </a14:imgLayer>
                </a14:imgProps>
              </a:ext>
              <a:ext uri="{28A0092B-C50C-407E-A947-70E740481C1C}">
                <a14:useLocalDpi xmlns:a14="http://schemas.microsoft.com/office/drawing/2010/main"/>
              </a:ext>
            </a:extLst>
          </a:blip>
          <a:srcRect l="167" r="167"/>
          <a:stretch/>
        </p:blipFill>
        <p:spPr bwMode="gray">
          <a:xfrm>
            <a:off x="8220075" y="2210400"/>
            <a:ext cx="3420000" cy="1929600"/>
          </a:xfrm>
        </p:spPr>
      </p:pic>
    </p:spTree>
    <p:extLst>
      <p:ext uri="{BB962C8B-B14F-4D97-AF65-F5344CB8AC3E}">
        <p14:creationId xmlns:p14="http://schemas.microsoft.com/office/powerpoint/2010/main" val="749964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bg bwMode="gray">
      <p:bgPr>
        <a:solidFill>
          <a:schemeClr val="bg1"/>
        </a:solidFill>
        <a:effectLst/>
      </p:bgPr>
    </p:bg>
    <p:spTree>
      <p:nvGrpSpPr>
        <p:cNvPr id="1" name=""/>
        <p:cNvGrpSpPr/>
        <p:nvPr/>
      </p:nvGrpSpPr>
      <p:grpSpPr>
        <a:xfrm>
          <a:off x="0" y="0"/>
          <a:ext cx="0" cy="0"/>
          <a:chOff x="0" y="0"/>
          <a:chExt cx="0" cy="0"/>
        </a:xfrm>
      </p:grpSpPr>
      <p:sp>
        <p:nvSpPr>
          <p:cNvPr id="10" name="Content"/>
          <p:cNvSpPr>
            <a:spLocks noGrp="1"/>
          </p:cNvSpPr>
          <p:nvPr>
            <p:ph idx="1"/>
          </p:nvPr>
        </p:nvSpPr>
        <p:spPr bwMode="gray">
          <a:xfrm>
            <a:off x="540000" y="1512000"/>
            <a:ext cx="11109600" cy="3060000"/>
          </a:xfrm>
        </p:spPr>
        <p:txBody>
          <a:bodyPr/>
          <a:lstStyle/>
          <a:p>
            <a:pPr marL="0" indent="0">
              <a:buNone/>
            </a:pPr>
            <a:endParaRPr lang="en-US" sz="1800" dirty="0" smtClean="0"/>
          </a:p>
          <a:p>
            <a:pPr marL="0" indent="0">
              <a:buNone/>
            </a:pPr>
            <a:endParaRPr lang="en-US" sz="4000" dirty="0" smtClean="0">
              <a:latin typeface="Bebas Neue" panose="020B0506020202020201" pitchFamily="34" charset="0"/>
            </a:endParaRPr>
          </a:p>
          <a:p>
            <a:pPr marL="0" indent="0">
              <a:buNone/>
            </a:pPr>
            <a:endParaRPr lang="en-US" sz="4000" dirty="0" smtClean="0">
              <a:latin typeface="Bebas Neue" panose="020B0506020202020201" pitchFamily="34" charset="0"/>
            </a:endParaRPr>
          </a:p>
          <a:p>
            <a:pPr marL="0" indent="0">
              <a:buNone/>
            </a:pPr>
            <a:r>
              <a:rPr lang="en-US" sz="1800" dirty="0" smtClean="0"/>
              <a:t>Internet is described as a network of different computers that communicate and exchange information. The Internet allows any computer to interact with each other in various ways.</a:t>
            </a:r>
            <a:endParaRPr lang="en-US" sz="1400" dirty="0"/>
          </a:p>
        </p:txBody>
      </p:sp>
      <p:sp>
        <p:nvSpPr>
          <p:cNvPr id="6" name="Title"/>
          <p:cNvSpPr>
            <a:spLocks noGrp="1"/>
          </p:cNvSpPr>
          <p:nvPr>
            <p:ph type="title"/>
          </p:nvPr>
        </p:nvSpPr>
        <p:spPr bwMode="gray"/>
        <p:txBody>
          <a:bodyPr/>
          <a:lstStyle/>
          <a:p>
            <a:r>
              <a:rPr lang="en-US" dirty="0" smtClean="0"/>
              <a:t>ICT</a:t>
            </a:r>
            <a:endParaRPr lang="en-US" dirty="0"/>
          </a:p>
        </p:txBody>
      </p:sp>
      <p:sp>
        <p:nvSpPr>
          <p:cNvPr id="8" name="Subtitle"/>
          <p:cNvSpPr>
            <a:spLocks noGrp="1"/>
          </p:cNvSpPr>
          <p:nvPr>
            <p:ph type="body" sz="quarter" idx="13"/>
          </p:nvPr>
        </p:nvSpPr>
        <p:spPr bwMode="gray"/>
        <p:txBody>
          <a:bodyPr/>
          <a:lstStyle/>
          <a:p>
            <a:r>
              <a:rPr lang="en-US" dirty="0" smtClean="0"/>
              <a:t>Internet</a:t>
            </a:r>
            <a:endParaRPr lang="en-US" dirty="0"/>
          </a:p>
        </p:txBody>
      </p:sp>
      <p:sp>
        <p:nvSpPr>
          <p:cNvPr id="5" name="Textfeld 4"/>
          <p:cNvSpPr txBox="1"/>
          <p:nvPr/>
        </p:nvSpPr>
        <p:spPr bwMode="gray">
          <a:xfrm>
            <a:off x="2252285" y="1512000"/>
            <a:ext cx="2934269" cy="1260143"/>
          </a:xfrm>
          <a:prstGeom prst="rect">
            <a:avLst/>
          </a:prstGeom>
          <a:noFill/>
        </p:spPr>
        <p:txBody>
          <a:bodyPr wrap="square" lIns="0" tIns="0" rIns="0" bIns="0" rtlCol="0">
            <a:noAutofit/>
          </a:bodyPr>
          <a:lstStyle/>
          <a:p>
            <a:pPr algn="ctr">
              <a:lnSpc>
                <a:spcPct val="90000"/>
              </a:lnSpc>
              <a:spcAft>
                <a:spcPts val="1000"/>
              </a:spcAft>
            </a:pPr>
            <a:r>
              <a:rPr lang="en-US" sz="4000" dirty="0" smtClean="0">
                <a:latin typeface="Bebas Neue" panose="020B0506020202020201" pitchFamily="34" charset="0"/>
              </a:rPr>
              <a:t>Inter</a:t>
            </a:r>
          </a:p>
          <a:p>
            <a:pPr algn="ctr">
              <a:lnSpc>
                <a:spcPct val="90000"/>
              </a:lnSpc>
              <a:spcAft>
                <a:spcPts val="1000"/>
              </a:spcAft>
            </a:pPr>
            <a:r>
              <a:rPr lang="en-US" dirty="0" smtClean="0"/>
              <a:t>= between (Latin)</a:t>
            </a:r>
            <a:endParaRPr lang="en-US" dirty="0"/>
          </a:p>
        </p:txBody>
      </p:sp>
      <p:sp>
        <p:nvSpPr>
          <p:cNvPr id="11" name="Textfeld 10"/>
          <p:cNvSpPr txBox="1"/>
          <p:nvPr/>
        </p:nvSpPr>
        <p:spPr bwMode="gray">
          <a:xfrm>
            <a:off x="7108928" y="1512000"/>
            <a:ext cx="2934269" cy="1260143"/>
          </a:xfrm>
          <a:prstGeom prst="rect">
            <a:avLst/>
          </a:prstGeom>
          <a:noFill/>
        </p:spPr>
        <p:txBody>
          <a:bodyPr wrap="square" lIns="0" tIns="0" rIns="0" bIns="0" rtlCol="0">
            <a:noAutofit/>
          </a:bodyPr>
          <a:lstStyle/>
          <a:p>
            <a:pPr algn="ctr">
              <a:lnSpc>
                <a:spcPct val="90000"/>
              </a:lnSpc>
              <a:spcAft>
                <a:spcPts val="1000"/>
              </a:spcAft>
            </a:pPr>
            <a:r>
              <a:rPr lang="en-US" sz="4000" dirty="0" smtClean="0">
                <a:latin typeface="Bebas Neue" panose="020B0506020202020201" pitchFamily="34" charset="0"/>
              </a:rPr>
              <a:t>Net</a:t>
            </a:r>
          </a:p>
          <a:p>
            <a:pPr algn="ctr">
              <a:lnSpc>
                <a:spcPct val="90000"/>
              </a:lnSpc>
              <a:spcAft>
                <a:spcPts val="1000"/>
              </a:spcAft>
            </a:pPr>
            <a:r>
              <a:rPr lang="en-US" dirty="0" smtClean="0"/>
              <a:t>= networking</a:t>
            </a:r>
            <a:endParaRPr lang="en-US" dirty="0"/>
          </a:p>
        </p:txBody>
      </p:sp>
      <p:pic>
        <p:nvPicPr>
          <p:cNvPr id="7" name="Bildplatzhalter 6"/>
          <p:cNvPicPr>
            <a:picLocks noGrp="1" noChangeAspect="1"/>
          </p:cNvPicPr>
          <p:nvPr>
            <p:ph type="pic" sz="quarter" idx="14"/>
          </p:nvPr>
        </p:nvPicPr>
        <p:blipFill rotWithShape="1">
          <a:blip r:embed="rId2">
            <a:extLst>
              <a:ext uri="{28A0092B-C50C-407E-A947-70E740481C1C}">
                <a14:useLocalDpi xmlns:a14="http://schemas.microsoft.com/office/drawing/2010/main"/>
              </a:ext>
            </a:extLst>
          </a:blip>
          <a:srcRect/>
          <a:stretch/>
        </p:blipFill>
        <p:spPr bwMode="gray">
          <a:xfrm>
            <a:off x="0" y="4572000"/>
            <a:ext cx="12191613" cy="2286000"/>
          </a:xfrm>
        </p:spPr>
      </p:pic>
      <p:grpSp>
        <p:nvGrpSpPr>
          <p:cNvPr id="3" name="Gruppieren 2"/>
          <p:cNvGrpSpPr/>
          <p:nvPr/>
        </p:nvGrpSpPr>
        <p:grpSpPr>
          <a:xfrm>
            <a:off x="5511829" y="1562557"/>
            <a:ext cx="1176861" cy="1159028"/>
            <a:chOff x="5511829" y="1488310"/>
            <a:chExt cx="1176861" cy="1159028"/>
          </a:xfrm>
        </p:grpSpPr>
        <p:grpSp>
          <p:nvGrpSpPr>
            <p:cNvPr id="13" name="METRO ICON - world 2"/>
            <p:cNvGrpSpPr>
              <a:grpSpLocks noChangeAspect="1"/>
            </p:cNvGrpSpPr>
            <p:nvPr/>
          </p:nvGrpSpPr>
          <p:grpSpPr bwMode="gray">
            <a:xfrm>
              <a:off x="5511829" y="1488310"/>
              <a:ext cx="1176861" cy="1159028"/>
              <a:chOff x="7089699" y="3420936"/>
              <a:chExt cx="585039" cy="576174"/>
            </a:xfrm>
            <a:solidFill>
              <a:schemeClr val="bg1">
                <a:lumMod val="85000"/>
              </a:schemeClr>
            </a:solidFill>
          </p:grpSpPr>
          <p:sp>
            <p:nvSpPr>
              <p:cNvPr id="14" name="Freeform 24"/>
              <p:cNvSpPr>
                <a:spLocks/>
              </p:cNvSpPr>
              <p:nvPr/>
            </p:nvSpPr>
            <p:spPr bwMode="gray">
              <a:xfrm>
                <a:off x="7095608" y="3642541"/>
                <a:ext cx="372298" cy="354569"/>
              </a:xfrm>
              <a:custGeom>
                <a:avLst/>
                <a:gdLst>
                  <a:gd name="T0" fmla="*/ 176 w 176"/>
                  <a:gd name="T1" fmla="*/ 84 h 168"/>
                  <a:gd name="T2" fmla="*/ 176 w 176"/>
                  <a:gd name="T3" fmla="*/ 114 h 168"/>
                  <a:gd name="T4" fmla="*/ 157 w 176"/>
                  <a:gd name="T5" fmla="*/ 144 h 168"/>
                  <a:gd name="T6" fmla="*/ 137 w 176"/>
                  <a:gd name="T7" fmla="*/ 166 h 168"/>
                  <a:gd name="T8" fmla="*/ 132 w 176"/>
                  <a:gd name="T9" fmla="*/ 168 h 168"/>
                  <a:gd name="T10" fmla="*/ 35 w 176"/>
                  <a:gd name="T11" fmla="*/ 126 h 168"/>
                  <a:gd name="T12" fmla="*/ 1 w 176"/>
                  <a:gd name="T13" fmla="*/ 59 h 168"/>
                  <a:gd name="T14" fmla="*/ 1 w 176"/>
                  <a:gd name="T15" fmla="*/ 54 h 168"/>
                  <a:gd name="T16" fmla="*/ 44 w 176"/>
                  <a:gd name="T17" fmla="*/ 5 h 168"/>
                  <a:gd name="T18" fmla="*/ 48 w 176"/>
                  <a:gd name="T19" fmla="*/ 5 h 168"/>
                  <a:gd name="T20" fmla="*/ 71 w 176"/>
                  <a:gd name="T21" fmla="*/ 2 h 168"/>
                  <a:gd name="T22" fmla="*/ 75 w 176"/>
                  <a:gd name="T23" fmla="*/ 1 h 168"/>
                  <a:gd name="T24" fmla="*/ 176 w 176"/>
                  <a:gd name="T25" fmla="*/ 84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6" h="168">
                    <a:moveTo>
                      <a:pt x="176" y="84"/>
                    </a:moveTo>
                    <a:cubicBezTo>
                      <a:pt x="168" y="93"/>
                      <a:pt x="168" y="105"/>
                      <a:pt x="176" y="114"/>
                    </a:cubicBezTo>
                    <a:cubicBezTo>
                      <a:pt x="171" y="125"/>
                      <a:pt x="165" y="135"/>
                      <a:pt x="157" y="144"/>
                    </a:cubicBezTo>
                    <a:cubicBezTo>
                      <a:pt x="151" y="152"/>
                      <a:pt x="144" y="159"/>
                      <a:pt x="137" y="166"/>
                    </a:cubicBezTo>
                    <a:cubicBezTo>
                      <a:pt x="136" y="167"/>
                      <a:pt x="134" y="168"/>
                      <a:pt x="132" y="168"/>
                    </a:cubicBezTo>
                    <a:cubicBezTo>
                      <a:pt x="94" y="167"/>
                      <a:pt x="62" y="153"/>
                      <a:pt x="35" y="126"/>
                    </a:cubicBezTo>
                    <a:cubicBezTo>
                      <a:pt x="17" y="107"/>
                      <a:pt x="6" y="85"/>
                      <a:pt x="1" y="59"/>
                    </a:cubicBezTo>
                    <a:cubicBezTo>
                      <a:pt x="0" y="58"/>
                      <a:pt x="1" y="55"/>
                      <a:pt x="1" y="54"/>
                    </a:cubicBezTo>
                    <a:cubicBezTo>
                      <a:pt x="13" y="35"/>
                      <a:pt x="27" y="19"/>
                      <a:pt x="44" y="5"/>
                    </a:cubicBezTo>
                    <a:cubicBezTo>
                      <a:pt x="46" y="4"/>
                      <a:pt x="47" y="4"/>
                      <a:pt x="48" y="5"/>
                    </a:cubicBezTo>
                    <a:cubicBezTo>
                      <a:pt x="56" y="9"/>
                      <a:pt x="64" y="8"/>
                      <a:pt x="71" y="2"/>
                    </a:cubicBezTo>
                    <a:cubicBezTo>
                      <a:pt x="72" y="1"/>
                      <a:pt x="73" y="0"/>
                      <a:pt x="75" y="1"/>
                    </a:cubicBezTo>
                    <a:cubicBezTo>
                      <a:pt x="118" y="16"/>
                      <a:pt x="153" y="45"/>
                      <a:pt x="176" y="84"/>
                    </a:cubicBezTo>
                    <a:close/>
                  </a:path>
                </a:pathLst>
              </a:custGeom>
              <a:grpFill/>
              <a:ln>
                <a:noFill/>
              </a:ln>
              <a:extLst/>
            </p:spPr>
            <p:txBody>
              <a:bodyPr vert="horz" wrap="square" lIns="0" tIns="0" rIns="0" bIns="0" numCol="1" anchor="t" anchorCtr="0" compatLnSpc="1">
                <a:prstTxWarp prst="textNoShape">
                  <a:avLst/>
                </a:prstTxWarp>
              </a:bodyPr>
              <a:lstStyle/>
              <a:p>
                <a:endParaRPr lang="en-US" dirty="0"/>
              </a:p>
            </p:txBody>
          </p:sp>
          <p:sp>
            <p:nvSpPr>
              <p:cNvPr id="15" name="Freeform 24"/>
              <p:cNvSpPr>
                <a:spLocks/>
              </p:cNvSpPr>
              <p:nvPr/>
            </p:nvSpPr>
            <p:spPr bwMode="gray">
              <a:xfrm>
                <a:off x="7527001" y="3580492"/>
                <a:ext cx="147737" cy="366388"/>
              </a:xfrm>
              <a:custGeom>
                <a:avLst/>
                <a:gdLst>
                  <a:gd name="T0" fmla="*/ 9 w 70"/>
                  <a:gd name="T1" fmla="*/ 174 h 174"/>
                  <a:gd name="T2" fmla="*/ 1 w 70"/>
                  <a:gd name="T3" fmla="*/ 145 h 174"/>
                  <a:gd name="T4" fmla="*/ 1 w 70"/>
                  <a:gd name="T5" fmla="*/ 142 h 174"/>
                  <a:gd name="T6" fmla="*/ 1 w 70"/>
                  <a:gd name="T7" fmla="*/ 114 h 174"/>
                  <a:gd name="T8" fmla="*/ 0 w 70"/>
                  <a:gd name="T9" fmla="*/ 110 h 174"/>
                  <a:gd name="T10" fmla="*/ 6 w 70"/>
                  <a:gd name="T11" fmla="*/ 72 h 174"/>
                  <a:gd name="T12" fmla="*/ 0 w 70"/>
                  <a:gd name="T13" fmla="*/ 8 h 174"/>
                  <a:gd name="T14" fmla="*/ 6 w 70"/>
                  <a:gd name="T15" fmla="*/ 1 h 174"/>
                  <a:gd name="T16" fmla="*/ 9 w 70"/>
                  <a:gd name="T17" fmla="*/ 1 h 174"/>
                  <a:gd name="T18" fmla="*/ 61 w 70"/>
                  <a:gd name="T19" fmla="*/ 24 h 174"/>
                  <a:gd name="T20" fmla="*/ 63 w 70"/>
                  <a:gd name="T21" fmla="*/ 26 h 174"/>
                  <a:gd name="T22" fmla="*/ 58 w 70"/>
                  <a:gd name="T23" fmla="*/ 110 h 174"/>
                  <a:gd name="T24" fmla="*/ 11 w 70"/>
                  <a:gd name="T25" fmla="*/ 172 h 174"/>
                  <a:gd name="T26" fmla="*/ 9 w 70"/>
                  <a:gd name="T27" fmla="*/ 174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174">
                    <a:moveTo>
                      <a:pt x="9" y="174"/>
                    </a:moveTo>
                    <a:cubicBezTo>
                      <a:pt x="6" y="164"/>
                      <a:pt x="3" y="154"/>
                      <a:pt x="1" y="145"/>
                    </a:cubicBezTo>
                    <a:cubicBezTo>
                      <a:pt x="0" y="144"/>
                      <a:pt x="1" y="143"/>
                      <a:pt x="1" y="142"/>
                    </a:cubicBezTo>
                    <a:cubicBezTo>
                      <a:pt x="9" y="132"/>
                      <a:pt x="9" y="122"/>
                      <a:pt x="1" y="114"/>
                    </a:cubicBezTo>
                    <a:cubicBezTo>
                      <a:pt x="0" y="113"/>
                      <a:pt x="0" y="111"/>
                      <a:pt x="0" y="110"/>
                    </a:cubicBezTo>
                    <a:cubicBezTo>
                      <a:pt x="2" y="97"/>
                      <a:pt x="5" y="84"/>
                      <a:pt x="6" y="72"/>
                    </a:cubicBezTo>
                    <a:cubicBezTo>
                      <a:pt x="8" y="50"/>
                      <a:pt x="5" y="29"/>
                      <a:pt x="0" y="8"/>
                    </a:cubicBezTo>
                    <a:cubicBezTo>
                      <a:pt x="2" y="5"/>
                      <a:pt x="4" y="3"/>
                      <a:pt x="6" y="1"/>
                    </a:cubicBezTo>
                    <a:cubicBezTo>
                      <a:pt x="7" y="1"/>
                      <a:pt x="8" y="0"/>
                      <a:pt x="9" y="1"/>
                    </a:cubicBezTo>
                    <a:cubicBezTo>
                      <a:pt x="27" y="6"/>
                      <a:pt x="45" y="13"/>
                      <a:pt x="61" y="24"/>
                    </a:cubicBezTo>
                    <a:cubicBezTo>
                      <a:pt x="62" y="24"/>
                      <a:pt x="62" y="25"/>
                      <a:pt x="63" y="26"/>
                    </a:cubicBezTo>
                    <a:cubicBezTo>
                      <a:pt x="70" y="55"/>
                      <a:pt x="69" y="83"/>
                      <a:pt x="58" y="110"/>
                    </a:cubicBezTo>
                    <a:cubicBezTo>
                      <a:pt x="49" y="135"/>
                      <a:pt x="33" y="156"/>
                      <a:pt x="11" y="172"/>
                    </a:cubicBezTo>
                    <a:cubicBezTo>
                      <a:pt x="10" y="172"/>
                      <a:pt x="9" y="173"/>
                      <a:pt x="9" y="174"/>
                    </a:cubicBezTo>
                    <a:close/>
                  </a:path>
                </a:pathLst>
              </a:custGeom>
              <a:grpFill/>
              <a:ln>
                <a:noFill/>
              </a:ln>
              <a:extLst/>
            </p:spPr>
            <p:txBody>
              <a:bodyPr vert="horz" wrap="square" lIns="0" tIns="0" rIns="0" bIns="0" numCol="1" anchor="t" anchorCtr="0" compatLnSpc="1">
                <a:prstTxWarp prst="textNoShape">
                  <a:avLst/>
                </a:prstTxWarp>
              </a:bodyPr>
              <a:lstStyle/>
              <a:p>
                <a:endParaRPr lang="en-US" dirty="0"/>
              </a:p>
            </p:txBody>
          </p:sp>
          <p:sp>
            <p:nvSpPr>
              <p:cNvPr id="16" name="Freeform 24"/>
              <p:cNvSpPr>
                <a:spLocks/>
              </p:cNvSpPr>
              <p:nvPr/>
            </p:nvSpPr>
            <p:spPr bwMode="gray">
              <a:xfrm>
                <a:off x="7116293" y="3420936"/>
                <a:ext cx="354569" cy="177285"/>
              </a:xfrm>
              <a:custGeom>
                <a:avLst/>
                <a:gdLst>
                  <a:gd name="T0" fmla="*/ 0 w 168"/>
                  <a:gd name="T1" fmla="*/ 82 h 84"/>
                  <a:gd name="T2" fmla="*/ 10 w 168"/>
                  <a:gd name="T3" fmla="*/ 63 h 84"/>
                  <a:gd name="T4" fmla="*/ 101 w 168"/>
                  <a:gd name="T5" fmla="*/ 2 h 84"/>
                  <a:gd name="T6" fmla="*/ 131 w 168"/>
                  <a:gd name="T7" fmla="*/ 0 h 84"/>
                  <a:gd name="T8" fmla="*/ 135 w 168"/>
                  <a:gd name="T9" fmla="*/ 1 h 84"/>
                  <a:gd name="T10" fmla="*/ 167 w 168"/>
                  <a:gd name="T11" fmla="*/ 46 h 84"/>
                  <a:gd name="T12" fmla="*/ 166 w 168"/>
                  <a:gd name="T13" fmla="*/ 51 h 84"/>
                  <a:gd name="T14" fmla="*/ 166 w 168"/>
                  <a:gd name="T15" fmla="*/ 51 h 84"/>
                  <a:gd name="T16" fmla="*/ 154 w 168"/>
                  <a:gd name="T17" fmla="*/ 56 h 84"/>
                  <a:gd name="T18" fmla="*/ 67 w 168"/>
                  <a:gd name="T19" fmla="*/ 75 h 84"/>
                  <a:gd name="T20" fmla="*/ 59 w 168"/>
                  <a:gd name="T21" fmla="*/ 75 h 84"/>
                  <a:gd name="T22" fmla="*/ 33 w 168"/>
                  <a:gd name="T23" fmla="*/ 81 h 84"/>
                  <a:gd name="T24" fmla="*/ 27 w 168"/>
                  <a:gd name="T25" fmla="*/ 83 h 84"/>
                  <a:gd name="T26" fmla="*/ 0 w 168"/>
                  <a:gd name="T27" fmla="*/ 8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8" h="84">
                    <a:moveTo>
                      <a:pt x="0" y="82"/>
                    </a:moveTo>
                    <a:cubicBezTo>
                      <a:pt x="3" y="75"/>
                      <a:pt x="6" y="69"/>
                      <a:pt x="10" y="63"/>
                    </a:cubicBezTo>
                    <a:cubicBezTo>
                      <a:pt x="32" y="30"/>
                      <a:pt x="62" y="9"/>
                      <a:pt x="101" y="2"/>
                    </a:cubicBezTo>
                    <a:cubicBezTo>
                      <a:pt x="111" y="0"/>
                      <a:pt x="121" y="0"/>
                      <a:pt x="131" y="0"/>
                    </a:cubicBezTo>
                    <a:cubicBezTo>
                      <a:pt x="132" y="0"/>
                      <a:pt x="134" y="1"/>
                      <a:pt x="135" y="1"/>
                    </a:cubicBezTo>
                    <a:cubicBezTo>
                      <a:pt x="147" y="15"/>
                      <a:pt x="158" y="30"/>
                      <a:pt x="167" y="46"/>
                    </a:cubicBezTo>
                    <a:cubicBezTo>
                      <a:pt x="168" y="48"/>
                      <a:pt x="168" y="49"/>
                      <a:pt x="166" y="51"/>
                    </a:cubicBezTo>
                    <a:cubicBezTo>
                      <a:pt x="166" y="51"/>
                      <a:pt x="166" y="51"/>
                      <a:pt x="166" y="51"/>
                    </a:cubicBezTo>
                    <a:cubicBezTo>
                      <a:pt x="163" y="56"/>
                      <a:pt x="159" y="56"/>
                      <a:pt x="154" y="56"/>
                    </a:cubicBezTo>
                    <a:cubicBezTo>
                      <a:pt x="124" y="55"/>
                      <a:pt x="95" y="62"/>
                      <a:pt x="67" y="75"/>
                    </a:cubicBezTo>
                    <a:cubicBezTo>
                      <a:pt x="64" y="76"/>
                      <a:pt x="62" y="77"/>
                      <a:pt x="59" y="75"/>
                    </a:cubicBezTo>
                    <a:cubicBezTo>
                      <a:pt x="51" y="69"/>
                      <a:pt x="38" y="72"/>
                      <a:pt x="33" y="81"/>
                    </a:cubicBezTo>
                    <a:cubicBezTo>
                      <a:pt x="31" y="83"/>
                      <a:pt x="30" y="84"/>
                      <a:pt x="27" y="83"/>
                    </a:cubicBezTo>
                    <a:cubicBezTo>
                      <a:pt x="19" y="83"/>
                      <a:pt x="10" y="82"/>
                      <a:pt x="0" y="82"/>
                    </a:cubicBezTo>
                    <a:close/>
                  </a:path>
                </a:pathLst>
              </a:custGeom>
              <a:grpFill/>
              <a:ln>
                <a:noFill/>
              </a:ln>
              <a:extLst/>
            </p:spPr>
            <p:txBody>
              <a:bodyPr vert="horz" wrap="square" lIns="0" tIns="0" rIns="0" bIns="0" numCol="1" anchor="t" anchorCtr="0" compatLnSpc="1">
                <a:prstTxWarp prst="textNoShape">
                  <a:avLst/>
                </a:prstTxWarp>
              </a:bodyPr>
              <a:lstStyle/>
              <a:p>
                <a:endParaRPr lang="en-US" dirty="0"/>
              </a:p>
            </p:txBody>
          </p:sp>
          <p:sp>
            <p:nvSpPr>
              <p:cNvPr id="17" name="Freeform 24"/>
              <p:cNvSpPr>
                <a:spLocks/>
              </p:cNvSpPr>
              <p:nvPr/>
            </p:nvSpPr>
            <p:spPr bwMode="gray">
              <a:xfrm>
                <a:off x="7261074" y="3565717"/>
                <a:ext cx="251154" cy="242289"/>
              </a:xfrm>
              <a:custGeom>
                <a:avLst/>
                <a:gdLst>
                  <a:gd name="T0" fmla="*/ 119 w 119"/>
                  <a:gd name="T1" fmla="*/ 65 h 115"/>
                  <a:gd name="T2" fmla="*/ 113 w 119"/>
                  <a:gd name="T3" fmla="*/ 113 h 115"/>
                  <a:gd name="T4" fmla="*/ 111 w 119"/>
                  <a:gd name="T5" fmla="*/ 115 h 115"/>
                  <a:gd name="T6" fmla="*/ 109 w 119"/>
                  <a:gd name="T7" fmla="*/ 113 h 115"/>
                  <a:gd name="T8" fmla="*/ 58 w 119"/>
                  <a:gd name="T9" fmla="*/ 56 h 115"/>
                  <a:gd name="T10" fmla="*/ 3 w 119"/>
                  <a:gd name="T11" fmla="*/ 26 h 115"/>
                  <a:gd name="T12" fmla="*/ 0 w 119"/>
                  <a:gd name="T13" fmla="*/ 23 h 115"/>
                  <a:gd name="T14" fmla="*/ 3 w 119"/>
                  <a:gd name="T15" fmla="*/ 19 h 115"/>
                  <a:gd name="T16" fmla="*/ 91 w 119"/>
                  <a:gd name="T17" fmla="*/ 1 h 115"/>
                  <a:gd name="T18" fmla="*/ 94 w 119"/>
                  <a:gd name="T19" fmla="*/ 3 h 115"/>
                  <a:gd name="T20" fmla="*/ 110 w 119"/>
                  <a:gd name="T21" fmla="*/ 16 h 115"/>
                  <a:gd name="T22" fmla="*/ 113 w 119"/>
                  <a:gd name="T23" fmla="*/ 19 h 115"/>
                  <a:gd name="T24" fmla="*/ 119 w 119"/>
                  <a:gd name="T25" fmla="*/ 6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9" h="115">
                    <a:moveTo>
                      <a:pt x="119" y="65"/>
                    </a:moveTo>
                    <a:cubicBezTo>
                      <a:pt x="119" y="81"/>
                      <a:pt x="117" y="97"/>
                      <a:pt x="113" y="113"/>
                    </a:cubicBezTo>
                    <a:cubicBezTo>
                      <a:pt x="113" y="114"/>
                      <a:pt x="112" y="114"/>
                      <a:pt x="111" y="115"/>
                    </a:cubicBezTo>
                    <a:cubicBezTo>
                      <a:pt x="110" y="115"/>
                      <a:pt x="109" y="114"/>
                      <a:pt x="109" y="113"/>
                    </a:cubicBezTo>
                    <a:cubicBezTo>
                      <a:pt x="95" y="91"/>
                      <a:pt x="79" y="72"/>
                      <a:pt x="58" y="56"/>
                    </a:cubicBezTo>
                    <a:cubicBezTo>
                      <a:pt x="41" y="43"/>
                      <a:pt x="23" y="33"/>
                      <a:pt x="3" y="26"/>
                    </a:cubicBezTo>
                    <a:cubicBezTo>
                      <a:pt x="2" y="25"/>
                      <a:pt x="0" y="25"/>
                      <a:pt x="0" y="23"/>
                    </a:cubicBezTo>
                    <a:cubicBezTo>
                      <a:pt x="0" y="20"/>
                      <a:pt x="1" y="20"/>
                      <a:pt x="3" y="19"/>
                    </a:cubicBezTo>
                    <a:cubicBezTo>
                      <a:pt x="31" y="6"/>
                      <a:pt x="60" y="0"/>
                      <a:pt x="91" y="1"/>
                    </a:cubicBezTo>
                    <a:cubicBezTo>
                      <a:pt x="92" y="1"/>
                      <a:pt x="93" y="1"/>
                      <a:pt x="94" y="3"/>
                    </a:cubicBezTo>
                    <a:cubicBezTo>
                      <a:pt x="97" y="10"/>
                      <a:pt x="103" y="14"/>
                      <a:pt x="110" y="16"/>
                    </a:cubicBezTo>
                    <a:cubicBezTo>
                      <a:pt x="112" y="16"/>
                      <a:pt x="113" y="17"/>
                      <a:pt x="113" y="19"/>
                    </a:cubicBezTo>
                    <a:cubicBezTo>
                      <a:pt x="117" y="34"/>
                      <a:pt x="119" y="50"/>
                      <a:pt x="119" y="65"/>
                    </a:cubicBezTo>
                    <a:close/>
                  </a:path>
                </a:pathLst>
              </a:custGeom>
              <a:grpFill/>
              <a:ln>
                <a:noFill/>
              </a:ln>
              <a:extLst/>
            </p:spPr>
            <p:txBody>
              <a:bodyPr vert="horz" wrap="square" lIns="0" tIns="0" rIns="0" bIns="0" numCol="1" anchor="t" anchorCtr="0" compatLnSpc="1">
                <a:prstTxWarp prst="textNoShape">
                  <a:avLst/>
                </a:prstTxWarp>
              </a:bodyPr>
              <a:lstStyle/>
              <a:p>
                <a:endParaRPr lang="en-US" dirty="0"/>
              </a:p>
            </p:txBody>
          </p:sp>
          <p:sp>
            <p:nvSpPr>
              <p:cNvPr id="18" name="Freeform 24"/>
              <p:cNvSpPr>
                <a:spLocks/>
              </p:cNvSpPr>
              <p:nvPr/>
            </p:nvSpPr>
            <p:spPr bwMode="gray">
              <a:xfrm>
                <a:off x="7441314" y="3429799"/>
                <a:ext cx="197969" cy="159556"/>
              </a:xfrm>
              <a:custGeom>
                <a:avLst/>
                <a:gdLst>
                  <a:gd name="T0" fmla="*/ 0 w 95"/>
                  <a:gd name="T1" fmla="*/ 0 h 76"/>
                  <a:gd name="T2" fmla="*/ 95 w 95"/>
                  <a:gd name="T3" fmla="*/ 76 h 76"/>
                  <a:gd name="T4" fmla="*/ 91 w 95"/>
                  <a:gd name="T5" fmla="*/ 74 h 76"/>
                  <a:gd name="T6" fmla="*/ 52 w 95"/>
                  <a:gd name="T7" fmla="*/ 59 h 76"/>
                  <a:gd name="T8" fmla="*/ 49 w 95"/>
                  <a:gd name="T9" fmla="*/ 57 h 76"/>
                  <a:gd name="T10" fmla="*/ 29 w 95"/>
                  <a:gd name="T11" fmla="*/ 42 h 76"/>
                  <a:gd name="T12" fmla="*/ 26 w 95"/>
                  <a:gd name="T13" fmla="*/ 40 h 76"/>
                  <a:gd name="T14" fmla="*/ 1 w 95"/>
                  <a:gd name="T15" fmla="*/ 1 h 76"/>
                  <a:gd name="T16" fmla="*/ 0 w 95"/>
                  <a:gd name="T17"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76">
                    <a:moveTo>
                      <a:pt x="0" y="0"/>
                    </a:moveTo>
                    <a:cubicBezTo>
                      <a:pt x="44" y="10"/>
                      <a:pt x="76" y="36"/>
                      <a:pt x="95" y="76"/>
                    </a:cubicBezTo>
                    <a:cubicBezTo>
                      <a:pt x="94" y="76"/>
                      <a:pt x="93" y="75"/>
                      <a:pt x="91" y="74"/>
                    </a:cubicBezTo>
                    <a:cubicBezTo>
                      <a:pt x="79" y="68"/>
                      <a:pt x="66" y="63"/>
                      <a:pt x="52" y="59"/>
                    </a:cubicBezTo>
                    <a:cubicBezTo>
                      <a:pt x="51" y="59"/>
                      <a:pt x="49" y="58"/>
                      <a:pt x="49" y="57"/>
                    </a:cubicBezTo>
                    <a:cubicBezTo>
                      <a:pt x="45" y="48"/>
                      <a:pt x="38" y="44"/>
                      <a:pt x="29" y="42"/>
                    </a:cubicBezTo>
                    <a:cubicBezTo>
                      <a:pt x="28" y="42"/>
                      <a:pt x="27" y="41"/>
                      <a:pt x="26" y="40"/>
                    </a:cubicBezTo>
                    <a:cubicBezTo>
                      <a:pt x="19" y="26"/>
                      <a:pt x="11" y="13"/>
                      <a:pt x="1" y="1"/>
                    </a:cubicBezTo>
                    <a:cubicBezTo>
                      <a:pt x="1" y="1"/>
                      <a:pt x="1" y="1"/>
                      <a:pt x="0" y="0"/>
                    </a:cubicBezTo>
                    <a:close/>
                  </a:path>
                </a:pathLst>
              </a:custGeom>
              <a:grpFill/>
              <a:ln>
                <a:noFill/>
              </a:ln>
              <a:extLst/>
            </p:spPr>
            <p:txBody>
              <a:bodyPr vert="horz" wrap="square" lIns="0" tIns="0" rIns="0" bIns="0" numCol="1" anchor="t" anchorCtr="0" compatLnSpc="1">
                <a:prstTxWarp prst="textNoShape">
                  <a:avLst/>
                </a:prstTxWarp>
              </a:bodyPr>
              <a:lstStyle/>
              <a:p>
                <a:endParaRPr lang="en-US" dirty="0"/>
              </a:p>
            </p:txBody>
          </p:sp>
          <p:sp>
            <p:nvSpPr>
              <p:cNvPr id="19" name="Freeform 24"/>
              <p:cNvSpPr>
                <a:spLocks/>
              </p:cNvSpPr>
              <p:nvPr/>
            </p:nvSpPr>
            <p:spPr bwMode="gray">
              <a:xfrm>
                <a:off x="7426540" y="3893695"/>
                <a:ext cx="91598" cy="100461"/>
              </a:xfrm>
              <a:custGeom>
                <a:avLst/>
                <a:gdLst>
                  <a:gd name="T0" fmla="*/ 0 w 44"/>
                  <a:gd name="T1" fmla="*/ 47 h 47"/>
                  <a:gd name="T2" fmla="*/ 10 w 44"/>
                  <a:gd name="T3" fmla="*/ 35 h 47"/>
                  <a:gd name="T4" fmla="*/ 32 w 44"/>
                  <a:gd name="T5" fmla="*/ 2 h 47"/>
                  <a:gd name="T6" fmla="*/ 35 w 44"/>
                  <a:gd name="T7" fmla="*/ 0 h 47"/>
                  <a:gd name="T8" fmla="*/ 37 w 44"/>
                  <a:gd name="T9" fmla="*/ 3 h 47"/>
                  <a:gd name="T10" fmla="*/ 44 w 44"/>
                  <a:gd name="T11" fmla="*/ 32 h 47"/>
                  <a:gd name="T12" fmla="*/ 0 w 44"/>
                  <a:gd name="T13" fmla="*/ 47 h 47"/>
                </a:gdLst>
                <a:ahLst/>
                <a:cxnLst>
                  <a:cxn ang="0">
                    <a:pos x="T0" y="T1"/>
                  </a:cxn>
                  <a:cxn ang="0">
                    <a:pos x="T2" y="T3"/>
                  </a:cxn>
                  <a:cxn ang="0">
                    <a:pos x="T4" y="T5"/>
                  </a:cxn>
                  <a:cxn ang="0">
                    <a:pos x="T6" y="T7"/>
                  </a:cxn>
                  <a:cxn ang="0">
                    <a:pos x="T8" y="T9"/>
                  </a:cxn>
                  <a:cxn ang="0">
                    <a:pos x="T10" y="T11"/>
                  </a:cxn>
                  <a:cxn ang="0">
                    <a:pos x="T12" y="T13"/>
                  </a:cxn>
                </a:cxnLst>
                <a:rect l="0" t="0" r="r" b="b"/>
                <a:pathLst>
                  <a:path w="44" h="47">
                    <a:moveTo>
                      <a:pt x="0" y="47"/>
                    </a:moveTo>
                    <a:cubicBezTo>
                      <a:pt x="4" y="43"/>
                      <a:pt x="7" y="39"/>
                      <a:pt x="10" y="35"/>
                    </a:cubicBezTo>
                    <a:cubicBezTo>
                      <a:pt x="18" y="25"/>
                      <a:pt x="25" y="13"/>
                      <a:pt x="32" y="2"/>
                    </a:cubicBezTo>
                    <a:cubicBezTo>
                      <a:pt x="33" y="1"/>
                      <a:pt x="34" y="1"/>
                      <a:pt x="35" y="0"/>
                    </a:cubicBezTo>
                    <a:cubicBezTo>
                      <a:pt x="35" y="1"/>
                      <a:pt x="36" y="2"/>
                      <a:pt x="37" y="3"/>
                    </a:cubicBezTo>
                    <a:cubicBezTo>
                      <a:pt x="39" y="13"/>
                      <a:pt x="42" y="23"/>
                      <a:pt x="44" y="32"/>
                    </a:cubicBezTo>
                    <a:cubicBezTo>
                      <a:pt x="30" y="40"/>
                      <a:pt x="16" y="45"/>
                      <a:pt x="0" y="47"/>
                    </a:cubicBezTo>
                    <a:close/>
                  </a:path>
                </a:pathLst>
              </a:custGeom>
              <a:grpFill/>
              <a:ln>
                <a:noFill/>
              </a:ln>
              <a:extLst/>
            </p:spPr>
            <p:txBody>
              <a:bodyPr vert="horz" wrap="square" lIns="0" tIns="0" rIns="0" bIns="0" numCol="1" anchor="t" anchorCtr="0" compatLnSpc="1">
                <a:prstTxWarp prst="textNoShape">
                  <a:avLst/>
                </a:prstTxWarp>
              </a:bodyPr>
              <a:lstStyle/>
              <a:p>
                <a:endParaRPr lang="en-US" dirty="0"/>
              </a:p>
            </p:txBody>
          </p:sp>
          <p:sp>
            <p:nvSpPr>
              <p:cNvPr id="20" name="Freeform 24"/>
              <p:cNvSpPr>
                <a:spLocks/>
              </p:cNvSpPr>
              <p:nvPr/>
            </p:nvSpPr>
            <p:spPr bwMode="gray">
              <a:xfrm>
                <a:off x="7089699" y="3621859"/>
                <a:ext cx="88642" cy="94552"/>
              </a:xfrm>
              <a:custGeom>
                <a:avLst/>
                <a:gdLst>
                  <a:gd name="T0" fmla="*/ 0 w 42"/>
                  <a:gd name="T1" fmla="*/ 44 h 44"/>
                  <a:gd name="T2" fmla="*/ 3 w 42"/>
                  <a:gd name="T3" fmla="*/ 20 h 44"/>
                  <a:gd name="T4" fmla="*/ 6 w 42"/>
                  <a:gd name="T5" fmla="*/ 3 h 44"/>
                  <a:gd name="T6" fmla="*/ 8 w 42"/>
                  <a:gd name="T7" fmla="*/ 1 h 44"/>
                  <a:gd name="T8" fmla="*/ 40 w 42"/>
                  <a:gd name="T9" fmla="*/ 2 h 44"/>
                  <a:gd name="T10" fmla="*/ 42 w 42"/>
                  <a:gd name="T11" fmla="*/ 3 h 44"/>
                  <a:gd name="T12" fmla="*/ 2 w 42"/>
                  <a:gd name="T13" fmla="*/ 44 h 44"/>
                  <a:gd name="T14" fmla="*/ 0 w 42"/>
                  <a:gd name="T15" fmla="*/ 44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44">
                    <a:moveTo>
                      <a:pt x="0" y="44"/>
                    </a:moveTo>
                    <a:cubicBezTo>
                      <a:pt x="1" y="36"/>
                      <a:pt x="1" y="28"/>
                      <a:pt x="3" y="20"/>
                    </a:cubicBezTo>
                    <a:cubicBezTo>
                      <a:pt x="3" y="14"/>
                      <a:pt x="5" y="8"/>
                      <a:pt x="6" y="3"/>
                    </a:cubicBezTo>
                    <a:cubicBezTo>
                      <a:pt x="7" y="2"/>
                      <a:pt x="8" y="0"/>
                      <a:pt x="8" y="1"/>
                    </a:cubicBezTo>
                    <a:cubicBezTo>
                      <a:pt x="19" y="1"/>
                      <a:pt x="30" y="1"/>
                      <a:pt x="40" y="2"/>
                    </a:cubicBezTo>
                    <a:cubicBezTo>
                      <a:pt x="41" y="2"/>
                      <a:pt x="41" y="2"/>
                      <a:pt x="42" y="3"/>
                    </a:cubicBezTo>
                    <a:cubicBezTo>
                      <a:pt x="26" y="15"/>
                      <a:pt x="13" y="29"/>
                      <a:pt x="2" y="44"/>
                    </a:cubicBezTo>
                    <a:cubicBezTo>
                      <a:pt x="1" y="44"/>
                      <a:pt x="1" y="44"/>
                      <a:pt x="0" y="44"/>
                    </a:cubicBezTo>
                    <a:close/>
                  </a:path>
                </a:pathLst>
              </a:custGeom>
              <a:grpFill/>
              <a:ln>
                <a:noFill/>
              </a:ln>
              <a:extLst/>
            </p:spPr>
            <p:txBody>
              <a:bodyPr vert="horz" wrap="square" lIns="0" tIns="0" rIns="0" bIns="0" numCol="1" anchor="t" anchorCtr="0" compatLnSpc="1">
                <a:prstTxWarp prst="textNoShape">
                  <a:avLst/>
                </a:prstTxWarp>
              </a:bodyPr>
              <a:lstStyle/>
              <a:p>
                <a:endParaRPr lang="en-US" dirty="0"/>
              </a:p>
            </p:txBody>
          </p:sp>
        </p:grpSp>
        <p:sp>
          <p:nvSpPr>
            <p:cNvPr id="2" name="Rechteck 1"/>
            <p:cNvSpPr/>
            <p:nvPr/>
          </p:nvSpPr>
          <p:spPr bwMode="gray">
            <a:xfrm>
              <a:off x="5511829" y="1660343"/>
              <a:ext cx="1176861" cy="830997"/>
            </a:xfrm>
            <a:prstGeom prst="rect">
              <a:avLst/>
            </a:prstGeom>
          </p:spPr>
          <p:txBody>
            <a:bodyPr wrap="square">
              <a:spAutoFit/>
            </a:bodyPr>
            <a:lstStyle/>
            <a:p>
              <a:pPr algn="ctr"/>
              <a:r>
                <a:rPr lang="en-US" sz="4800" dirty="0" smtClean="0">
                  <a:solidFill>
                    <a:schemeClr val="bg1">
                      <a:lumMod val="50000"/>
                    </a:schemeClr>
                  </a:solidFill>
                  <a:latin typeface="Bebas Neue" panose="020B0506020202020201" pitchFamily="34" charset="0"/>
                </a:rPr>
                <a:t>+</a:t>
              </a:r>
              <a:endParaRPr lang="en-US" sz="4400" dirty="0">
                <a:solidFill>
                  <a:schemeClr val="bg1">
                    <a:lumMod val="50000"/>
                  </a:schemeClr>
                </a:solidFill>
                <a:latin typeface="Bebas Neue" panose="020B0506020202020201" pitchFamily="34" charset="0"/>
              </a:endParaRPr>
            </a:p>
          </p:txBody>
        </p:sp>
      </p:grpSp>
    </p:spTree>
    <p:extLst>
      <p:ext uri="{BB962C8B-B14F-4D97-AF65-F5344CB8AC3E}">
        <p14:creationId xmlns:p14="http://schemas.microsoft.com/office/powerpoint/2010/main" val="1481914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Bildplatzhalter 6"/>
          <p:cNvPicPr>
            <a:picLocks noGrp="1" noChangeAspect="1"/>
          </p:cNvPicPr>
          <p:nvPr>
            <p:ph type="pic" sz="quarter" idx="14"/>
          </p:nvPr>
        </p:nvPicPr>
        <p:blipFill>
          <a:blip r:embed="rId2">
            <a:extLst>
              <a:ext uri="{28A0092B-C50C-407E-A947-70E740481C1C}">
                <a14:useLocalDpi xmlns:a14="http://schemas.microsoft.com/office/drawing/2010/main" val="0"/>
              </a:ext>
            </a:extLst>
          </a:blip>
          <a:srcRect l="92" r="92"/>
          <a:stretch>
            <a:fillRect/>
          </a:stretch>
        </p:blipFill>
        <p:spPr bwMode="gray">
          <a:xfrm>
            <a:off x="0" y="0"/>
            <a:ext cx="12190413" cy="6858000"/>
          </a:xfrm>
        </p:spPr>
      </p:pic>
      <p:sp>
        <p:nvSpPr>
          <p:cNvPr id="2" name="Rectangle"/>
          <p:cNvSpPr/>
          <p:nvPr/>
        </p:nvSpPr>
        <p:spPr bwMode="gray">
          <a:xfrm>
            <a:off x="-793" y="0"/>
            <a:ext cx="12191206" cy="6857999"/>
          </a:xfrm>
          <a:prstGeom prst="rect">
            <a:avLst/>
          </a:prstGeom>
          <a:solidFill>
            <a:schemeClr val="tx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Content Placeholder"/>
          <p:cNvSpPr>
            <a:spLocks noGrp="1"/>
          </p:cNvSpPr>
          <p:nvPr>
            <p:ph idx="1"/>
          </p:nvPr>
        </p:nvSpPr>
        <p:spPr bwMode="gray">
          <a:xfrm>
            <a:off x="1933200" y="1512000"/>
            <a:ext cx="9716400" cy="4298400"/>
          </a:xfrm>
        </p:spPr>
        <p:txBody>
          <a:bodyPr/>
          <a:lstStyle/>
          <a:p>
            <a:r>
              <a:rPr lang="en-US" sz="5400" dirty="0" smtClean="0">
                <a:solidFill>
                  <a:schemeClr val="accent1">
                    <a:lumMod val="60000"/>
                    <a:lumOff val="40000"/>
                  </a:schemeClr>
                </a:solidFill>
                <a:latin typeface="Bebas Neue" panose="020B0506020202020201" pitchFamily="34" charset="0"/>
              </a:rPr>
              <a:t>E-Business</a:t>
            </a:r>
          </a:p>
          <a:p>
            <a:r>
              <a:rPr lang="en-US" sz="3200" dirty="0" smtClean="0">
                <a:latin typeface="Bebas Neue" panose="020B0506020202020201" pitchFamily="34" charset="0"/>
              </a:rPr>
              <a:t>Electronic business or e-Business means the initiation, agreement and completion of electronic business processes that generate value over the Internet.</a:t>
            </a:r>
          </a:p>
          <a:p>
            <a:endParaRPr lang="en-US" sz="2400" dirty="0" smtClean="0">
              <a:latin typeface="+mj-lt"/>
            </a:endParaRPr>
          </a:p>
          <a:p>
            <a:r>
              <a:rPr lang="en-US" sz="2400" dirty="0" smtClean="0">
                <a:latin typeface="+mj-lt"/>
              </a:rPr>
              <a:t>Andreas Meier, Henrik </a:t>
            </a:r>
            <a:r>
              <a:rPr lang="en-US" sz="2400" noProof="1" smtClean="0">
                <a:latin typeface="+mj-lt"/>
              </a:rPr>
              <a:t>Stormer</a:t>
            </a:r>
            <a:r>
              <a:rPr lang="en-US" sz="2400" dirty="0" smtClean="0">
                <a:latin typeface="+mj-lt"/>
              </a:rPr>
              <a:t> </a:t>
            </a:r>
            <a:br>
              <a:rPr lang="en-US" sz="2400" dirty="0" smtClean="0">
                <a:latin typeface="+mj-lt"/>
              </a:rPr>
            </a:br>
            <a:r>
              <a:rPr lang="en-US" sz="2400" noProof="1" smtClean="0">
                <a:solidFill>
                  <a:schemeClr val="bg1">
                    <a:lumMod val="75000"/>
                  </a:schemeClr>
                </a:solidFill>
              </a:rPr>
              <a:t>(eBusiness &amp; eCommerce</a:t>
            </a:r>
            <a:r>
              <a:rPr lang="en-US" sz="2400" dirty="0" smtClean="0">
                <a:solidFill>
                  <a:schemeClr val="bg1">
                    <a:lumMod val="75000"/>
                  </a:schemeClr>
                </a:solidFill>
              </a:rPr>
              <a:t>: Managing the Digital Value Chain)</a:t>
            </a:r>
            <a:endParaRPr lang="en-US" sz="2400" dirty="0">
              <a:solidFill>
                <a:schemeClr val="bg1">
                  <a:lumMod val="75000"/>
                </a:schemeClr>
              </a:solidFill>
            </a:endParaRPr>
          </a:p>
        </p:txBody>
      </p:sp>
      <p:grpSp>
        <p:nvGrpSpPr>
          <p:cNvPr id="8" name="Group 10"/>
          <p:cNvGrpSpPr>
            <a:grpSpLocks noChangeAspect="1"/>
          </p:cNvGrpSpPr>
          <p:nvPr/>
        </p:nvGrpSpPr>
        <p:grpSpPr bwMode="gray">
          <a:xfrm>
            <a:off x="540000" y="1512000"/>
            <a:ext cx="1010860" cy="847602"/>
            <a:chOff x="537029" y="1572196"/>
            <a:chExt cx="1010860" cy="847602"/>
          </a:xfrm>
        </p:grpSpPr>
        <p:sp>
          <p:nvSpPr>
            <p:cNvPr id="9" name="Freihandform 7"/>
            <p:cNvSpPr/>
            <p:nvPr/>
          </p:nvSpPr>
          <p:spPr bwMode="gray">
            <a:xfrm>
              <a:off x="537029" y="1572196"/>
              <a:ext cx="466798" cy="847602"/>
            </a:xfrm>
            <a:custGeom>
              <a:avLst/>
              <a:gdLst/>
              <a:ahLst/>
              <a:cxnLst/>
              <a:rect l="l" t="t" r="r" b="b"/>
              <a:pathLst>
                <a:path w="309539" h="580653">
                  <a:moveTo>
                    <a:pt x="0" y="0"/>
                  </a:moveTo>
                  <a:lnTo>
                    <a:pt x="309539" y="0"/>
                  </a:lnTo>
                  <a:lnTo>
                    <a:pt x="309539" y="238380"/>
                  </a:lnTo>
                  <a:cubicBezTo>
                    <a:pt x="309539" y="326143"/>
                    <a:pt x="291275" y="395522"/>
                    <a:pt x="254747" y="446519"/>
                  </a:cubicBezTo>
                  <a:cubicBezTo>
                    <a:pt x="218219" y="497516"/>
                    <a:pt x="155837" y="542227"/>
                    <a:pt x="67601" y="580653"/>
                  </a:cubicBezTo>
                  <a:lnTo>
                    <a:pt x="0" y="453991"/>
                  </a:lnTo>
                  <a:cubicBezTo>
                    <a:pt x="55029" y="428374"/>
                    <a:pt x="92862" y="402875"/>
                    <a:pt x="113498" y="377495"/>
                  </a:cubicBezTo>
                  <a:cubicBezTo>
                    <a:pt x="134134" y="352115"/>
                    <a:pt x="145638" y="322110"/>
                    <a:pt x="148010" y="287480"/>
                  </a:cubicBezTo>
                  <a:lnTo>
                    <a:pt x="0" y="287480"/>
                  </a:lnTo>
                  <a:lnTo>
                    <a:pt x="0" y="0"/>
                  </a:lnTo>
                  <a:close/>
                </a:path>
              </a:pathLst>
            </a:custGeom>
            <a:solidFill>
              <a:srgbClr val="FFFFFF"/>
            </a:solidFill>
            <a:ln w="12700">
              <a:noFill/>
              <a:round/>
              <a:headEnd/>
              <a:tailEnd/>
            </a:ln>
          </p:spPr>
          <p:txBody>
            <a:bodyPr lIns="0" tIns="0" rIns="0" bIns="0" rtlCol="0" anchor="ctr"/>
            <a:lstStyle/>
            <a:p>
              <a:pPr algn="ctr"/>
              <a:endParaRPr lang="en-US" dirty="0"/>
            </a:p>
          </p:txBody>
        </p:sp>
        <p:sp>
          <p:nvSpPr>
            <p:cNvPr id="10" name="Freihandform 9"/>
            <p:cNvSpPr/>
            <p:nvPr/>
          </p:nvSpPr>
          <p:spPr bwMode="gray">
            <a:xfrm>
              <a:off x="1081091" y="1572196"/>
              <a:ext cx="466798" cy="847602"/>
            </a:xfrm>
            <a:custGeom>
              <a:avLst/>
              <a:gdLst/>
              <a:ahLst/>
              <a:cxnLst/>
              <a:rect l="l" t="t" r="r" b="b"/>
              <a:pathLst>
                <a:path w="309539" h="580653">
                  <a:moveTo>
                    <a:pt x="0" y="0"/>
                  </a:moveTo>
                  <a:lnTo>
                    <a:pt x="309539" y="0"/>
                  </a:lnTo>
                  <a:lnTo>
                    <a:pt x="309539" y="238380"/>
                  </a:lnTo>
                  <a:cubicBezTo>
                    <a:pt x="309539" y="326143"/>
                    <a:pt x="291275" y="395522"/>
                    <a:pt x="254747" y="446519"/>
                  </a:cubicBezTo>
                  <a:cubicBezTo>
                    <a:pt x="218219" y="497516"/>
                    <a:pt x="155837" y="542227"/>
                    <a:pt x="67600" y="580653"/>
                  </a:cubicBezTo>
                  <a:lnTo>
                    <a:pt x="0" y="453991"/>
                  </a:lnTo>
                  <a:cubicBezTo>
                    <a:pt x="55029" y="428374"/>
                    <a:pt x="92861" y="402875"/>
                    <a:pt x="113497" y="377495"/>
                  </a:cubicBezTo>
                  <a:cubicBezTo>
                    <a:pt x="134133" y="352115"/>
                    <a:pt x="145637" y="322110"/>
                    <a:pt x="148009" y="287480"/>
                  </a:cubicBezTo>
                  <a:lnTo>
                    <a:pt x="0" y="287480"/>
                  </a:lnTo>
                  <a:lnTo>
                    <a:pt x="0" y="0"/>
                  </a:lnTo>
                  <a:close/>
                </a:path>
              </a:pathLst>
            </a:custGeom>
            <a:solidFill>
              <a:srgbClr val="FFFFFF"/>
            </a:solidFill>
            <a:ln w="12700">
              <a:noFill/>
              <a:round/>
              <a:headEnd/>
              <a:tailEnd/>
            </a:ln>
          </p:spPr>
          <p:txBody>
            <a:bodyPr lIns="0" tIns="0" rIns="0" bIns="0" rtlCol="0" anchor="ctr"/>
            <a:lstStyle/>
            <a:p>
              <a:pPr algn="ctr"/>
              <a:endParaRPr lang="en-US" dirty="0"/>
            </a:p>
          </p:txBody>
        </p:sp>
      </p:grpSp>
    </p:spTree>
    <p:extLst>
      <p:ext uri="{BB962C8B-B14F-4D97-AF65-F5344CB8AC3E}">
        <p14:creationId xmlns:p14="http://schemas.microsoft.com/office/powerpoint/2010/main" val="3608402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bg bwMode="gray">
      <p:bgPr>
        <a:solidFill>
          <a:schemeClr val="bg1">
            <a:lumMod val="85000"/>
          </a:schemeClr>
        </a:solidFill>
        <a:effectLst/>
      </p:bgPr>
    </p:bg>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r="-148"/>
          <a:stretch/>
        </p:blipFill>
        <p:spPr bwMode="gray">
          <a:xfrm>
            <a:off x="0" y="0"/>
            <a:ext cx="12181345" cy="6859588"/>
          </a:xfrm>
          <a:prstGeom prst="rect">
            <a:avLst/>
          </a:prstGeom>
          <a:noFill/>
          <a:extLst>
            <a:ext uri="{909E8E84-426E-40DD-AFC4-6F175D3DCCD1}">
              <a14:hiddenFill xmlns:a14="http://schemas.microsoft.com/office/drawing/2010/main">
                <a:solidFill>
                  <a:srgbClr val="FFFFFF"/>
                </a:solidFill>
              </a14:hiddenFill>
            </a:ext>
          </a:extLst>
        </p:spPr>
      </p:pic>
      <p:sp>
        <p:nvSpPr>
          <p:cNvPr id="21" name="Rectangle"/>
          <p:cNvSpPr/>
          <p:nvPr/>
        </p:nvSpPr>
        <p:spPr bwMode="gray">
          <a:xfrm>
            <a:off x="0" y="0"/>
            <a:ext cx="12191205" cy="6858000"/>
          </a:xfrm>
          <a:prstGeom prst="rect">
            <a:avLst/>
          </a:prstGeom>
          <a:solidFill>
            <a:schemeClr val="tx1">
              <a:lumMod val="85000"/>
              <a:lumOff val="1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p:cNvSpPr>
            <a:spLocks noGrp="1"/>
          </p:cNvSpPr>
          <p:nvPr>
            <p:ph type="title"/>
          </p:nvPr>
        </p:nvSpPr>
        <p:spPr bwMode="gray"/>
        <p:txBody>
          <a:bodyPr/>
          <a:lstStyle/>
          <a:p>
            <a:r>
              <a:rPr lang="en-US" dirty="0" smtClean="0">
                <a:solidFill>
                  <a:schemeClr val="bg1"/>
                </a:solidFill>
              </a:rPr>
              <a:t>ICT</a:t>
            </a:r>
            <a:endParaRPr lang="en-US" dirty="0">
              <a:solidFill>
                <a:schemeClr val="bg1"/>
              </a:solidFill>
            </a:endParaRPr>
          </a:p>
        </p:txBody>
      </p:sp>
      <p:sp>
        <p:nvSpPr>
          <p:cNvPr id="4" name="Subtitle"/>
          <p:cNvSpPr>
            <a:spLocks noGrp="1"/>
          </p:cNvSpPr>
          <p:nvPr>
            <p:ph type="body" sz="quarter" idx="13"/>
          </p:nvPr>
        </p:nvSpPr>
        <p:spPr bwMode="gray"/>
        <p:txBody>
          <a:bodyPr/>
          <a:lstStyle/>
          <a:p>
            <a:r>
              <a:rPr lang="en-US" dirty="0" smtClean="0">
                <a:solidFill>
                  <a:schemeClr val="bg1"/>
                </a:solidFill>
              </a:rPr>
              <a:t>Internet – Intranet – Extranet </a:t>
            </a:r>
            <a:endParaRPr lang="en-US" dirty="0">
              <a:solidFill>
                <a:schemeClr val="bg1"/>
              </a:solidFill>
            </a:endParaRPr>
          </a:p>
        </p:txBody>
      </p:sp>
      <p:sp>
        <p:nvSpPr>
          <p:cNvPr id="20" name="Rechteck 19"/>
          <p:cNvSpPr>
            <a:spLocks/>
          </p:cNvSpPr>
          <p:nvPr/>
        </p:nvSpPr>
        <p:spPr bwMode="gray">
          <a:xfrm>
            <a:off x="540000" y="1511999"/>
            <a:ext cx="11109599" cy="360000"/>
          </a:xfrm>
          <a:prstGeom prst="rect">
            <a:avLst/>
          </a:prstGeom>
        </p:spPr>
        <p:txBody>
          <a:bodyPr wrap="square" lIns="0" tIns="0" rIns="0" bIns="0">
            <a:noAutofit/>
          </a:bodyPr>
          <a:lstStyle/>
          <a:p>
            <a:r>
              <a:rPr lang="en-US" sz="2000" dirty="0" smtClean="0">
                <a:solidFill>
                  <a:schemeClr val="bg1"/>
                </a:solidFill>
              </a:rPr>
              <a:t>The difference among Internet, Intranet and Extranet lies in the use of Internet technology.</a:t>
            </a:r>
            <a:endParaRPr lang="en-US" sz="2000" dirty="0">
              <a:solidFill>
                <a:schemeClr val="bg1"/>
              </a:solidFill>
            </a:endParaRPr>
          </a:p>
        </p:txBody>
      </p:sp>
      <p:sp>
        <p:nvSpPr>
          <p:cNvPr id="39" name="Rechteck 38"/>
          <p:cNvSpPr/>
          <p:nvPr/>
        </p:nvSpPr>
        <p:spPr bwMode="gray">
          <a:xfrm>
            <a:off x="540000" y="1871048"/>
            <a:ext cx="11109599" cy="540000"/>
          </a:xfrm>
          <a:prstGeom prst="rect">
            <a:avLst/>
          </a:prstGeom>
          <a:solidFill>
            <a:schemeClr val="tx2">
              <a:alpha val="80000"/>
            </a:schemeClr>
          </a:solidFill>
        </p:spPr>
        <p:txBody>
          <a:bodyPr wrap="square" anchor="ctr" anchorCtr="0">
            <a:noAutofit/>
          </a:bodyPr>
          <a:lstStyle/>
          <a:p>
            <a:pPr algn="ctr">
              <a:lnSpc>
                <a:spcPct val="80000"/>
              </a:lnSpc>
              <a:spcAft>
                <a:spcPts val="1000"/>
              </a:spcAft>
            </a:pPr>
            <a:r>
              <a:rPr lang="en-US" sz="3600" dirty="0" smtClean="0">
                <a:solidFill>
                  <a:schemeClr val="bg1"/>
                </a:solidFill>
                <a:latin typeface="Bebas Neue" panose="020B0506020202020201" pitchFamily="34" charset="0"/>
              </a:rPr>
              <a:t>internet</a:t>
            </a:r>
            <a:endParaRPr lang="en-US" sz="3600" dirty="0">
              <a:solidFill>
                <a:schemeClr val="bg1"/>
              </a:solidFill>
              <a:latin typeface="Bebas Neue" panose="020B0506020202020201" pitchFamily="34" charset="0"/>
            </a:endParaRPr>
          </a:p>
        </p:txBody>
      </p:sp>
      <p:sp>
        <p:nvSpPr>
          <p:cNvPr id="47" name="Rechteck 46"/>
          <p:cNvSpPr/>
          <p:nvPr/>
        </p:nvSpPr>
        <p:spPr bwMode="gray">
          <a:xfrm>
            <a:off x="540000" y="2409638"/>
            <a:ext cx="11109599" cy="3400611"/>
          </a:xfrm>
          <a:prstGeom prst="rect">
            <a:avLst/>
          </a:prstGeom>
          <a:solidFill>
            <a:schemeClr val="bg1">
              <a:lumMod val="95000"/>
              <a:alpha val="80000"/>
            </a:schemeClr>
          </a:solidFill>
        </p:spPr>
        <p:txBody>
          <a:bodyPr wrap="square">
            <a:noAutofit/>
          </a:bodyPr>
          <a:lstStyle/>
          <a:p>
            <a:pPr algn="ctr">
              <a:lnSpc>
                <a:spcPct val="80000"/>
              </a:lnSpc>
              <a:spcAft>
                <a:spcPts val="1000"/>
              </a:spcAft>
            </a:pPr>
            <a:endParaRPr lang="en-US" sz="3600" dirty="0">
              <a:solidFill>
                <a:schemeClr val="bg1"/>
              </a:solidFill>
              <a:latin typeface="Bebas Neue" panose="020B0506020202020201" pitchFamily="34" charset="0"/>
            </a:endParaRPr>
          </a:p>
        </p:txBody>
      </p:sp>
      <p:sp>
        <p:nvSpPr>
          <p:cNvPr id="27" name="Rechteck 26"/>
          <p:cNvSpPr/>
          <p:nvPr/>
        </p:nvSpPr>
        <p:spPr bwMode="gray">
          <a:xfrm>
            <a:off x="2594085" y="3596518"/>
            <a:ext cx="2419811" cy="1086984"/>
          </a:xfrm>
          <a:prstGeom prst="rect">
            <a:avLst/>
          </a:prstGeom>
          <a:solidFill>
            <a:schemeClr val="tx2">
              <a:lumMod val="20000"/>
              <a:lumOff val="80000"/>
              <a:alpha val="80000"/>
            </a:schemeClr>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a:lnSpc>
                <a:spcPct val="90000"/>
              </a:lnSpc>
              <a:spcAft>
                <a:spcPts val="600"/>
              </a:spcAft>
            </a:pPr>
            <a:endParaRPr lang="en-US" sz="1600" dirty="0"/>
          </a:p>
        </p:txBody>
      </p:sp>
      <p:sp>
        <p:nvSpPr>
          <p:cNvPr id="3" name="Rechteck 2"/>
          <p:cNvSpPr/>
          <p:nvPr/>
        </p:nvSpPr>
        <p:spPr bwMode="gray">
          <a:xfrm>
            <a:off x="2594086" y="3239842"/>
            <a:ext cx="2419810" cy="360000"/>
          </a:xfrm>
          <a:prstGeom prst="rect">
            <a:avLst/>
          </a:prstGeom>
          <a:solidFill>
            <a:schemeClr val="tx2">
              <a:alpha val="80000"/>
            </a:schemeClr>
          </a:solidFill>
        </p:spPr>
        <p:txBody>
          <a:bodyPr wrap="none" lIns="0" tIns="0" rIns="0" bIns="0" anchor="ctr" anchorCtr="0">
            <a:noAutofit/>
          </a:bodyPr>
          <a:lstStyle/>
          <a:p>
            <a:pPr algn="ctr">
              <a:lnSpc>
                <a:spcPct val="80000"/>
              </a:lnSpc>
              <a:spcAft>
                <a:spcPts val="1000"/>
              </a:spcAft>
            </a:pPr>
            <a:r>
              <a:rPr lang="en-US" sz="2400" dirty="0" smtClean="0">
                <a:solidFill>
                  <a:schemeClr val="bg1"/>
                </a:solidFill>
                <a:latin typeface="Bebas Neue" panose="020B0506020202020201" pitchFamily="34" charset="0"/>
              </a:rPr>
              <a:t>intranet</a:t>
            </a:r>
            <a:endParaRPr lang="en-US" sz="2400" dirty="0">
              <a:solidFill>
                <a:schemeClr val="bg1"/>
              </a:solidFill>
              <a:latin typeface="Bebas Neue" panose="020B0506020202020201" pitchFamily="34" charset="0"/>
            </a:endParaRPr>
          </a:p>
        </p:txBody>
      </p:sp>
      <p:sp>
        <p:nvSpPr>
          <p:cNvPr id="38" name="Rechteck 37"/>
          <p:cNvSpPr/>
          <p:nvPr/>
        </p:nvSpPr>
        <p:spPr bwMode="gray">
          <a:xfrm>
            <a:off x="6368814" y="2878238"/>
            <a:ext cx="3907387" cy="360000"/>
          </a:xfrm>
          <a:prstGeom prst="rect">
            <a:avLst/>
          </a:prstGeom>
          <a:solidFill>
            <a:schemeClr val="tx2">
              <a:alpha val="80000"/>
            </a:schemeClr>
          </a:solidFill>
        </p:spPr>
        <p:txBody>
          <a:bodyPr wrap="none" lIns="0" tIns="0" rIns="0" bIns="0" anchor="ctr" anchorCtr="0">
            <a:noAutofit/>
          </a:bodyPr>
          <a:lstStyle/>
          <a:p>
            <a:pPr algn="ctr">
              <a:lnSpc>
                <a:spcPct val="80000"/>
              </a:lnSpc>
              <a:spcAft>
                <a:spcPts val="1000"/>
              </a:spcAft>
            </a:pPr>
            <a:r>
              <a:rPr lang="en-US" sz="2400" dirty="0" smtClean="0">
                <a:solidFill>
                  <a:schemeClr val="bg1"/>
                </a:solidFill>
                <a:latin typeface="Bebas Neue" panose="020B0506020202020201" pitchFamily="34" charset="0"/>
              </a:rPr>
              <a:t>extranet</a:t>
            </a:r>
            <a:endParaRPr lang="en-US" sz="2400" dirty="0">
              <a:solidFill>
                <a:schemeClr val="bg1"/>
              </a:solidFill>
              <a:latin typeface="Bebas Neue" panose="020B0506020202020201" pitchFamily="34" charset="0"/>
            </a:endParaRPr>
          </a:p>
        </p:txBody>
      </p:sp>
      <p:sp>
        <p:nvSpPr>
          <p:cNvPr id="6" name="Rechteck 5"/>
          <p:cNvSpPr/>
          <p:nvPr/>
        </p:nvSpPr>
        <p:spPr bwMode="gray">
          <a:xfrm>
            <a:off x="3190521" y="3969194"/>
            <a:ext cx="1226938" cy="341632"/>
          </a:xfrm>
          <a:prstGeom prst="rect">
            <a:avLst/>
          </a:prstGeom>
        </p:spPr>
        <p:txBody>
          <a:bodyPr wrap="none">
            <a:spAutoFit/>
          </a:bodyPr>
          <a:lstStyle/>
          <a:p>
            <a:pPr algn="ctr">
              <a:lnSpc>
                <a:spcPct val="90000"/>
              </a:lnSpc>
              <a:spcAft>
                <a:spcPts val="1000"/>
              </a:spcAft>
            </a:pPr>
            <a:r>
              <a:rPr lang="en-US" dirty="0" smtClean="0">
                <a:solidFill>
                  <a:schemeClr val="tx2"/>
                </a:solidFill>
              </a:rPr>
              <a:t>Company 1</a:t>
            </a:r>
            <a:endParaRPr lang="en-US" dirty="0">
              <a:solidFill>
                <a:schemeClr val="tx2"/>
              </a:solidFill>
            </a:endParaRPr>
          </a:p>
        </p:txBody>
      </p:sp>
      <p:sp>
        <p:nvSpPr>
          <p:cNvPr id="40" name="Rechteck 39"/>
          <p:cNvSpPr/>
          <p:nvPr/>
        </p:nvSpPr>
        <p:spPr bwMode="gray">
          <a:xfrm>
            <a:off x="1151543" y="2760948"/>
            <a:ext cx="1226938" cy="341632"/>
          </a:xfrm>
          <a:prstGeom prst="rect">
            <a:avLst/>
          </a:prstGeom>
        </p:spPr>
        <p:txBody>
          <a:bodyPr wrap="none">
            <a:spAutoFit/>
          </a:bodyPr>
          <a:lstStyle/>
          <a:p>
            <a:pPr algn="ctr">
              <a:lnSpc>
                <a:spcPct val="90000"/>
              </a:lnSpc>
              <a:spcAft>
                <a:spcPts val="1000"/>
              </a:spcAft>
            </a:pPr>
            <a:r>
              <a:rPr lang="en-US" dirty="0" smtClean="0">
                <a:solidFill>
                  <a:schemeClr val="tx2"/>
                </a:solidFill>
              </a:rPr>
              <a:t>Company 2</a:t>
            </a:r>
            <a:endParaRPr lang="en-US" dirty="0">
              <a:solidFill>
                <a:schemeClr val="tx2"/>
              </a:solidFill>
            </a:endParaRPr>
          </a:p>
        </p:txBody>
      </p:sp>
      <p:sp>
        <p:nvSpPr>
          <p:cNvPr id="41" name="Rechteck 40"/>
          <p:cNvSpPr/>
          <p:nvPr/>
        </p:nvSpPr>
        <p:spPr bwMode="gray">
          <a:xfrm>
            <a:off x="3940691" y="5259858"/>
            <a:ext cx="1226938" cy="341632"/>
          </a:xfrm>
          <a:prstGeom prst="rect">
            <a:avLst/>
          </a:prstGeom>
        </p:spPr>
        <p:txBody>
          <a:bodyPr wrap="none">
            <a:spAutoFit/>
          </a:bodyPr>
          <a:lstStyle/>
          <a:p>
            <a:pPr algn="ctr">
              <a:lnSpc>
                <a:spcPct val="90000"/>
              </a:lnSpc>
              <a:spcAft>
                <a:spcPts val="1000"/>
              </a:spcAft>
            </a:pPr>
            <a:r>
              <a:rPr lang="en-US" dirty="0" smtClean="0">
                <a:solidFill>
                  <a:schemeClr val="tx2"/>
                </a:solidFill>
              </a:rPr>
              <a:t>Company 3</a:t>
            </a:r>
            <a:endParaRPr lang="en-US" dirty="0">
              <a:solidFill>
                <a:schemeClr val="tx2"/>
              </a:solidFill>
            </a:endParaRPr>
          </a:p>
        </p:txBody>
      </p:sp>
      <p:sp>
        <p:nvSpPr>
          <p:cNvPr id="42" name="Rechteck 41"/>
          <p:cNvSpPr/>
          <p:nvPr/>
        </p:nvSpPr>
        <p:spPr bwMode="gray">
          <a:xfrm>
            <a:off x="9819492" y="5259858"/>
            <a:ext cx="1226938" cy="341632"/>
          </a:xfrm>
          <a:prstGeom prst="rect">
            <a:avLst/>
          </a:prstGeom>
        </p:spPr>
        <p:txBody>
          <a:bodyPr wrap="none">
            <a:spAutoFit/>
          </a:bodyPr>
          <a:lstStyle/>
          <a:p>
            <a:pPr algn="ctr">
              <a:lnSpc>
                <a:spcPct val="90000"/>
              </a:lnSpc>
              <a:spcAft>
                <a:spcPts val="1000"/>
              </a:spcAft>
            </a:pPr>
            <a:r>
              <a:rPr lang="en-US" dirty="0" smtClean="0">
                <a:solidFill>
                  <a:schemeClr val="tx2"/>
                </a:solidFill>
              </a:rPr>
              <a:t>Company 7</a:t>
            </a:r>
            <a:endParaRPr lang="en-US" dirty="0">
              <a:solidFill>
                <a:schemeClr val="tx2"/>
              </a:solidFill>
            </a:endParaRPr>
          </a:p>
        </p:txBody>
      </p:sp>
      <p:grpSp>
        <p:nvGrpSpPr>
          <p:cNvPr id="9" name="Gruppieren 8"/>
          <p:cNvGrpSpPr/>
          <p:nvPr/>
        </p:nvGrpSpPr>
        <p:grpSpPr bwMode="gray">
          <a:xfrm>
            <a:off x="6392428" y="3244965"/>
            <a:ext cx="3883773" cy="1744599"/>
            <a:chOff x="6355686" y="3244965"/>
            <a:chExt cx="3883773" cy="1744599"/>
          </a:xfrm>
        </p:grpSpPr>
        <p:sp>
          <p:nvSpPr>
            <p:cNvPr id="26" name="Rechteck 25"/>
            <p:cNvSpPr/>
            <p:nvPr/>
          </p:nvSpPr>
          <p:spPr bwMode="gray">
            <a:xfrm>
              <a:off x="6355686" y="3244965"/>
              <a:ext cx="3883773" cy="1744599"/>
            </a:xfrm>
            <a:prstGeom prst="rect">
              <a:avLst/>
            </a:prstGeom>
            <a:solidFill>
              <a:schemeClr val="tx2">
                <a:lumMod val="20000"/>
                <a:lumOff val="80000"/>
                <a:alpha val="80000"/>
              </a:schemeClr>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a:lnSpc>
                  <a:spcPct val="90000"/>
                </a:lnSpc>
                <a:spcAft>
                  <a:spcPts val="600"/>
                </a:spcAft>
              </a:pPr>
              <a:endParaRPr lang="en-US" sz="1600" dirty="0"/>
            </a:p>
          </p:txBody>
        </p:sp>
        <p:sp>
          <p:nvSpPr>
            <p:cNvPr id="43" name="Rechteck 42"/>
            <p:cNvSpPr/>
            <p:nvPr/>
          </p:nvSpPr>
          <p:spPr bwMode="gray">
            <a:xfrm>
              <a:off x="7340284" y="3473229"/>
              <a:ext cx="1226938" cy="341632"/>
            </a:xfrm>
            <a:prstGeom prst="rect">
              <a:avLst/>
            </a:prstGeom>
          </p:spPr>
          <p:txBody>
            <a:bodyPr wrap="none">
              <a:spAutoFit/>
            </a:bodyPr>
            <a:lstStyle/>
            <a:p>
              <a:pPr algn="ctr">
                <a:lnSpc>
                  <a:spcPct val="90000"/>
                </a:lnSpc>
                <a:spcAft>
                  <a:spcPts val="1000"/>
                </a:spcAft>
              </a:pPr>
              <a:r>
                <a:rPr lang="en-US" dirty="0" smtClean="0">
                  <a:solidFill>
                    <a:schemeClr val="tx2"/>
                  </a:solidFill>
                </a:rPr>
                <a:t>Company 4</a:t>
              </a:r>
              <a:endParaRPr lang="en-US" dirty="0">
                <a:solidFill>
                  <a:schemeClr val="tx2"/>
                </a:solidFill>
              </a:endParaRPr>
            </a:p>
          </p:txBody>
        </p:sp>
        <p:sp>
          <p:nvSpPr>
            <p:cNvPr id="44" name="Rechteck 43"/>
            <p:cNvSpPr/>
            <p:nvPr/>
          </p:nvSpPr>
          <p:spPr bwMode="gray">
            <a:xfrm>
              <a:off x="6898329" y="4345069"/>
              <a:ext cx="1226938" cy="341632"/>
            </a:xfrm>
            <a:prstGeom prst="rect">
              <a:avLst/>
            </a:prstGeom>
          </p:spPr>
          <p:txBody>
            <a:bodyPr wrap="none">
              <a:spAutoFit/>
            </a:bodyPr>
            <a:lstStyle/>
            <a:p>
              <a:pPr algn="ctr">
                <a:lnSpc>
                  <a:spcPct val="90000"/>
                </a:lnSpc>
                <a:spcAft>
                  <a:spcPts val="1000"/>
                </a:spcAft>
              </a:pPr>
              <a:r>
                <a:rPr lang="en-US" dirty="0" smtClean="0">
                  <a:solidFill>
                    <a:schemeClr val="tx2"/>
                  </a:solidFill>
                </a:rPr>
                <a:t>Company 5</a:t>
              </a:r>
              <a:endParaRPr lang="en-US" dirty="0">
                <a:solidFill>
                  <a:schemeClr val="tx2"/>
                </a:solidFill>
              </a:endParaRPr>
            </a:p>
          </p:txBody>
        </p:sp>
        <p:sp>
          <p:nvSpPr>
            <p:cNvPr id="45" name="Rechteck 44"/>
            <p:cNvSpPr/>
            <p:nvPr/>
          </p:nvSpPr>
          <p:spPr bwMode="gray">
            <a:xfrm>
              <a:off x="8556475" y="3909149"/>
              <a:ext cx="1226938" cy="341632"/>
            </a:xfrm>
            <a:prstGeom prst="rect">
              <a:avLst/>
            </a:prstGeom>
          </p:spPr>
          <p:txBody>
            <a:bodyPr wrap="none">
              <a:spAutoFit/>
            </a:bodyPr>
            <a:lstStyle/>
            <a:p>
              <a:pPr algn="ctr">
                <a:lnSpc>
                  <a:spcPct val="90000"/>
                </a:lnSpc>
                <a:spcAft>
                  <a:spcPts val="1000"/>
                </a:spcAft>
              </a:pPr>
              <a:r>
                <a:rPr lang="en-US" dirty="0" smtClean="0">
                  <a:solidFill>
                    <a:schemeClr val="tx2"/>
                  </a:solidFill>
                </a:rPr>
                <a:t>Company 6</a:t>
              </a:r>
              <a:endParaRPr lang="en-US" dirty="0">
                <a:solidFill>
                  <a:schemeClr val="tx2"/>
                </a:solidFill>
              </a:endParaRPr>
            </a:p>
          </p:txBody>
        </p:sp>
      </p:grpSp>
    </p:spTree>
    <p:extLst>
      <p:ext uri="{BB962C8B-B14F-4D97-AF65-F5344CB8AC3E}">
        <p14:creationId xmlns:p14="http://schemas.microsoft.com/office/powerpoint/2010/main" val="1759709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bg bwMode="gray">
      <p:bgPr>
        <a:solidFill>
          <a:schemeClr val="bg1">
            <a:lumMod val="85000"/>
          </a:schemeClr>
        </a:solidFill>
        <a:effectLst/>
      </p:bgPr>
    </p:bg>
    <p:spTree>
      <p:nvGrpSpPr>
        <p:cNvPr id="1" name=""/>
        <p:cNvGrpSpPr/>
        <p:nvPr/>
      </p:nvGrpSpPr>
      <p:grpSpPr>
        <a:xfrm>
          <a:off x="0" y="0"/>
          <a:ext cx="0" cy="0"/>
          <a:chOff x="0" y="0"/>
          <a:chExt cx="0" cy="0"/>
        </a:xfrm>
      </p:grpSpPr>
      <p:sp>
        <p:nvSpPr>
          <p:cNvPr id="6" name="Title"/>
          <p:cNvSpPr>
            <a:spLocks noGrp="1"/>
          </p:cNvSpPr>
          <p:nvPr>
            <p:ph type="title"/>
          </p:nvPr>
        </p:nvSpPr>
        <p:spPr bwMode="gray"/>
        <p:txBody>
          <a:bodyPr/>
          <a:lstStyle/>
          <a:p>
            <a:r>
              <a:rPr lang="en-US" dirty="0" smtClean="0"/>
              <a:t>ICT</a:t>
            </a:r>
            <a:endParaRPr lang="en-US" dirty="0"/>
          </a:p>
        </p:txBody>
      </p:sp>
      <p:sp>
        <p:nvSpPr>
          <p:cNvPr id="8" name="Subtitle"/>
          <p:cNvSpPr>
            <a:spLocks noGrp="1"/>
          </p:cNvSpPr>
          <p:nvPr>
            <p:ph type="body" sz="quarter" idx="13"/>
          </p:nvPr>
        </p:nvSpPr>
        <p:spPr bwMode="gray"/>
        <p:txBody>
          <a:bodyPr/>
          <a:lstStyle/>
          <a:p>
            <a:r>
              <a:rPr lang="en-US" dirty="0" smtClean="0"/>
              <a:t>Intranet</a:t>
            </a:r>
          </a:p>
          <a:p>
            <a:endParaRPr lang="en-US" dirty="0"/>
          </a:p>
        </p:txBody>
      </p:sp>
      <p:sp>
        <p:nvSpPr>
          <p:cNvPr id="10" name="Content"/>
          <p:cNvSpPr>
            <a:spLocks noGrp="1"/>
          </p:cNvSpPr>
          <p:nvPr>
            <p:ph sz="half" idx="1"/>
          </p:nvPr>
        </p:nvSpPr>
        <p:spPr bwMode="gray"/>
        <p:txBody>
          <a:bodyPr/>
          <a:lstStyle/>
          <a:p>
            <a:pPr marL="0" indent="0" algn="ctr">
              <a:buNone/>
            </a:pPr>
            <a:endParaRPr lang="en-US" sz="1800" dirty="0" smtClean="0"/>
          </a:p>
          <a:p>
            <a:pPr marL="0" indent="0" algn="ctr">
              <a:buNone/>
            </a:pPr>
            <a:r>
              <a:rPr lang="en-US" sz="4000" dirty="0" smtClean="0">
                <a:latin typeface="Bebas Neue" panose="020B0506020202020201" pitchFamily="34" charset="0"/>
              </a:rPr>
              <a:t>Intra</a:t>
            </a:r>
            <a:endParaRPr lang="en-US" sz="1800" dirty="0" smtClean="0">
              <a:latin typeface="Bebas Neue" panose="020B0506020202020201" pitchFamily="34" charset="0"/>
            </a:endParaRPr>
          </a:p>
          <a:p>
            <a:pPr marL="0" indent="0" algn="ctr">
              <a:buNone/>
            </a:pPr>
            <a:r>
              <a:rPr lang="en-US" sz="1800" dirty="0" smtClean="0"/>
              <a:t>= within (Latin); inwardly</a:t>
            </a:r>
          </a:p>
          <a:p>
            <a:pPr marL="0" indent="0" algn="ctr">
              <a:buNone/>
            </a:pPr>
            <a:endParaRPr lang="en-US" sz="2400" i="1" dirty="0" smtClean="0"/>
          </a:p>
          <a:p>
            <a:pPr marL="0" indent="0" algn="ctr">
              <a:buNone/>
            </a:pPr>
            <a:r>
              <a:rPr lang="en-US" sz="1800" dirty="0" smtClean="0"/>
              <a:t>Intranet refers to a network that makes use of the Internet, however, is characterized by unity and corporate confidentiality. Only an authorized group, such as a company's staff can access it, making it a cost-effective tool of internal corporate communications.</a:t>
            </a:r>
            <a:endParaRPr lang="en-US" sz="1800" i="1" dirty="0" smtClean="0"/>
          </a:p>
          <a:p>
            <a:pPr marL="0" indent="0" algn="ctr">
              <a:buNone/>
            </a:pPr>
            <a:endParaRPr lang="en-US" sz="1800" i="1" dirty="0" smtClean="0"/>
          </a:p>
          <a:p>
            <a:pPr marL="0" indent="0" algn="ctr">
              <a:buNone/>
            </a:pPr>
            <a:endParaRPr lang="en-US" sz="1800" i="1" dirty="0"/>
          </a:p>
        </p:txBody>
      </p:sp>
      <p:pic>
        <p:nvPicPr>
          <p:cNvPr id="9" name="Bildplatzhalter 10"/>
          <p:cNvPicPr>
            <a:picLocks noGrp="1" noChangeAspect="1"/>
          </p:cNvPicPr>
          <p:nvPr>
            <p:ph type="pic" sz="quarter" idx="14"/>
          </p:nvPr>
        </p:nvPicPr>
        <p:blipFill rotWithShape="1">
          <a:blip r:embed="rId2" cstate="email">
            <a:duotone>
              <a:schemeClr val="bg2">
                <a:shade val="45000"/>
                <a:satMod val="135000"/>
              </a:schemeClr>
              <a:prstClr val="white"/>
            </a:duotone>
            <a:extLst>
              <a:ext uri="{28A0092B-C50C-407E-A947-70E740481C1C}">
                <a14:useLocalDpi xmlns:a14="http://schemas.microsoft.com/office/drawing/2010/main"/>
              </a:ext>
            </a:extLst>
          </a:blip>
          <a:srcRect/>
          <a:stretch/>
        </p:blipFill>
        <p:spPr bwMode="gray">
          <a:xfrm>
            <a:off x="6304413" y="0"/>
            <a:ext cx="5886000" cy="6858000"/>
          </a:xfrm>
        </p:spPr>
      </p:pic>
    </p:spTree>
    <p:extLst>
      <p:ext uri="{BB962C8B-B14F-4D97-AF65-F5344CB8AC3E}">
        <p14:creationId xmlns:p14="http://schemas.microsoft.com/office/powerpoint/2010/main" val="12091526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bg bwMode="gray">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6" name="Title"/>
          <p:cNvSpPr>
            <a:spLocks noGrp="1"/>
          </p:cNvSpPr>
          <p:nvPr>
            <p:ph type="title"/>
          </p:nvPr>
        </p:nvSpPr>
        <p:spPr bwMode="gray"/>
        <p:txBody>
          <a:bodyPr/>
          <a:lstStyle/>
          <a:p>
            <a:r>
              <a:rPr lang="en-US" dirty="0" smtClean="0">
                <a:solidFill>
                  <a:schemeClr val="bg1"/>
                </a:solidFill>
              </a:rPr>
              <a:t>ICT</a:t>
            </a:r>
            <a:endParaRPr lang="en-US" dirty="0">
              <a:solidFill>
                <a:schemeClr val="bg1"/>
              </a:solidFill>
            </a:endParaRPr>
          </a:p>
        </p:txBody>
      </p:sp>
      <p:sp>
        <p:nvSpPr>
          <p:cNvPr id="8" name="Subtitle"/>
          <p:cNvSpPr>
            <a:spLocks noGrp="1"/>
          </p:cNvSpPr>
          <p:nvPr>
            <p:ph type="body" sz="quarter" idx="13"/>
          </p:nvPr>
        </p:nvSpPr>
        <p:spPr bwMode="gray"/>
        <p:txBody>
          <a:bodyPr/>
          <a:lstStyle/>
          <a:p>
            <a:r>
              <a:rPr lang="en-US" dirty="0" smtClean="0"/>
              <a:t>Extranet</a:t>
            </a:r>
            <a:endParaRPr lang="en-US" dirty="0"/>
          </a:p>
        </p:txBody>
      </p:sp>
      <p:sp>
        <p:nvSpPr>
          <p:cNvPr id="10" name="Content"/>
          <p:cNvSpPr>
            <a:spLocks noGrp="1"/>
          </p:cNvSpPr>
          <p:nvPr>
            <p:ph sz="half" idx="1"/>
          </p:nvPr>
        </p:nvSpPr>
        <p:spPr bwMode="gray"/>
        <p:txBody>
          <a:bodyPr/>
          <a:lstStyle/>
          <a:p>
            <a:pPr marL="0" indent="0" algn="ctr">
              <a:buNone/>
            </a:pPr>
            <a:endParaRPr lang="en-US" sz="1800" dirty="0" smtClean="0">
              <a:solidFill>
                <a:schemeClr val="bg1"/>
              </a:solidFill>
            </a:endParaRPr>
          </a:p>
          <a:p>
            <a:pPr marL="0" indent="0" algn="ctr">
              <a:buNone/>
            </a:pPr>
            <a:r>
              <a:rPr lang="en-US" sz="4000" dirty="0" smtClean="0">
                <a:solidFill>
                  <a:schemeClr val="bg1"/>
                </a:solidFill>
                <a:latin typeface="Bebas Neue" panose="020B0506020202020201" pitchFamily="34" charset="0"/>
              </a:rPr>
              <a:t>Extra</a:t>
            </a:r>
          </a:p>
          <a:p>
            <a:pPr marL="0" indent="0" algn="ctr">
              <a:buNone/>
            </a:pPr>
            <a:r>
              <a:rPr lang="en-US" sz="1800" dirty="0" smtClean="0">
                <a:solidFill>
                  <a:schemeClr val="bg1"/>
                </a:solidFill>
              </a:rPr>
              <a:t>= outside (Latin); except, beyond</a:t>
            </a:r>
          </a:p>
          <a:p>
            <a:pPr marL="0" indent="0" algn="ctr">
              <a:buNone/>
            </a:pPr>
            <a:endParaRPr lang="en-US" sz="1800" dirty="0" smtClean="0">
              <a:solidFill>
                <a:schemeClr val="bg1"/>
              </a:solidFill>
            </a:endParaRPr>
          </a:p>
          <a:p>
            <a:pPr marL="0" indent="0" algn="ctr">
              <a:buNone/>
            </a:pPr>
            <a:r>
              <a:rPr lang="en-US" sz="1800" dirty="0" smtClean="0">
                <a:solidFill>
                  <a:schemeClr val="bg1"/>
                </a:solidFill>
              </a:rPr>
              <a:t>Extranet is defined as an extension of Intranet, because now the user group is increased. Thus, it can be accessed not only internally but also used by external interested parties such as suppliers and customers. These may include placing further orders or retrieving price lists and product information. Access to the information database is limited in contrast to the Internet.</a:t>
            </a:r>
          </a:p>
          <a:p>
            <a:pPr marL="0" indent="0" algn="ctr">
              <a:buNone/>
            </a:pPr>
            <a:endParaRPr lang="en-US" sz="1800" dirty="0" smtClean="0">
              <a:solidFill>
                <a:schemeClr val="bg1"/>
              </a:solidFill>
            </a:endParaRPr>
          </a:p>
          <a:p>
            <a:pPr marL="0" indent="0" algn="ctr">
              <a:buNone/>
            </a:pPr>
            <a:endParaRPr lang="en-US" sz="1800" dirty="0">
              <a:solidFill>
                <a:schemeClr val="bg1"/>
              </a:solidFill>
            </a:endParaRPr>
          </a:p>
        </p:txBody>
      </p:sp>
      <p:pic>
        <p:nvPicPr>
          <p:cNvPr id="11" name="Bildplatzhalter 10"/>
          <p:cNvPicPr>
            <a:picLocks noGrp="1" noChangeAspect="1"/>
          </p:cNvPicPr>
          <p:nvPr>
            <p:ph type="pic" sz="quarter" idx="14"/>
          </p:nvPr>
        </p:nvPicPr>
        <p:blipFill rotWithShape="1">
          <a:blip r:embed="rId2" cstate="email">
            <a:duotone>
              <a:schemeClr val="bg2">
                <a:shade val="45000"/>
                <a:satMod val="135000"/>
              </a:schemeClr>
              <a:prstClr val="white"/>
            </a:duotone>
            <a:extLst>
              <a:ext uri="{28A0092B-C50C-407E-A947-70E740481C1C}">
                <a14:useLocalDpi xmlns:a14="http://schemas.microsoft.com/office/drawing/2010/main"/>
              </a:ext>
            </a:extLst>
          </a:blip>
          <a:srcRect/>
          <a:stretch/>
        </p:blipFill>
        <p:spPr bwMode="gray">
          <a:xfrm>
            <a:off x="6304413" y="0"/>
            <a:ext cx="5886000" cy="6858000"/>
          </a:xfrm>
        </p:spPr>
      </p:pic>
    </p:spTree>
    <p:extLst>
      <p:ext uri="{BB962C8B-B14F-4D97-AF65-F5344CB8AC3E}">
        <p14:creationId xmlns:p14="http://schemas.microsoft.com/office/powerpoint/2010/main" val="2835528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bg bwMode="gray">
      <p:bgPr>
        <a:solidFill>
          <a:schemeClr val="bg1"/>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bwMode="gray"/>
        <p:txBody>
          <a:bodyPr/>
          <a:lstStyle/>
          <a:p>
            <a:r>
              <a:rPr lang="en-US" dirty="0" smtClean="0"/>
              <a:t>ICT</a:t>
            </a:r>
            <a:endParaRPr lang="en-US" dirty="0"/>
          </a:p>
        </p:txBody>
      </p:sp>
      <p:sp>
        <p:nvSpPr>
          <p:cNvPr id="4" name="Subtitle"/>
          <p:cNvSpPr>
            <a:spLocks noGrp="1"/>
          </p:cNvSpPr>
          <p:nvPr>
            <p:ph type="body" sz="quarter" idx="13"/>
          </p:nvPr>
        </p:nvSpPr>
        <p:spPr bwMode="gray"/>
        <p:txBody>
          <a:bodyPr/>
          <a:lstStyle/>
          <a:p>
            <a:r>
              <a:rPr lang="en-US" dirty="0" smtClean="0"/>
              <a:t>Comparison to Specific Characteristics</a:t>
            </a:r>
            <a:endParaRPr lang="en-US" dirty="0"/>
          </a:p>
        </p:txBody>
      </p:sp>
      <p:graphicFrame>
        <p:nvGraphicFramePr>
          <p:cNvPr id="8" name="Tabelle 7"/>
          <p:cNvGraphicFramePr>
            <a:graphicFrameLocks noGrp="1"/>
          </p:cNvGraphicFramePr>
          <p:nvPr>
            <p:extLst>
              <p:ext uri="{D42A27DB-BD31-4B8C-83A1-F6EECF244321}">
                <p14:modId xmlns:p14="http://schemas.microsoft.com/office/powerpoint/2010/main" val="3966918631"/>
              </p:ext>
            </p:extLst>
          </p:nvPr>
        </p:nvGraphicFramePr>
        <p:xfrm>
          <a:off x="540000" y="1512000"/>
          <a:ext cx="11096625" cy="4306885"/>
        </p:xfrm>
        <a:graphic>
          <a:graphicData uri="http://schemas.openxmlformats.org/drawingml/2006/table">
            <a:tbl>
              <a:tblPr firstRow="1" bandRow="1">
                <a:tableStyleId>{5C22544A-7EE6-4342-B048-85BDC9FD1C3A}</a:tableStyleId>
              </a:tblPr>
              <a:tblGrid>
                <a:gridCol w="3698875">
                  <a:extLst>
                    <a:ext uri="{9D8B030D-6E8A-4147-A177-3AD203B41FA5}">
                      <a16:colId xmlns="" xmlns:a16="http://schemas.microsoft.com/office/drawing/2014/main" val="20000"/>
                    </a:ext>
                  </a:extLst>
                </a:gridCol>
                <a:gridCol w="3698875">
                  <a:extLst>
                    <a:ext uri="{9D8B030D-6E8A-4147-A177-3AD203B41FA5}">
                      <a16:colId xmlns="" xmlns:a16="http://schemas.microsoft.com/office/drawing/2014/main" val="20001"/>
                    </a:ext>
                  </a:extLst>
                </a:gridCol>
                <a:gridCol w="3698875">
                  <a:extLst>
                    <a:ext uri="{9D8B030D-6E8A-4147-A177-3AD203B41FA5}">
                      <a16:colId xmlns="" xmlns:a16="http://schemas.microsoft.com/office/drawing/2014/main" val="20002"/>
                    </a:ext>
                  </a:extLst>
                </a:gridCol>
              </a:tblGrid>
              <a:tr h="667521">
                <a:tc>
                  <a:txBody>
                    <a:bodyPr/>
                    <a:lstStyle/>
                    <a:p>
                      <a:r>
                        <a:rPr lang="en-US" sz="2000" b="0" dirty="0" smtClean="0">
                          <a:latin typeface="Bebas Neue" panose="020B0506020202020201" pitchFamily="34" charset="0"/>
                        </a:rPr>
                        <a:t>Internet</a:t>
                      </a:r>
                      <a:endParaRPr lang="en-US" sz="2000" b="0" dirty="0">
                        <a:latin typeface="Bebas Neue" panose="020B0506020202020201" pitchFamily="34"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1">
                        <a:lumMod val="50000"/>
                      </a:schemeClr>
                    </a:solidFill>
                  </a:tcPr>
                </a:tc>
                <a:tc>
                  <a:txBody>
                    <a:bodyPr/>
                    <a:lstStyle/>
                    <a:p>
                      <a:r>
                        <a:rPr lang="en-US" sz="2000" b="0" dirty="0" smtClean="0">
                          <a:latin typeface="Bebas Neue" panose="020B0506020202020201" pitchFamily="34" charset="0"/>
                        </a:rPr>
                        <a:t>Intranet</a:t>
                      </a:r>
                      <a:endParaRPr lang="en-US" sz="2000" b="0" dirty="0">
                        <a:latin typeface="Bebas Neue" panose="020B0506020202020201" pitchFamily="34"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2"/>
                    </a:solidFill>
                  </a:tcPr>
                </a:tc>
                <a:tc>
                  <a:txBody>
                    <a:bodyPr/>
                    <a:lstStyle/>
                    <a:p>
                      <a:r>
                        <a:rPr lang="en-US" sz="2000" b="0" dirty="0" smtClean="0">
                          <a:latin typeface="Bebas Neue" panose="020B0506020202020201" pitchFamily="34" charset="0"/>
                        </a:rPr>
                        <a:t>Extranet</a:t>
                      </a:r>
                      <a:endParaRPr lang="en-US" sz="2000" b="0" dirty="0">
                        <a:latin typeface="Bebas Neue" panose="020B0506020202020201" pitchFamily="34"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2">
                        <a:lumMod val="75000"/>
                      </a:schemeClr>
                    </a:solidFill>
                  </a:tcPr>
                </a:tc>
                <a:extLst>
                  <a:ext uri="{0D108BD9-81ED-4DB2-BD59-A6C34878D82A}">
                    <a16:rowId xmlns="" xmlns:a16="http://schemas.microsoft.com/office/drawing/2014/main" val="10000"/>
                  </a:ext>
                </a:extLst>
              </a:tr>
              <a:tr h="1152161">
                <a:tc>
                  <a:txBody>
                    <a:bodyPr/>
                    <a:lstStyle/>
                    <a:p>
                      <a:r>
                        <a:rPr lang="en-US" dirty="0" smtClean="0"/>
                        <a:t>Unlimited user group</a:t>
                      </a:r>
                      <a:endParaRPr lang="en-US" dirty="0"/>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r>
                        <a:rPr lang="en-US" dirty="0" smtClean="0"/>
                        <a:t>Internally</a:t>
                      </a:r>
                      <a:r>
                        <a:rPr lang="en-US" baseline="0" dirty="0" smtClean="0"/>
                        <a:t> limited user group</a:t>
                      </a:r>
                      <a:endParaRPr lang="en-US" dirty="0"/>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r>
                        <a:rPr lang="en-US" dirty="0" smtClean="0"/>
                        <a:t>Externally limited user group</a:t>
                      </a:r>
                      <a:endParaRPr lang="en-US" dirty="0"/>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 xmlns:a16="http://schemas.microsoft.com/office/drawing/2014/main" val="10001"/>
                  </a:ext>
                </a:extLst>
              </a:tr>
              <a:tr h="667521">
                <a:tc>
                  <a:txBody>
                    <a:bodyPr/>
                    <a:lstStyle/>
                    <a:p>
                      <a:r>
                        <a:rPr lang="en-US" dirty="0" smtClean="0"/>
                        <a:t>Anonymous users</a:t>
                      </a:r>
                      <a:endParaRPr 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75000"/>
                      </a:schemeClr>
                    </a:solidFill>
                  </a:tcPr>
                </a:tc>
                <a:tc>
                  <a:txBody>
                    <a:bodyPr/>
                    <a:lstStyle/>
                    <a:p>
                      <a:r>
                        <a:rPr lang="en-US" dirty="0" smtClean="0"/>
                        <a:t>Known users</a:t>
                      </a:r>
                      <a:endParaRPr 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75000"/>
                      </a:schemeClr>
                    </a:solidFill>
                  </a:tcPr>
                </a:tc>
                <a:tc>
                  <a:txBody>
                    <a:bodyPr/>
                    <a:lstStyle/>
                    <a:p>
                      <a:r>
                        <a:rPr lang="en-US" dirty="0" smtClean="0"/>
                        <a:t>Known users</a:t>
                      </a:r>
                      <a:endParaRPr 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75000"/>
                      </a:schemeClr>
                    </a:solidFill>
                  </a:tcPr>
                </a:tc>
                <a:extLst>
                  <a:ext uri="{0D108BD9-81ED-4DB2-BD59-A6C34878D82A}">
                    <a16:rowId xmlns="" xmlns:a16="http://schemas.microsoft.com/office/drawing/2014/main" val="10002"/>
                  </a:ext>
                </a:extLst>
              </a:tr>
              <a:tr h="667521">
                <a:tc>
                  <a:txBody>
                    <a:bodyPr/>
                    <a:lstStyle/>
                    <a:p>
                      <a:r>
                        <a:rPr lang="en-US" dirty="0" smtClean="0"/>
                        <a:t>No identified</a:t>
                      </a:r>
                      <a:r>
                        <a:rPr lang="en-US" baseline="0" dirty="0" smtClean="0"/>
                        <a:t> operators</a:t>
                      </a:r>
                      <a:endParaRPr 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r>
                        <a:rPr lang="en-US" dirty="0" smtClean="0"/>
                        <a:t>No identified</a:t>
                      </a:r>
                      <a:r>
                        <a:rPr lang="en-US" baseline="0" dirty="0" smtClean="0"/>
                        <a:t> operators</a:t>
                      </a:r>
                      <a:endParaRPr 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r>
                        <a:rPr lang="en-US" dirty="0" smtClean="0"/>
                        <a:t>Identified operators</a:t>
                      </a:r>
                      <a:endParaRPr 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 xmlns:a16="http://schemas.microsoft.com/office/drawing/2014/main" val="10003"/>
                  </a:ext>
                </a:extLst>
              </a:tr>
              <a:tr h="1152161">
                <a:tc>
                  <a:txBody>
                    <a:bodyPr/>
                    <a:lstStyle/>
                    <a:p>
                      <a:r>
                        <a:rPr lang="en-US" dirty="0" smtClean="0"/>
                        <a:t>Open</a:t>
                      </a:r>
                      <a:r>
                        <a:rPr lang="en-US" baseline="0" dirty="0" smtClean="0"/>
                        <a:t> </a:t>
                      </a:r>
                      <a:r>
                        <a:rPr lang="en-US" dirty="0" smtClean="0"/>
                        <a:t>&amp; unprotected</a:t>
                      </a:r>
                      <a:endParaRPr 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75000"/>
                      </a:schemeClr>
                    </a:solidFill>
                  </a:tcPr>
                </a:tc>
                <a:tc>
                  <a:txBody>
                    <a:bodyPr/>
                    <a:lstStyle/>
                    <a:p>
                      <a:r>
                        <a:rPr lang="en-US" dirty="0" smtClean="0"/>
                        <a:t>Closed &amp; protected</a:t>
                      </a:r>
                      <a:endParaRPr 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75000"/>
                      </a:schemeClr>
                    </a:solidFill>
                  </a:tcPr>
                </a:tc>
                <a:tc>
                  <a:txBody>
                    <a:bodyPr/>
                    <a:lstStyle/>
                    <a:p>
                      <a:r>
                        <a:rPr lang="en-US" dirty="0" smtClean="0"/>
                        <a:t>Relatively</a:t>
                      </a:r>
                      <a:r>
                        <a:rPr lang="en-US" baseline="0" dirty="0" smtClean="0"/>
                        <a:t> c</a:t>
                      </a:r>
                      <a:r>
                        <a:rPr lang="en-US" dirty="0" smtClean="0"/>
                        <a:t>losed &amp; protected</a:t>
                      </a:r>
                      <a:endParaRPr 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75000"/>
                      </a:schemeClr>
                    </a:solidFill>
                  </a:tcPr>
                </a:tc>
                <a:extLst>
                  <a:ext uri="{0D108BD9-81ED-4DB2-BD59-A6C34878D82A}">
                    <a16:rowId xmlns="" xmlns:a16="http://schemas.microsoft.com/office/drawing/2014/main" val="10004"/>
                  </a:ext>
                </a:extLst>
              </a:tr>
            </a:tbl>
          </a:graphicData>
        </a:graphic>
      </p:graphicFrame>
      <p:pic>
        <p:nvPicPr>
          <p:cNvPr id="9" name="Log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gray">
          <a:xfrm>
            <a:off x="9556768" y="6126998"/>
            <a:ext cx="2179779" cy="39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32307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bg bwMode="gray">
      <p:bgPr>
        <a:solidFill>
          <a:schemeClr val="bg1"/>
        </a:solidFill>
        <a:effectLst/>
      </p:bgPr>
    </p:bg>
    <p:spTree>
      <p:nvGrpSpPr>
        <p:cNvPr id="1" name=""/>
        <p:cNvGrpSpPr/>
        <p:nvPr/>
      </p:nvGrpSpPr>
      <p:grpSpPr>
        <a:xfrm>
          <a:off x="0" y="0"/>
          <a:ext cx="0" cy="0"/>
          <a:chOff x="0" y="0"/>
          <a:chExt cx="0" cy="0"/>
        </a:xfrm>
      </p:grpSpPr>
      <p:sp>
        <p:nvSpPr>
          <p:cNvPr id="6" name="Title"/>
          <p:cNvSpPr>
            <a:spLocks noGrp="1"/>
          </p:cNvSpPr>
          <p:nvPr>
            <p:ph type="title"/>
          </p:nvPr>
        </p:nvSpPr>
        <p:spPr bwMode="gray"/>
        <p:txBody>
          <a:bodyPr/>
          <a:lstStyle/>
          <a:p>
            <a:r>
              <a:rPr lang="en-US" dirty="0" smtClean="0"/>
              <a:t>ICT</a:t>
            </a:r>
            <a:endParaRPr lang="en-US" dirty="0"/>
          </a:p>
        </p:txBody>
      </p:sp>
      <p:sp>
        <p:nvSpPr>
          <p:cNvPr id="8" name="Subtitle"/>
          <p:cNvSpPr>
            <a:spLocks noGrp="1"/>
          </p:cNvSpPr>
          <p:nvPr>
            <p:ph type="body" sz="quarter" idx="13"/>
          </p:nvPr>
        </p:nvSpPr>
        <p:spPr bwMode="gray"/>
        <p:txBody>
          <a:bodyPr/>
          <a:lstStyle/>
          <a:p>
            <a:r>
              <a:rPr lang="en-US" dirty="0" smtClean="0"/>
              <a:t>M-Business</a:t>
            </a:r>
            <a:endParaRPr lang="en-US" dirty="0"/>
          </a:p>
        </p:txBody>
      </p:sp>
      <p:sp>
        <p:nvSpPr>
          <p:cNvPr id="7" name="Content"/>
          <p:cNvSpPr>
            <a:spLocks noGrp="1"/>
          </p:cNvSpPr>
          <p:nvPr>
            <p:ph sz="half" idx="2"/>
          </p:nvPr>
        </p:nvSpPr>
        <p:spPr bwMode="gray"/>
        <p:txBody>
          <a:bodyPr/>
          <a:lstStyle/>
          <a:p>
            <a:pPr marL="0" indent="0">
              <a:buNone/>
            </a:pPr>
            <a:r>
              <a:rPr lang="en-US" sz="2400" dirty="0" smtClean="0">
                <a:latin typeface="Bebas Neue" panose="020B0506020202020201" pitchFamily="34" charset="0"/>
              </a:rPr>
              <a:t>E-business on mobile </a:t>
            </a:r>
            <a:r>
              <a:rPr lang="en-US" sz="2400" noProof="1" smtClean="0">
                <a:latin typeface="Bebas Neue" panose="020B0506020202020201" pitchFamily="34" charset="0"/>
              </a:rPr>
              <a:t>devices</a:t>
            </a:r>
          </a:p>
          <a:p>
            <a:pPr marL="0" indent="0">
              <a:buNone/>
            </a:pPr>
            <a:r>
              <a:rPr lang="en-US" dirty="0" smtClean="0"/>
              <a:t>The aim, however, it is not merely to make the same applications available for mobile device users and computer users but also to develop new and customized technologies.</a:t>
            </a:r>
            <a:endParaRPr lang="en-US" dirty="0"/>
          </a:p>
        </p:txBody>
      </p:sp>
      <p:pic>
        <p:nvPicPr>
          <p:cNvPr id="9" name="Bildplatzhalter 8"/>
          <p:cNvPicPr>
            <a:picLocks noGrp="1" noChangeAspect="1"/>
          </p:cNvPicPr>
          <p:nvPr>
            <p:ph type="pic" sz="quarter" idx="14"/>
          </p:nvPr>
        </p:nvPicPr>
        <p:blipFill rotWithShape="1">
          <a:blip r:embed="rId2" cstate="email">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rcRect/>
          <a:stretch/>
        </p:blipFill>
        <p:spPr bwMode="gray"/>
      </p:pic>
    </p:spTree>
    <p:extLst>
      <p:ext uri="{BB962C8B-B14F-4D97-AF65-F5344CB8AC3E}">
        <p14:creationId xmlns:p14="http://schemas.microsoft.com/office/powerpoint/2010/main" val="4039433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bg bwMode="gray">
      <p:bgPr>
        <a:solidFill>
          <a:schemeClr val="bg1">
            <a:lumMod val="85000"/>
          </a:schemeClr>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bwMode="gray"/>
        <p:txBody>
          <a:bodyPr/>
          <a:lstStyle/>
          <a:p>
            <a:r>
              <a:rPr lang="en-US" dirty="0" smtClean="0"/>
              <a:t>ICT</a:t>
            </a:r>
            <a:endParaRPr lang="en-US" dirty="0"/>
          </a:p>
        </p:txBody>
      </p:sp>
      <p:sp>
        <p:nvSpPr>
          <p:cNvPr id="3" name="Subtitle"/>
          <p:cNvSpPr>
            <a:spLocks noGrp="1"/>
          </p:cNvSpPr>
          <p:nvPr>
            <p:ph type="body" sz="quarter" idx="13"/>
          </p:nvPr>
        </p:nvSpPr>
        <p:spPr bwMode="gray"/>
        <p:txBody>
          <a:bodyPr/>
          <a:lstStyle/>
          <a:p>
            <a:r>
              <a:rPr lang="en-US" dirty="0" smtClean="0"/>
              <a:t>Special Features of M-Business</a:t>
            </a:r>
            <a:endParaRPr lang="en-US" dirty="0"/>
          </a:p>
        </p:txBody>
      </p:sp>
      <p:sp>
        <p:nvSpPr>
          <p:cNvPr id="8" name="Textplatzhalter 7"/>
          <p:cNvSpPr>
            <a:spLocks noGrp="1"/>
          </p:cNvSpPr>
          <p:nvPr>
            <p:ph type="body" idx="24"/>
          </p:nvPr>
        </p:nvSpPr>
        <p:spPr bwMode="gray">
          <a:xfrm>
            <a:off x="540000" y="1512000"/>
            <a:ext cx="3628800" cy="1318050"/>
          </a:xfrm>
          <a:solidFill>
            <a:schemeClr val="tx2">
              <a:lumMod val="75000"/>
            </a:schemeClr>
          </a:solidFill>
        </p:spPr>
        <p:txBody>
          <a:bodyPr vert="horz" lIns="252000" tIns="252000" rIns="252000" bIns="252000" rtlCol="0" anchor="t">
            <a:noAutofit/>
          </a:bodyPr>
          <a:lstStyle/>
          <a:p>
            <a:r>
              <a:rPr lang="en-US" sz="2400" dirty="0" smtClean="0">
                <a:latin typeface="Bebas Neue" panose="020B0506020202020201" pitchFamily="34" charset="0"/>
              </a:rPr>
              <a:t>Personalizing:</a:t>
            </a:r>
            <a:endParaRPr lang="en-US" sz="2400" dirty="0">
              <a:latin typeface="Bebas Neue" panose="020B0506020202020201" pitchFamily="34" charset="0"/>
            </a:endParaRPr>
          </a:p>
        </p:txBody>
      </p:sp>
      <p:sp>
        <p:nvSpPr>
          <p:cNvPr id="10" name="Inhaltsplatzhalter 9"/>
          <p:cNvSpPr>
            <a:spLocks noGrp="1"/>
          </p:cNvSpPr>
          <p:nvPr>
            <p:ph sz="quarter" idx="25"/>
          </p:nvPr>
        </p:nvSpPr>
        <p:spPr bwMode="gray"/>
        <p:txBody>
          <a:bodyPr/>
          <a:lstStyle/>
          <a:p>
            <a:pPr marL="0" indent="0">
              <a:buNone/>
            </a:pPr>
            <a:r>
              <a:rPr lang="en-US" dirty="0" smtClean="0"/>
              <a:t>Both users and their location are clearly identified, </a:t>
            </a:r>
            <a:br>
              <a:rPr lang="en-US" dirty="0" smtClean="0"/>
            </a:br>
            <a:r>
              <a:rPr lang="en-US" dirty="0" smtClean="0"/>
              <a:t>so offers can be customized.</a:t>
            </a:r>
            <a:endParaRPr lang="en-US" dirty="0"/>
          </a:p>
        </p:txBody>
      </p:sp>
      <p:sp>
        <p:nvSpPr>
          <p:cNvPr id="6" name="Textplatzhalter 5"/>
          <p:cNvSpPr>
            <a:spLocks noGrp="1"/>
          </p:cNvSpPr>
          <p:nvPr>
            <p:ph type="body" idx="22"/>
          </p:nvPr>
        </p:nvSpPr>
        <p:spPr bwMode="gray">
          <a:solidFill>
            <a:schemeClr val="tx2"/>
          </a:solidFill>
        </p:spPr>
        <p:txBody>
          <a:bodyPr vert="horz" lIns="252000" tIns="252000" rIns="252000" bIns="252000" rtlCol="0" anchor="t">
            <a:noAutofit/>
          </a:bodyPr>
          <a:lstStyle/>
          <a:p>
            <a:r>
              <a:rPr lang="en-US" sz="2400" dirty="0" smtClean="0">
                <a:latin typeface="Bebas Neue" panose="020B0506020202020201" pitchFamily="34" charset="0"/>
              </a:rPr>
              <a:t>Up-to-date:</a:t>
            </a:r>
            <a:endParaRPr lang="en-US" sz="2400" dirty="0">
              <a:latin typeface="Bebas Neue" panose="020B0506020202020201" pitchFamily="34" charset="0"/>
            </a:endParaRPr>
          </a:p>
        </p:txBody>
      </p:sp>
      <p:sp>
        <p:nvSpPr>
          <p:cNvPr id="4" name="Textplatzhalter 3"/>
          <p:cNvSpPr>
            <a:spLocks noGrp="1"/>
          </p:cNvSpPr>
          <p:nvPr>
            <p:ph type="body" idx="18"/>
          </p:nvPr>
        </p:nvSpPr>
        <p:spPr bwMode="gray">
          <a:solidFill>
            <a:schemeClr val="accent1">
              <a:lumMod val="50000"/>
            </a:schemeClr>
          </a:solidFill>
        </p:spPr>
        <p:txBody>
          <a:bodyPr vert="horz" lIns="252000" tIns="252000" rIns="252000" bIns="252000" rtlCol="0" anchor="t">
            <a:noAutofit/>
          </a:bodyPr>
          <a:lstStyle/>
          <a:p>
            <a:r>
              <a:rPr lang="en-US" sz="2400" dirty="0" smtClean="0">
                <a:latin typeface="Bebas Neue" panose="020B0506020202020201" pitchFamily="34" charset="0"/>
              </a:rPr>
              <a:t>Territorial Nature</a:t>
            </a:r>
            <a:endParaRPr lang="en-US" sz="2400" dirty="0">
              <a:latin typeface="Bebas Neue" panose="020B0506020202020201" pitchFamily="34" charset="0"/>
            </a:endParaRPr>
          </a:p>
        </p:txBody>
      </p:sp>
      <p:sp>
        <p:nvSpPr>
          <p:cNvPr id="11" name="Inhaltsplatzhalter 10"/>
          <p:cNvSpPr>
            <a:spLocks noGrp="1"/>
          </p:cNvSpPr>
          <p:nvPr>
            <p:ph sz="quarter" idx="23"/>
          </p:nvPr>
        </p:nvSpPr>
        <p:spPr bwMode="gray"/>
        <p:txBody>
          <a:bodyPr/>
          <a:lstStyle/>
          <a:p>
            <a:pPr marL="0" indent="0">
              <a:buNone/>
            </a:pPr>
            <a:r>
              <a:rPr lang="en-US" dirty="0" smtClean="0"/>
              <a:t>Unlike computers, mobile devices are always in use. So, it is possible to keep the users informed of important events. (latest news, stocks, discounts, special offers)</a:t>
            </a:r>
          </a:p>
          <a:p>
            <a:pPr marL="0" indent="0">
              <a:buNone/>
            </a:pPr>
            <a:endParaRPr lang="en-US" dirty="0"/>
          </a:p>
        </p:txBody>
      </p:sp>
      <p:sp>
        <p:nvSpPr>
          <p:cNvPr id="12" name="Inhaltsplatzhalter 11"/>
          <p:cNvSpPr>
            <a:spLocks noGrp="1"/>
          </p:cNvSpPr>
          <p:nvPr>
            <p:ph sz="quarter" idx="21"/>
          </p:nvPr>
        </p:nvSpPr>
        <p:spPr bwMode="gray">
          <a:xfrm>
            <a:off x="4168800" y="4482000"/>
            <a:ext cx="7480800" cy="1332000"/>
          </a:xfrm>
        </p:spPr>
        <p:txBody>
          <a:bodyPr/>
          <a:lstStyle/>
          <a:p>
            <a:pPr marL="0" indent="0">
              <a:buNone/>
            </a:pPr>
            <a:r>
              <a:rPr lang="en-US" dirty="0" smtClean="0"/>
              <a:t>Location-based marketing: the current location can always be determined by the GPS on mobile phones. Therefore, it is possible to advertise individual location-based services and information.</a:t>
            </a:r>
            <a:endParaRPr lang="en-US" dirty="0"/>
          </a:p>
        </p:txBody>
      </p:sp>
      <p:pic>
        <p:nvPicPr>
          <p:cNvPr id="13" name="Log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gray">
          <a:xfrm>
            <a:off x="9556768" y="6126998"/>
            <a:ext cx="2179779" cy="39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85790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bg bwMode="gray">
      <p:bgPr>
        <a:solidFill>
          <a:schemeClr val="tx1">
            <a:lumMod val="85000"/>
            <a:lumOff val="15000"/>
          </a:schemeClr>
        </a:solidFill>
        <a:effectLst/>
      </p:bgPr>
    </p:bg>
    <p:spTree>
      <p:nvGrpSpPr>
        <p:cNvPr id="1" name=""/>
        <p:cNvGrpSpPr/>
        <p:nvPr/>
      </p:nvGrpSpPr>
      <p:grpSpPr>
        <a:xfrm>
          <a:off x="0" y="0"/>
          <a:ext cx="0" cy="0"/>
          <a:chOff x="0" y="0"/>
          <a:chExt cx="0" cy="0"/>
        </a:xfrm>
      </p:grpSpPr>
      <p:pic>
        <p:nvPicPr>
          <p:cNvPr id="21" name="Bildplatzhalter 35"/>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bwMode="gray">
          <a:xfrm>
            <a:off x="7293188" y="1512000"/>
            <a:ext cx="2105512" cy="2806700"/>
          </a:xfrm>
          <a:prstGeom prst="rect">
            <a:avLst/>
          </a:prstGeom>
        </p:spPr>
      </p:pic>
      <p:sp>
        <p:nvSpPr>
          <p:cNvPr id="27" name="Rechteck 26"/>
          <p:cNvSpPr/>
          <p:nvPr/>
        </p:nvSpPr>
        <p:spPr bwMode="gray">
          <a:xfrm>
            <a:off x="7292212" y="1512000"/>
            <a:ext cx="2106487" cy="2808000"/>
          </a:xfrm>
          <a:prstGeom prst="rect">
            <a:avLst/>
          </a:prstGeom>
          <a:solidFill>
            <a:schemeClr val="tx2">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400" dirty="0">
              <a:solidFill>
                <a:schemeClr val="bg1"/>
              </a:solidFill>
              <a:latin typeface="Bebas Neue" panose="020B0506020202020201" pitchFamily="34" charset="0"/>
            </a:endParaRPr>
          </a:p>
        </p:txBody>
      </p:sp>
      <p:sp>
        <p:nvSpPr>
          <p:cNvPr id="2" name="Title"/>
          <p:cNvSpPr>
            <a:spLocks noGrp="1"/>
          </p:cNvSpPr>
          <p:nvPr>
            <p:ph type="title"/>
          </p:nvPr>
        </p:nvSpPr>
        <p:spPr bwMode="gray"/>
        <p:txBody>
          <a:bodyPr/>
          <a:lstStyle/>
          <a:p>
            <a:r>
              <a:rPr lang="en-US" dirty="0" smtClean="0">
                <a:solidFill>
                  <a:schemeClr val="bg1"/>
                </a:solidFill>
              </a:rPr>
              <a:t>ICT</a:t>
            </a:r>
            <a:endParaRPr lang="en-US" dirty="0">
              <a:solidFill>
                <a:schemeClr val="bg1"/>
              </a:solidFill>
            </a:endParaRPr>
          </a:p>
        </p:txBody>
      </p:sp>
      <p:sp>
        <p:nvSpPr>
          <p:cNvPr id="4" name="Subtitle"/>
          <p:cNvSpPr>
            <a:spLocks noGrp="1"/>
          </p:cNvSpPr>
          <p:nvPr>
            <p:ph type="body" sz="quarter" idx="13"/>
          </p:nvPr>
        </p:nvSpPr>
        <p:spPr bwMode="gray"/>
        <p:txBody>
          <a:bodyPr/>
          <a:lstStyle/>
          <a:p>
            <a:r>
              <a:rPr lang="en-US" sz="2400" dirty="0" smtClean="0"/>
              <a:t>Advantages for the Provider</a:t>
            </a:r>
            <a:endParaRPr lang="en-US" sz="2400" dirty="0"/>
          </a:p>
        </p:txBody>
      </p:sp>
      <p:pic>
        <p:nvPicPr>
          <p:cNvPr id="22" name="Bildplatzhalter 31"/>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gray">
          <a:xfrm>
            <a:off x="9543075" y="1512001"/>
            <a:ext cx="2106000" cy="2805748"/>
          </a:xfrm>
          <a:prstGeom prst="rect">
            <a:avLst/>
          </a:prstGeom>
        </p:spPr>
      </p:pic>
      <p:pic>
        <p:nvPicPr>
          <p:cNvPr id="23" name="Bildplatzhalter 32"/>
          <p:cNvPicPr>
            <a:picLocks noChangeAspect="1"/>
          </p:cNvPicPr>
          <p:nvPr/>
        </p:nvPicPr>
        <p:blipFill rotWithShape="1">
          <a:blip r:embed="rId4" cstate="email">
            <a:extLst>
              <a:ext uri="{28A0092B-C50C-407E-A947-70E740481C1C}">
                <a14:useLocalDpi xmlns:a14="http://schemas.microsoft.com/office/drawing/2010/main"/>
              </a:ext>
            </a:extLst>
          </a:blip>
          <a:srcRect t="18084" r="18084"/>
          <a:stretch/>
        </p:blipFill>
        <p:spPr bwMode="gray">
          <a:xfrm>
            <a:off x="2790900" y="1512000"/>
            <a:ext cx="2106613" cy="2805749"/>
          </a:xfrm>
          <a:prstGeom prst="rect">
            <a:avLst/>
          </a:prstGeom>
        </p:spPr>
      </p:pic>
      <p:pic>
        <p:nvPicPr>
          <p:cNvPr id="24" name="Bildplatzhalter 36"/>
          <p:cNvPicPr>
            <a:picLocks noChangeAspect="1"/>
          </p:cNvPicPr>
          <p:nvPr/>
        </p:nvPicPr>
        <p:blipFill>
          <a:blip r:embed="rId5" cstate="email">
            <a:extLst>
              <a:ext uri="{28A0092B-C50C-407E-A947-70E740481C1C}">
                <a14:useLocalDpi xmlns:a14="http://schemas.microsoft.com/office/drawing/2010/main"/>
              </a:ext>
            </a:extLst>
          </a:blip>
          <a:srcRect/>
          <a:stretch>
            <a:fillRect/>
          </a:stretch>
        </p:blipFill>
        <p:spPr bwMode="gray">
          <a:xfrm>
            <a:off x="5043131" y="1512000"/>
            <a:ext cx="2105025" cy="2807333"/>
          </a:xfrm>
          <a:prstGeom prst="rect">
            <a:avLst/>
          </a:prstGeom>
        </p:spPr>
      </p:pic>
      <p:sp>
        <p:nvSpPr>
          <p:cNvPr id="25" name="Rechteck 24"/>
          <p:cNvSpPr/>
          <p:nvPr/>
        </p:nvSpPr>
        <p:spPr bwMode="gray">
          <a:xfrm>
            <a:off x="5043131" y="1512000"/>
            <a:ext cx="2106000" cy="2807034"/>
          </a:xfrm>
          <a:prstGeom prst="rect">
            <a:avLst/>
          </a:prstGeom>
          <a:solidFill>
            <a:schemeClr val="tx2">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400" dirty="0">
              <a:solidFill>
                <a:schemeClr val="bg1"/>
              </a:solidFill>
              <a:latin typeface="Bebas Neue" panose="020B0506020202020201" pitchFamily="34" charset="0"/>
            </a:endParaRPr>
          </a:p>
        </p:txBody>
      </p:sp>
      <p:sp>
        <p:nvSpPr>
          <p:cNvPr id="26" name="Rechteck 25"/>
          <p:cNvSpPr/>
          <p:nvPr/>
        </p:nvSpPr>
        <p:spPr bwMode="gray">
          <a:xfrm>
            <a:off x="2790900" y="1512000"/>
            <a:ext cx="2106000" cy="2805747"/>
          </a:xfrm>
          <a:prstGeom prst="rect">
            <a:avLst/>
          </a:prstGeom>
          <a:solidFill>
            <a:schemeClr val="tx2">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400" dirty="0">
              <a:solidFill>
                <a:schemeClr val="bg1"/>
              </a:solidFill>
              <a:latin typeface="Bebas Neue" panose="020B0506020202020201" pitchFamily="34" charset="0"/>
            </a:endParaRPr>
          </a:p>
        </p:txBody>
      </p:sp>
      <p:sp>
        <p:nvSpPr>
          <p:cNvPr id="28" name="Rechteck 27"/>
          <p:cNvSpPr/>
          <p:nvPr/>
        </p:nvSpPr>
        <p:spPr bwMode="gray">
          <a:xfrm>
            <a:off x="9544088" y="1512000"/>
            <a:ext cx="2106000" cy="2805748"/>
          </a:xfrm>
          <a:prstGeom prst="rect">
            <a:avLst/>
          </a:prstGeom>
          <a:solidFill>
            <a:schemeClr val="tx2">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400" dirty="0">
              <a:solidFill>
                <a:schemeClr val="bg1"/>
              </a:solidFill>
              <a:latin typeface="Bebas Neue" panose="020B0506020202020201" pitchFamily="34" charset="0"/>
            </a:endParaRPr>
          </a:p>
        </p:txBody>
      </p:sp>
      <p:pic>
        <p:nvPicPr>
          <p:cNvPr id="29" name="Bildplatzhalter 34"/>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bwMode="gray">
          <a:xfrm>
            <a:off x="540000" y="1512000"/>
            <a:ext cx="2106000" cy="2806799"/>
          </a:xfrm>
          <a:prstGeom prst="rect">
            <a:avLst/>
          </a:prstGeom>
        </p:spPr>
      </p:pic>
      <p:sp>
        <p:nvSpPr>
          <p:cNvPr id="30" name="Rechteck 29"/>
          <p:cNvSpPr/>
          <p:nvPr/>
        </p:nvSpPr>
        <p:spPr bwMode="gray">
          <a:xfrm>
            <a:off x="540000" y="1512000"/>
            <a:ext cx="2106000" cy="2805748"/>
          </a:xfrm>
          <a:prstGeom prst="rect">
            <a:avLst/>
          </a:prstGeom>
          <a:solidFill>
            <a:schemeClr val="tx2">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400" dirty="0">
              <a:solidFill>
                <a:schemeClr val="bg1"/>
              </a:solidFill>
              <a:latin typeface="Bebas Neue" panose="020B0506020202020201" pitchFamily="34" charset="0"/>
            </a:endParaRPr>
          </a:p>
        </p:txBody>
      </p:sp>
      <p:sp>
        <p:nvSpPr>
          <p:cNvPr id="33" name="Content Placeholder 1"/>
          <p:cNvSpPr>
            <a:spLocks noGrp="1"/>
          </p:cNvSpPr>
          <p:nvPr>
            <p:ph sz="half" idx="4294967295"/>
          </p:nvPr>
        </p:nvSpPr>
        <p:spPr bwMode="gray">
          <a:xfrm>
            <a:off x="540000" y="4478400"/>
            <a:ext cx="2106000" cy="1332000"/>
          </a:xfrm>
          <a:prstGeom prst="rect">
            <a:avLst/>
          </a:prstGeom>
          <a:solidFill>
            <a:schemeClr val="tx1">
              <a:lumMod val="75000"/>
              <a:lumOff val="25000"/>
            </a:schemeClr>
          </a:solidFill>
        </p:spPr>
        <p:txBody>
          <a:bodyPr lIns="108000" tIns="108000" rIns="108000" anchor="ctr"/>
          <a:lstStyle/>
          <a:p>
            <a:pPr marL="0" indent="0" algn="ctr">
              <a:buNone/>
            </a:pPr>
            <a:r>
              <a:rPr lang="en-US" sz="1800" dirty="0" smtClean="0">
                <a:solidFill>
                  <a:schemeClr val="bg1"/>
                </a:solidFill>
              </a:rPr>
              <a:t>Reliable customer location</a:t>
            </a:r>
            <a:endParaRPr lang="en-US" sz="1800" dirty="0">
              <a:solidFill>
                <a:schemeClr val="bg1"/>
              </a:solidFill>
            </a:endParaRPr>
          </a:p>
        </p:txBody>
      </p:sp>
      <p:sp>
        <p:nvSpPr>
          <p:cNvPr id="34" name="Content Placeholder 2"/>
          <p:cNvSpPr>
            <a:spLocks noGrp="1"/>
          </p:cNvSpPr>
          <p:nvPr>
            <p:ph sz="half" idx="4294967295"/>
          </p:nvPr>
        </p:nvSpPr>
        <p:spPr bwMode="gray">
          <a:xfrm>
            <a:off x="2790900" y="4478400"/>
            <a:ext cx="2106000" cy="1332000"/>
          </a:xfrm>
          <a:prstGeom prst="rect">
            <a:avLst/>
          </a:prstGeom>
          <a:solidFill>
            <a:schemeClr val="tx1">
              <a:lumMod val="75000"/>
              <a:lumOff val="25000"/>
            </a:schemeClr>
          </a:solidFill>
        </p:spPr>
        <p:txBody>
          <a:bodyPr lIns="108000" tIns="108000" rIns="108000" anchor="ctr"/>
          <a:lstStyle/>
          <a:p>
            <a:pPr marL="0" indent="0" algn="ctr">
              <a:buNone/>
            </a:pPr>
            <a:r>
              <a:rPr lang="en-US" sz="1800" dirty="0" smtClean="0">
                <a:solidFill>
                  <a:schemeClr val="bg1"/>
                </a:solidFill>
              </a:rPr>
              <a:t>Constant customer availability</a:t>
            </a:r>
            <a:endParaRPr lang="en-US" sz="1800" dirty="0">
              <a:solidFill>
                <a:schemeClr val="bg1"/>
              </a:solidFill>
            </a:endParaRPr>
          </a:p>
        </p:txBody>
      </p:sp>
      <p:sp>
        <p:nvSpPr>
          <p:cNvPr id="35" name="Content Placeholder 3"/>
          <p:cNvSpPr>
            <a:spLocks noGrp="1"/>
          </p:cNvSpPr>
          <p:nvPr>
            <p:ph sz="half" idx="4294967295"/>
          </p:nvPr>
        </p:nvSpPr>
        <p:spPr bwMode="gray">
          <a:xfrm>
            <a:off x="5042156" y="4478400"/>
            <a:ext cx="2106000" cy="1332000"/>
          </a:xfrm>
          <a:prstGeom prst="rect">
            <a:avLst/>
          </a:prstGeom>
          <a:solidFill>
            <a:schemeClr val="tx1">
              <a:lumMod val="75000"/>
              <a:lumOff val="25000"/>
            </a:schemeClr>
          </a:solidFill>
        </p:spPr>
        <p:txBody>
          <a:bodyPr lIns="108000" tIns="108000" rIns="108000" anchor="ctr"/>
          <a:lstStyle/>
          <a:p>
            <a:pPr marL="0" indent="0" algn="ctr">
              <a:buNone/>
            </a:pPr>
            <a:r>
              <a:rPr lang="en-US" sz="1800" dirty="0" smtClean="0">
                <a:solidFill>
                  <a:schemeClr val="bg1"/>
                </a:solidFill>
              </a:rPr>
              <a:t>Unification by a few standards</a:t>
            </a:r>
            <a:endParaRPr lang="en-US" sz="1800" dirty="0">
              <a:solidFill>
                <a:schemeClr val="bg1"/>
              </a:solidFill>
            </a:endParaRPr>
          </a:p>
        </p:txBody>
      </p:sp>
      <p:sp>
        <p:nvSpPr>
          <p:cNvPr id="36" name="Content Placeholder 4"/>
          <p:cNvSpPr>
            <a:spLocks noGrp="1"/>
          </p:cNvSpPr>
          <p:nvPr>
            <p:ph sz="half" idx="4294967295"/>
          </p:nvPr>
        </p:nvSpPr>
        <p:spPr bwMode="gray">
          <a:xfrm>
            <a:off x="7292700" y="4478400"/>
            <a:ext cx="2106000" cy="1332000"/>
          </a:xfrm>
          <a:prstGeom prst="rect">
            <a:avLst/>
          </a:prstGeom>
          <a:solidFill>
            <a:schemeClr val="tx1">
              <a:lumMod val="75000"/>
              <a:lumOff val="25000"/>
            </a:schemeClr>
          </a:solidFill>
        </p:spPr>
        <p:txBody>
          <a:bodyPr lIns="108000" tIns="108000" rIns="108000" anchor="ctr"/>
          <a:lstStyle/>
          <a:p>
            <a:pPr marL="0" indent="0" algn="ctr">
              <a:buNone/>
            </a:pPr>
            <a:r>
              <a:rPr lang="en-US" sz="1800" dirty="0" smtClean="0">
                <a:solidFill>
                  <a:schemeClr val="bg1"/>
                </a:solidFill>
              </a:rPr>
              <a:t>Personalized and one-to-one relationship</a:t>
            </a:r>
            <a:endParaRPr lang="en-US" sz="1800" dirty="0">
              <a:solidFill>
                <a:schemeClr val="bg1"/>
              </a:solidFill>
            </a:endParaRPr>
          </a:p>
        </p:txBody>
      </p:sp>
      <p:sp>
        <p:nvSpPr>
          <p:cNvPr id="37" name="Content Placeholder 5"/>
          <p:cNvSpPr>
            <a:spLocks noGrp="1"/>
          </p:cNvSpPr>
          <p:nvPr>
            <p:ph sz="half" idx="4294967295"/>
          </p:nvPr>
        </p:nvSpPr>
        <p:spPr bwMode="gray">
          <a:xfrm>
            <a:off x="9543600" y="4478400"/>
            <a:ext cx="2106000" cy="1332000"/>
          </a:xfrm>
          <a:prstGeom prst="rect">
            <a:avLst/>
          </a:prstGeom>
          <a:solidFill>
            <a:schemeClr val="tx1">
              <a:lumMod val="75000"/>
              <a:lumOff val="25000"/>
            </a:schemeClr>
          </a:solidFill>
        </p:spPr>
        <p:txBody>
          <a:bodyPr lIns="108000" tIns="108000" rIns="108000" anchor="ctr"/>
          <a:lstStyle/>
          <a:p>
            <a:pPr marL="0" indent="0" algn="ctr">
              <a:buNone/>
            </a:pPr>
            <a:r>
              <a:rPr lang="en-US" sz="1800" dirty="0" smtClean="0">
                <a:solidFill>
                  <a:schemeClr val="bg1"/>
                </a:solidFill>
              </a:rPr>
              <a:t>Increased security for payment transactions</a:t>
            </a:r>
            <a:endParaRPr lang="en-US" sz="1800" dirty="0">
              <a:solidFill>
                <a:schemeClr val="bg1"/>
              </a:solidFill>
            </a:endParaRPr>
          </a:p>
        </p:txBody>
      </p:sp>
      <p:sp>
        <p:nvSpPr>
          <p:cNvPr id="41" name="METRO ICON - lifebelt"/>
          <p:cNvSpPr>
            <a:spLocks noChangeAspect="1" noEditPoints="1"/>
          </p:cNvSpPr>
          <p:nvPr/>
        </p:nvSpPr>
        <p:spPr bwMode="gray">
          <a:xfrm>
            <a:off x="5765084" y="2641528"/>
            <a:ext cx="661117" cy="661117"/>
          </a:xfrm>
          <a:custGeom>
            <a:avLst/>
            <a:gdLst>
              <a:gd name="T0" fmla="*/ 131 w 262"/>
              <a:gd name="T1" fmla="*/ 0 h 262"/>
              <a:gd name="T2" fmla="*/ 0 w 262"/>
              <a:gd name="T3" fmla="*/ 131 h 262"/>
              <a:gd name="T4" fmla="*/ 131 w 262"/>
              <a:gd name="T5" fmla="*/ 262 h 262"/>
              <a:gd name="T6" fmla="*/ 262 w 262"/>
              <a:gd name="T7" fmla="*/ 131 h 262"/>
              <a:gd name="T8" fmla="*/ 131 w 262"/>
              <a:gd name="T9" fmla="*/ 0 h 262"/>
              <a:gd name="T10" fmla="*/ 82 w 262"/>
              <a:gd name="T11" fmla="*/ 131 h 262"/>
              <a:gd name="T12" fmla="*/ 131 w 262"/>
              <a:gd name="T13" fmla="*/ 82 h 262"/>
              <a:gd name="T14" fmla="*/ 180 w 262"/>
              <a:gd name="T15" fmla="*/ 131 h 262"/>
              <a:gd name="T16" fmla="*/ 131 w 262"/>
              <a:gd name="T17" fmla="*/ 180 h 262"/>
              <a:gd name="T18" fmla="*/ 82 w 262"/>
              <a:gd name="T19" fmla="*/ 131 h 262"/>
              <a:gd name="T20" fmla="*/ 237 w 262"/>
              <a:gd name="T21" fmla="*/ 175 h 262"/>
              <a:gd name="T22" fmla="*/ 237 w 262"/>
              <a:gd name="T23" fmla="*/ 175 h 262"/>
              <a:gd name="T24" fmla="*/ 192 w 262"/>
              <a:gd name="T25" fmla="*/ 156 h 262"/>
              <a:gd name="T26" fmla="*/ 197 w 262"/>
              <a:gd name="T27" fmla="*/ 131 h 262"/>
              <a:gd name="T28" fmla="*/ 192 w 262"/>
              <a:gd name="T29" fmla="*/ 106 h 262"/>
              <a:gd name="T30" fmla="*/ 237 w 262"/>
              <a:gd name="T31" fmla="*/ 87 h 262"/>
              <a:gd name="T32" fmla="*/ 246 w 262"/>
              <a:gd name="T33" fmla="*/ 131 h 262"/>
              <a:gd name="T34" fmla="*/ 237 w 262"/>
              <a:gd name="T35" fmla="*/ 175 h 262"/>
              <a:gd name="T36" fmla="*/ 175 w 262"/>
              <a:gd name="T37" fmla="*/ 25 h 262"/>
              <a:gd name="T38" fmla="*/ 175 w 262"/>
              <a:gd name="T39" fmla="*/ 25 h 262"/>
              <a:gd name="T40" fmla="*/ 175 w 262"/>
              <a:gd name="T41" fmla="*/ 25 h 262"/>
              <a:gd name="T42" fmla="*/ 156 w 262"/>
              <a:gd name="T43" fmla="*/ 70 h 262"/>
              <a:gd name="T44" fmla="*/ 131 w 262"/>
              <a:gd name="T45" fmla="*/ 66 h 262"/>
              <a:gd name="T46" fmla="*/ 106 w 262"/>
              <a:gd name="T47" fmla="*/ 70 h 262"/>
              <a:gd name="T48" fmla="*/ 87 w 262"/>
              <a:gd name="T49" fmla="*/ 25 h 262"/>
              <a:gd name="T50" fmla="*/ 131 w 262"/>
              <a:gd name="T51" fmla="*/ 16 h 262"/>
              <a:gd name="T52" fmla="*/ 175 w 262"/>
              <a:gd name="T53" fmla="*/ 25 h 262"/>
              <a:gd name="T54" fmla="*/ 25 w 262"/>
              <a:gd name="T55" fmla="*/ 87 h 262"/>
              <a:gd name="T56" fmla="*/ 71 w 262"/>
              <a:gd name="T57" fmla="*/ 106 h 262"/>
              <a:gd name="T58" fmla="*/ 66 w 262"/>
              <a:gd name="T59" fmla="*/ 131 h 262"/>
              <a:gd name="T60" fmla="*/ 71 w 262"/>
              <a:gd name="T61" fmla="*/ 156 h 262"/>
              <a:gd name="T62" fmla="*/ 25 w 262"/>
              <a:gd name="T63" fmla="*/ 175 h 262"/>
              <a:gd name="T64" fmla="*/ 17 w 262"/>
              <a:gd name="T65" fmla="*/ 131 h 262"/>
              <a:gd name="T66" fmla="*/ 25 w 262"/>
              <a:gd name="T67" fmla="*/ 87 h 262"/>
              <a:gd name="T68" fmla="*/ 87 w 262"/>
              <a:gd name="T69" fmla="*/ 237 h 262"/>
              <a:gd name="T70" fmla="*/ 106 w 262"/>
              <a:gd name="T71" fmla="*/ 192 h 262"/>
              <a:gd name="T72" fmla="*/ 131 w 262"/>
              <a:gd name="T73" fmla="*/ 196 h 262"/>
              <a:gd name="T74" fmla="*/ 156 w 262"/>
              <a:gd name="T75" fmla="*/ 192 h 262"/>
              <a:gd name="T76" fmla="*/ 175 w 262"/>
              <a:gd name="T77" fmla="*/ 237 h 262"/>
              <a:gd name="T78" fmla="*/ 131 w 262"/>
              <a:gd name="T79" fmla="*/ 246 h 262"/>
              <a:gd name="T80" fmla="*/ 87 w 262"/>
              <a:gd name="T81" fmla="*/ 237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62" h="262">
                <a:moveTo>
                  <a:pt x="131" y="0"/>
                </a:moveTo>
                <a:cubicBezTo>
                  <a:pt x="59" y="0"/>
                  <a:pt x="0" y="59"/>
                  <a:pt x="0" y="131"/>
                </a:cubicBezTo>
                <a:cubicBezTo>
                  <a:pt x="0" y="203"/>
                  <a:pt x="59" y="262"/>
                  <a:pt x="131" y="262"/>
                </a:cubicBezTo>
                <a:cubicBezTo>
                  <a:pt x="204" y="262"/>
                  <a:pt x="262" y="203"/>
                  <a:pt x="262" y="131"/>
                </a:cubicBezTo>
                <a:cubicBezTo>
                  <a:pt x="262" y="59"/>
                  <a:pt x="204" y="0"/>
                  <a:pt x="131" y="0"/>
                </a:cubicBezTo>
                <a:close/>
                <a:moveTo>
                  <a:pt x="82" y="131"/>
                </a:moveTo>
                <a:cubicBezTo>
                  <a:pt x="82" y="104"/>
                  <a:pt x="104" y="82"/>
                  <a:pt x="131" y="82"/>
                </a:cubicBezTo>
                <a:cubicBezTo>
                  <a:pt x="158" y="82"/>
                  <a:pt x="180" y="104"/>
                  <a:pt x="180" y="131"/>
                </a:cubicBezTo>
                <a:cubicBezTo>
                  <a:pt x="180" y="158"/>
                  <a:pt x="158" y="180"/>
                  <a:pt x="131" y="180"/>
                </a:cubicBezTo>
                <a:cubicBezTo>
                  <a:pt x="104" y="180"/>
                  <a:pt x="82" y="158"/>
                  <a:pt x="82" y="131"/>
                </a:cubicBezTo>
                <a:close/>
                <a:moveTo>
                  <a:pt x="237" y="175"/>
                </a:moveTo>
                <a:cubicBezTo>
                  <a:pt x="237" y="175"/>
                  <a:pt x="237" y="175"/>
                  <a:pt x="237" y="175"/>
                </a:cubicBezTo>
                <a:cubicBezTo>
                  <a:pt x="192" y="156"/>
                  <a:pt x="192" y="156"/>
                  <a:pt x="192" y="156"/>
                </a:cubicBezTo>
                <a:cubicBezTo>
                  <a:pt x="195" y="148"/>
                  <a:pt x="197" y="140"/>
                  <a:pt x="197" y="131"/>
                </a:cubicBezTo>
                <a:cubicBezTo>
                  <a:pt x="197" y="122"/>
                  <a:pt x="195" y="114"/>
                  <a:pt x="192" y="106"/>
                </a:cubicBezTo>
                <a:cubicBezTo>
                  <a:pt x="237" y="87"/>
                  <a:pt x="237" y="87"/>
                  <a:pt x="237" y="87"/>
                </a:cubicBezTo>
                <a:cubicBezTo>
                  <a:pt x="243" y="101"/>
                  <a:pt x="246" y="115"/>
                  <a:pt x="246" y="131"/>
                </a:cubicBezTo>
                <a:cubicBezTo>
                  <a:pt x="246" y="147"/>
                  <a:pt x="243" y="161"/>
                  <a:pt x="237" y="175"/>
                </a:cubicBezTo>
                <a:close/>
                <a:moveTo>
                  <a:pt x="175" y="25"/>
                </a:moveTo>
                <a:cubicBezTo>
                  <a:pt x="175" y="25"/>
                  <a:pt x="175" y="25"/>
                  <a:pt x="175" y="25"/>
                </a:cubicBezTo>
                <a:cubicBezTo>
                  <a:pt x="175" y="25"/>
                  <a:pt x="175" y="25"/>
                  <a:pt x="175" y="25"/>
                </a:cubicBezTo>
                <a:cubicBezTo>
                  <a:pt x="156" y="70"/>
                  <a:pt x="156" y="70"/>
                  <a:pt x="156" y="70"/>
                </a:cubicBezTo>
                <a:cubicBezTo>
                  <a:pt x="149" y="67"/>
                  <a:pt x="140" y="66"/>
                  <a:pt x="131" y="66"/>
                </a:cubicBezTo>
                <a:cubicBezTo>
                  <a:pt x="122" y="66"/>
                  <a:pt x="114" y="67"/>
                  <a:pt x="106" y="70"/>
                </a:cubicBezTo>
                <a:cubicBezTo>
                  <a:pt x="87" y="25"/>
                  <a:pt x="87" y="25"/>
                  <a:pt x="87" y="25"/>
                </a:cubicBezTo>
                <a:cubicBezTo>
                  <a:pt x="101" y="20"/>
                  <a:pt x="116" y="16"/>
                  <a:pt x="131" y="16"/>
                </a:cubicBezTo>
                <a:cubicBezTo>
                  <a:pt x="147" y="16"/>
                  <a:pt x="162" y="20"/>
                  <a:pt x="175" y="25"/>
                </a:cubicBezTo>
                <a:close/>
                <a:moveTo>
                  <a:pt x="25" y="87"/>
                </a:moveTo>
                <a:cubicBezTo>
                  <a:pt x="71" y="106"/>
                  <a:pt x="71" y="106"/>
                  <a:pt x="71" y="106"/>
                </a:cubicBezTo>
                <a:cubicBezTo>
                  <a:pt x="68" y="114"/>
                  <a:pt x="66" y="122"/>
                  <a:pt x="66" y="131"/>
                </a:cubicBezTo>
                <a:cubicBezTo>
                  <a:pt x="66" y="140"/>
                  <a:pt x="68" y="148"/>
                  <a:pt x="71" y="156"/>
                </a:cubicBezTo>
                <a:cubicBezTo>
                  <a:pt x="25" y="175"/>
                  <a:pt x="25" y="175"/>
                  <a:pt x="25" y="175"/>
                </a:cubicBezTo>
                <a:cubicBezTo>
                  <a:pt x="20" y="161"/>
                  <a:pt x="17" y="147"/>
                  <a:pt x="17" y="131"/>
                </a:cubicBezTo>
                <a:cubicBezTo>
                  <a:pt x="17" y="115"/>
                  <a:pt x="20" y="101"/>
                  <a:pt x="25" y="87"/>
                </a:cubicBezTo>
                <a:close/>
                <a:moveTo>
                  <a:pt x="87" y="237"/>
                </a:moveTo>
                <a:cubicBezTo>
                  <a:pt x="106" y="192"/>
                  <a:pt x="106" y="192"/>
                  <a:pt x="106" y="192"/>
                </a:cubicBezTo>
                <a:cubicBezTo>
                  <a:pt x="114" y="195"/>
                  <a:pt x="122" y="196"/>
                  <a:pt x="131" y="196"/>
                </a:cubicBezTo>
                <a:cubicBezTo>
                  <a:pt x="140" y="196"/>
                  <a:pt x="149" y="195"/>
                  <a:pt x="156" y="192"/>
                </a:cubicBezTo>
                <a:cubicBezTo>
                  <a:pt x="175" y="237"/>
                  <a:pt x="175" y="237"/>
                  <a:pt x="175" y="237"/>
                </a:cubicBezTo>
                <a:cubicBezTo>
                  <a:pt x="162" y="242"/>
                  <a:pt x="147" y="246"/>
                  <a:pt x="131" y="246"/>
                </a:cubicBezTo>
                <a:cubicBezTo>
                  <a:pt x="116" y="246"/>
                  <a:pt x="101" y="242"/>
                  <a:pt x="87" y="237"/>
                </a:cubicBezTo>
                <a:close/>
              </a:path>
            </a:pathLst>
          </a:custGeom>
          <a:noFill/>
          <a:ln w="12700">
            <a:solidFill>
              <a:schemeClr val="bg2"/>
            </a:solidFill>
          </a:ln>
          <a:extLst/>
        </p:spPr>
        <p:txBody>
          <a:bodyPr vert="horz" wrap="square" lIns="0" tIns="0" rIns="0" bIns="0" numCol="1" anchor="t" anchorCtr="0" compatLnSpc="1">
            <a:prstTxWarp prst="textNoShape">
              <a:avLst/>
            </a:prstTxWarp>
          </a:bodyPr>
          <a:lstStyle/>
          <a:p>
            <a:endParaRPr lang="en-US" dirty="0"/>
          </a:p>
        </p:txBody>
      </p:sp>
      <p:grpSp>
        <p:nvGrpSpPr>
          <p:cNvPr id="42" name="METRO ICON - hand 4"/>
          <p:cNvGrpSpPr>
            <a:grpSpLocks noChangeAspect="1"/>
          </p:cNvGrpSpPr>
          <p:nvPr/>
        </p:nvGrpSpPr>
        <p:grpSpPr bwMode="gray">
          <a:xfrm>
            <a:off x="1239076" y="2709143"/>
            <a:ext cx="707847" cy="537132"/>
            <a:chOff x="4489829" y="2566656"/>
            <a:chExt cx="604390" cy="458626"/>
          </a:xfrm>
          <a:noFill/>
        </p:grpSpPr>
        <p:sp>
          <p:nvSpPr>
            <p:cNvPr id="43" name="Freeform 13"/>
            <p:cNvSpPr>
              <a:spLocks/>
            </p:cNvSpPr>
            <p:nvPr/>
          </p:nvSpPr>
          <p:spPr bwMode="gray">
            <a:xfrm>
              <a:off x="4489829" y="2566656"/>
              <a:ext cx="490622" cy="453294"/>
            </a:xfrm>
            <a:custGeom>
              <a:avLst/>
              <a:gdLst>
                <a:gd name="T0" fmla="*/ 24 w 369"/>
                <a:gd name="T1" fmla="*/ 201 h 341"/>
                <a:gd name="T2" fmla="*/ 3 w 369"/>
                <a:gd name="T3" fmla="*/ 193 h 341"/>
                <a:gd name="T4" fmla="*/ 0 w 369"/>
                <a:gd name="T5" fmla="*/ 188 h 341"/>
                <a:gd name="T6" fmla="*/ 0 w 369"/>
                <a:gd name="T7" fmla="*/ 29 h 341"/>
                <a:gd name="T8" fmla="*/ 42 w 369"/>
                <a:gd name="T9" fmla="*/ 44 h 341"/>
                <a:gd name="T10" fmla="*/ 94 w 369"/>
                <a:gd name="T11" fmla="*/ 39 h 341"/>
                <a:gd name="T12" fmla="*/ 157 w 369"/>
                <a:gd name="T13" fmla="*/ 8 h 341"/>
                <a:gd name="T14" fmla="*/ 212 w 369"/>
                <a:gd name="T15" fmla="*/ 21 h 341"/>
                <a:gd name="T16" fmla="*/ 180 w 369"/>
                <a:gd name="T17" fmla="*/ 40 h 341"/>
                <a:gd name="T18" fmla="*/ 147 w 369"/>
                <a:gd name="T19" fmla="*/ 62 h 341"/>
                <a:gd name="T20" fmla="*/ 133 w 369"/>
                <a:gd name="T21" fmla="*/ 111 h 341"/>
                <a:gd name="T22" fmla="*/ 171 w 369"/>
                <a:gd name="T23" fmla="*/ 143 h 341"/>
                <a:gd name="T24" fmla="*/ 196 w 369"/>
                <a:gd name="T25" fmla="*/ 138 h 341"/>
                <a:gd name="T26" fmla="*/ 238 w 369"/>
                <a:gd name="T27" fmla="*/ 119 h 341"/>
                <a:gd name="T28" fmla="*/ 276 w 369"/>
                <a:gd name="T29" fmla="*/ 125 h 341"/>
                <a:gd name="T30" fmla="*/ 358 w 369"/>
                <a:gd name="T31" fmla="*/ 211 h 341"/>
                <a:gd name="T32" fmla="*/ 358 w 369"/>
                <a:gd name="T33" fmla="*/ 244 h 341"/>
                <a:gd name="T34" fmla="*/ 332 w 369"/>
                <a:gd name="T35" fmla="*/ 242 h 341"/>
                <a:gd name="T36" fmla="*/ 306 w 369"/>
                <a:gd name="T37" fmla="*/ 216 h 341"/>
                <a:gd name="T38" fmla="*/ 298 w 369"/>
                <a:gd name="T39" fmla="*/ 210 h 341"/>
                <a:gd name="T40" fmla="*/ 297 w 369"/>
                <a:gd name="T41" fmla="*/ 211 h 341"/>
                <a:gd name="T42" fmla="*/ 302 w 369"/>
                <a:gd name="T43" fmla="*/ 220 h 341"/>
                <a:gd name="T44" fmla="*/ 324 w 369"/>
                <a:gd name="T45" fmla="*/ 244 h 341"/>
                <a:gd name="T46" fmla="*/ 332 w 369"/>
                <a:gd name="T47" fmla="*/ 258 h 341"/>
                <a:gd name="T48" fmla="*/ 323 w 369"/>
                <a:gd name="T49" fmla="*/ 280 h 341"/>
                <a:gd name="T50" fmla="*/ 297 w 369"/>
                <a:gd name="T51" fmla="*/ 276 h 341"/>
                <a:gd name="T52" fmla="*/ 272 w 369"/>
                <a:gd name="T53" fmla="*/ 250 h 341"/>
                <a:gd name="T54" fmla="*/ 259 w 369"/>
                <a:gd name="T55" fmla="*/ 238 h 341"/>
                <a:gd name="T56" fmla="*/ 257 w 369"/>
                <a:gd name="T57" fmla="*/ 240 h 341"/>
                <a:gd name="T58" fmla="*/ 264 w 369"/>
                <a:gd name="T59" fmla="*/ 249 h 341"/>
                <a:gd name="T60" fmla="*/ 289 w 369"/>
                <a:gd name="T61" fmla="*/ 278 h 341"/>
                <a:gd name="T62" fmla="*/ 290 w 369"/>
                <a:gd name="T63" fmla="*/ 302 h 341"/>
                <a:gd name="T64" fmla="*/ 269 w 369"/>
                <a:gd name="T65" fmla="*/ 310 h 341"/>
                <a:gd name="T66" fmla="*/ 258 w 369"/>
                <a:gd name="T67" fmla="*/ 303 h 341"/>
                <a:gd name="T68" fmla="*/ 232 w 369"/>
                <a:gd name="T69" fmla="*/ 276 h 341"/>
                <a:gd name="T70" fmla="*/ 223 w 369"/>
                <a:gd name="T71" fmla="*/ 268 h 341"/>
                <a:gd name="T72" fmla="*/ 221 w 369"/>
                <a:gd name="T73" fmla="*/ 270 h 341"/>
                <a:gd name="T74" fmla="*/ 225 w 369"/>
                <a:gd name="T75" fmla="*/ 277 h 341"/>
                <a:gd name="T76" fmla="*/ 246 w 369"/>
                <a:gd name="T77" fmla="*/ 300 h 341"/>
                <a:gd name="T78" fmla="*/ 252 w 369"/>
                <a:gd name="T79" fmla="*/ 323 h 341"/>
                <a:gd name="T80" fmla="*/ 222 w 369"/>
                <a:gd name="T81" fmla="*/ 332 h 341"/>
                <a:gd name="T82" fmla="*/ 208 w 369"/>
                <a:gd name="T83" fmla="*/ 309 h 341"/>
                <a:gd name="T84" fmla="*/ 183 w 369"/>
                <a:gd name="T85" fmla="*/ 268 h 341"/>
                <a:gd name="T86" fmla="*/ 174 w 369"/>
                <a:gd name="T87" fmla="*/ 259 h 341"/>
                <a:gd name="T88" fmla="*/ 152 w 369"/>
                <a:gd name="T89" fmla="*/ 234 h 341"/>
                <a:gd name="T90" fmla="*/ 144 w 369"/>
                <a:gd name="T91" fmla="*/ 226 h 341"/>
                <a:gd name="T92" fmla="*/ 122 w 369"/>
                <a:gd name="T93" fmla="*/ 202 h 341"/>
                <a:gd name="T94" fmla="*/ 115 w 369"/>
                <a:gd name="T95" fmla="*/ 195 h 341"/>
                <a:gd name="T96" fmla="*/ 74 w 369"/>
                <a:gd name="T97" fmla="*/ 166 h 341"/>
                <a:gd name="T98" fmla="*/ 28 w 369"/>
                <a:gd name="T99" fmla="*/ 194 h 341"/>
                <a:gd name="T100" fmla="*/ 24 w 369"/>
                <a:gd name="T101" fmla="*/ 20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69" h="341">
                  <a:moveTo>
                    <a:pt x="24" y="201"/>
                  </a:moveTo>
                  <a:cubicBezTo>
                    <a:pt x="17" y="199"/>
                    <a:pt x="10" y="196"/>
                    <a:pt x="3" y="193"/>
                  </a:cubicBezTo>
                  <a:cubicBezTo>
                    <a:pt x="2" y="193"/>
                    <a:pt x="0" y="190"/>
                    <a:pt x="0" y="188"/>
                  </a:cubicBezTo>
                  <a:cubicBezTo>
                    <a:pt x="0" y="136"/>
                    <a:pt x="0" y="83"/>
                    <a:pt x="0" y="29"/>
                  </a:cubicBezTo>
                  <a:cubicBezTo>
                    <a:pt x="14" y="34"/>
                    <a:pt x="28" y="39"/>
                    <a:pt x="42" y="44"/>
                  </a:cubicBezTo>
                  <a:cubicBezTo>
                    <a:pt x="60" y="52"/>
                    <a:pt x="77" y="50"/>
                    <a:pt x="94" y="39"/>
                  </a:cubicBezTo>
                  <a:cubicBezTo>
                    <a:pt x="114" y="27"/>
                    <a:pt x="135" y="16"/>
                    <a:pt x="157" y="8"/>
                  </a:cubicBezTo>
                  <a:cubicBezTo>
                    <a:pt x="177" y="0"/>
                    <a:pt x="195" y="6"/>
                    <a:pt x="212" y="21"/>
                  </a:cubicBezTo>
                  <a:cubicBezTo>
                    <a:pt x="201" y="28"/>
                    <a:pt x="190" y="34"/>
                    <a:pt x="180" y="40"/>
                  </a:cubicBezTo>
                  <a:cubicBezTo>
                    <a:pt x="169" y="47"/>
                    <a:pt x="157" y="54"/>
                    <a:pt x="147" y="62"/>
                  </a:cubicBezTo>
                  <a:cubicBezTo>
                    <a:pt x="132" y="75"/>
                    <a:pt x="128" y="92"/>
                    <a:pt x="133" y="111"/>
                  </a:cubicBezTo>
                  <a:cubicBezTo>
                    <a:pt x="138" y="130"/>
                    <a:pt x="151" y="142"/>
                    <a:pt x="171" y="143"/>
                  </a:cubicBezTo>
                  <a:cubicBezTo>
                    <a:pt x="179" y="144"/>
                    <a:pt x="188" y="141"/>
                    <a:pt x="196" y="138"/>
                  </a:cubicBezTo>
                  <a:cubicBezTo>
                    <a:pt x="210" y="132"/>
                    <a:pt x="224" y="125"/>
                    <a:pt x="238" y="119"/>
                  </a:cubicBezTo>
                  <a:cubicBezTo>
                    <a:pt x="254" y="111"/>
                    <a:pt x="264" y="113"/>
                    <a:pt x="276" y="125"/>
                  </a:cubicBezTo>
                  <a:cubicBezTo>
                    <a:pt x="304" y="154"/>
                    <a:pt x="331" y="182"/>
                    <a:pt x="358" y="211"/>
                  </a:cubicBezTo>
                  <a:cubicBezTo>
                    <a:pt x="369" y="222"/>
                    <a:pt x="369" y="236"/>
                    <a:pt x="358" y="244"/>
                  </a:cubicBezTo>
                  <a:cubicBezTo>
                    <a:pt x="350" y="250"/>
                    <a:pt x="341" y="250"/>
                    <a:pt x="332" y="242"/>
                  </a:cubicBezTo>
                  <a:cubicBezTo>
                    <a:pt x="323" y="233"/>
                    <a:pt x="315" y="224"/>
                    <a:pt x="306" y="216"/>
                  </a:cubicBezTo>
                  <a:cubicBezTo>
                    <a:pt x="304" y="214"/>
                    <a:pt x="301" y="212"/>
                    <a:pt x="298" y="210"/>
                  </a:cubicBezTo>
                  <a:cubicBezTo>
                    <a:pt x="298" y="210"/>
                    <a:pt x="297" y="211"/>
                    <a:pt x="297" y="211"/>
                  </a:cubicBezTo>
                  <a:cubicBezTo>
                    <a:pt x="298" y="214"/>
                    <a:pt x="300" y="217"/>
                    <a:pt x="302" y="220"/>
                  </a:cubicBezTo>
                  <a:cubicBezTo>
                    <a:pt x="309" y="228"/>
                    <a:pt x="317" y="236"/>
                    <a:pt x="324" y="244"/>
                  </a:cubicBezTo>
                  <a:cubicBezTo>
                    <a:pt x="327" y="248"/>
                    <a:pt x="330" y="253"/>
                    <a:pt x="332" y="258"/>
                  </a:cubicBezTo>
                  <a:cubicBezTo>
                    <a:pt x="334" y="266"/>
                    <a:pt x="330" y="275"/>
                    <a:pt x="323" y="280"/>
                  </a:cubicBezTo>
                  <a:cubicBezTo>
                    <a:pt x="315" y="285"/>
                    <a:pt x="305" y="283"/>
                    <a:pt x="297" y="276"/>
                  </a:cubicBezTo>
                  <a:cubicBezTo>
                    <a:pt x="289" y="267"/>
                    <a:pt x="281" y="258"/>
                    <a:pt x="272" y="250"/>
                  </a:cubicBezTo>
                  <a:cubicBezTo>
                    <a:pt x="268" y="246"/>
                    <a:pt x="264" y="242"/>
                    <a:pt x="259" y="238"/>
                  </a:cubicBezTo>
                  <a:cubicBezTo>
                    <a:pt x="259" y="238"/>
                    <a:pt x="258" y="239"/>
                    <a:pt x="257" y="240"/>
                  </a:cubicBezTo>
                  <a:cubicBezTo>
                    <a:pt x="259" y="243"/>
                    <a:pt x="261" y="246"/>
                    <a:pt x="264" y="249"/>
                  </a:cubicBezTo>
                  <a:cubicBezTo>
                    <a:pt x="272" y="259"/>
                    <a:pt x="281" y="268"/>
                    <a:pt x="289" y="278"/>
                  </a:cubicBezTo>
                  <a:cubicBezTo>
                    <a:pt x="295" y="286"/>
                    <a:pt x="295" y="295"/>
                    <a:pt x="290" y="302"/>
                  </a:cubicBezTo>
                  <a:cubicBezTo>
                    <a:pt x="284" y="310"/>
                    <a:pt x="277" y="312"/>
                    <a:pt x="269" y="310"/>
                  </a:cubicBezTo>
                  <a:cubicBezTo>
                    <a:pt x="265" y="309"/>
                    <a:pt x="261" y="306"/>
                    <a:pt x="258" y="303"/>
                  </a:cubicBezTo>
                  <a:cubicBezTo>
                    <a:pt x="249" y="294"/>
                    <a:pt x="241" y="285"/>
                    <a:pt x="232" y="276"/>
                  </a:cubicBezTo>
                  <a:cubicBezTo>
                    <a:pt x="229" y="273"/>
                    <a:pt x="226" y="271"/>
                    <a:pt x="223" y="268"/>
                  </a:cubicBezTo>
                  <a:cubicBezTo>
                    <a:pt x="222" y="269"/>
                    <a:pt x="221" y="269"/>
                    <a:pt x="221" y="270"/>
                  </a:cubicBezTo>
                  <a:cubicBezTo>
                    <a:pt x="222" y="272"/>
                    <a:pt x="223" y="275"/>
                    <a:pt x="225" y="277"/>
                  </a:cubicBezTo>
                  <a:cubicBezTo>
                    <a:pt x="232" y="285"/>
                    <a:pt x="239" y="292"/>
                    <a:pt x="246" y="300"/>
                  </a:cubicBezTo>
                  <a:cubicBezTo>
                    <a:pt x="252" y="306"/>
                    <a:pt x="254" y="314"/>
                    <a:pt x="252" y="323"/>
                  </a:cubicBezTo>
                  <a:cubicBezTo>
                    <a:pt x="248" y="336"/>
                    <a:pt x="232" y="341"/>
                    <a:pt x="222" y="332"/>
                  </a:cubicBezTo>
                  <a:cubicBezTo>
                    <a:pt x="214" y="327"/>
                    <a:pt x="208" y="320"/>
                    <a:pt x="208" y="309"/>
                  </a:cubicBezTo>
                  <a:cubicBezTo>
                    <a:pt x="209" y="290"/>
                    <a:pt x="199" y="277"/>
                    <a:pt x="183" y="268"/>
                  </a:cubicBezTo>
                  <a:cubicBezTo>
                    <a:pt x="179" y="266"/>
                    <a:pt x="176" y="262"/>
                    <a:pt x="174" y="259"/>
                  </a:cubicBezTo>
                  <a:cubicBezTo>
                    <a:pt x="170" y="248"/>
                    <a:pt x="163" y="240"/>
                    <a:pt x="152" y="234"/>
                  </a:cubicBezTo>
                  <a:cubicBezTo>
                    <a:pt x="149" y="232"/>
                    <a:pt x="146" y="229"/>
                    <a:pt x="144" y="226"/>
                  </a:cubicBezTo>
                  <a:cubicBezTo>
                    <a:pt x="140" y="215"/>
                    <a:pt x="133" y="208"/>
                    <a:pt x="122" y="202"/>
                  </a:cubicBezTo>
                  <a:cubicBezTo>
                    <a:pt x="120" y="201"/>
                    <a:pt x="117" y="198"/>
                    <a:pt x="115" y="195"/>
                  </a:cubicBezTo>
                  <a:cubicBezTo>
                    <a:pt x="108" y="177"/>
                    <a:pt x="94" y="167"/>
                    <a:pt x="74" y="166"/>
                  </a:cubicBezTo>
                  <a:cubicBezTo>
                    <a:pt x="54" y="166"/>
                    <a:pt x="38" y="175"/>
                    <a:pt x="28" y="194"/>
                  </a:cubicBezTo>
                  <a:cubicBezTo>
                    <a:pt x="27" y="196"/>
                    <a:pt x="26" y="198"/>
                    <a:pt x="24" y="201"/>
                  </a:cubicBezTo>
                  <a:close/>
                </a:path>
              </a:pathLst>
            </a:custGeom>
            <a:grpFill/>
            <a:ln w="12700">
              <a:solidFill>
                <a:schemeClr val="bg2"/>
              </a:solidFill>
            </a:ln>
            <a:extLst/>
          </p:spPr>
          <p:txBody>
            <a:bodyPr vert="horz" wrap="square" lIns="0" tIns="0" rIns="0" bIns="0" numCol="1" anchor="t" anchorCtr="0" compatLnSpc="1">
              <a:prstTxWarp prst="textNoShape">
                <a:avLst/>
              </a:prstTxWarp>
            </a:bodyPr>
            <a:lstStyle/>
            <a:p>
              <a:endParaRPr lang="en-US" dirty="0"/>
            </a:p>
          </p:txBody>
        </p:sp>
        <p:sp>
          <p:nvSpPr>
            <p:cNvPr id="44" name="Freeform 13"/>
            <p:cNvSpPr>
              <a:spLocks/>
            </p:cNvSpPr>
            <p:nvPr/>
          </p:nvSpPr>
          <p:spPr bwMode="gray">
            <a:xfrm>
              <a:off x="4683589" y="2566656"/>
              <a:ext cx="410630" cy="263088"/>
            </a:xfrm>
            <a:custGeom>
              <a:avLst/>
              <a:gdLst>
                <a:gd name="T0" fmla="*/ 310 w 310"/>
                <a:gd name="T1" fmla="*/ 45 h 198"/>
                <a:gd name="T2" fmla="*/ 310 w 310"/>
                <a:gd name="T3" fmla="*/ 68 h 198"/>
                <a:gd name="T4" fmla="*/ 310 w 310"/>
                <a:gd name="T5" fmla="*/ 180 h 198"/>
                <a:gd name="T6" fmla="*/ 302 w 310"/>
                <a:gd name="T7" fmla="*/ 190 h 198"/>
                <a:gd name="T8" fmla="*/ 263 w 310"/>
                <a:gd name="T9" fmla="*/ 196 h 198"/>
                <a:gd name="T10" fmla="*/ 232 w 310"/>
                <a:gd name="T11" fmla="*/ 185 h 198"/>
                <a:gd name="T12" fmla="*/ 144 w 310"/>
                <a:gd name="T13" fmla="*/ 94 h 198"/>
                <a:gd name="T14" fmla="*/ 104 w 310"/>
                <a:gd name="T15" fmla="*/ 88 h 198"/>
                <a:gd name="T16" fmla="*/ 45 w 310"/>
                <a:gd name="T17" fmla="*/ 119 h 198"/>
                <a:gd name="T18" fmla="*/ 8 w 310"/>
                <a:gd name="T19" fmla="*/ 110 h 198"/>
                <a:gd name="T20" fmla="*/ 20 w 310"/>
                <a:gd name="T21" fmla="*/ 72 h 198"/>
                <a:gd name="T22" fmla="*/ 123 w 310"/>
                <a:gd name="T23" fmla="*/ 11 h 198"/>
                <a:gd name="T24" fmla="*/ 171 w 310"/>
                <a:gd name="T25" fmla="*/ 14 h 198"/>
                <a:gd name="T26" fmla="*/ 214 w 310"/>
                <a:gd name="T27" fmla="*/ 52 h 198"/>
                <a:gd name="T28" fmla="*/ 244 w 310"/>
                <a:gd name="T29" fmla="*/ 60 h 198"/>
                <a:gd name="T30" fmla="*/ 310 w 310"/>
                <a:gd name="T31" fmla="*/ 45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0" h="198">
                  <a:moveTo>
                    <a:pt x="310" y="45"/>
                  </a:moveTo>
                  <a:cubicBezTo>
                    <a:pt x="310" y="53"/>
                    <a:pt x="310" y="60"/>
                    <a:pt x="310" y="68"/>
                  </a:cubicBezTo>
                  <a:cubicBezTo>
                    <a:pt x="310" y="105"/>
                    <a:pt x="310" y="142"/>
                    <a:pt x="310" y="180"/>
                  </a:cubicBezTo>
                  <a:cubicBezTo>
                    <a:pt x="310" y="186"/>
                    <a:pt x="309" y="189"/>
                    <a:pt x="302" y="190"/>
                  </a:cubicBezTo>
                  <a:cubicBezTo>
                    <a:pt x="289" y="191"/>
                    <a:pt x="276" y="194"/>
                    <a:pt x="263" y="196"/>
                  </a:cubicBezTo>
                  <a:cubicBezTo>
                    <a:pt x="251" y="198"/>
                    <a:pt x="241" y="194"/>
                    <a:pt x="232" y="185"/>
                  </a:cubicBezTo>
                  <a:cubicBezTo>
                    <a:pt x="203" y="154"/>
                    <a:pt x="173" y="124"/>
                    <a:pt x="144" y="94"/>
                  </a:cubicBezTo>
                  <a:cubicBezTo>
                    <a:pt x="131" y="81"/>
                    <a:pt x="121" y="79"/>
                    <a:pt x="104" y="88"/>
                  </a:cubicBezTo>
                  <a:cubicBezTo>
                    <a:pt x="84" y="98"/>
                    <a:pt x="65" y="109"/>
                    <a:pt x="45" y="119"/>
                  </a:cubicBezTo>
                  <a:cubicBezTo>
                    <a:pt x="30" y="127"/>
                    <a:pt x="15" y="124"/>
                    <a:pt x="8" y="110"/>
                  </a:cubicBezTo>
                  <a:cubicBezTo>
                    <a:pt x="0" y="96"/>
                    <a:pt x="5" y="81"/>
                    <a:pt x="20" y="72"/>
                  </a:cubicBezTo>
                  <a:cubicBezTo>
                    <a:pt x="54" y="52"/>
                    <a:pt x="89" y="32"/>
                    <a:pt x="123" y="11"/>
                  </a:cubicBezTo>
                  <a:cubicBezTo>
                    <a:pt x="140" y="1"/>
                    <a:pt x="155" y="0"/>
                    <a:pt x="171" y="14"/>
                  </a:cubicBezTo>
                  <a:cubicBezTo>
                    <a:pt x="185" y="27"/>
                    <a:pt x="200" y="39"/>
                    <a:pt x="214" y="52"/>
                  </a:cubicBezTo>
                  <a:cubicBezTo>
                    <a:pt x="223" y="60"/>
                    <a:pt x="232" y="63"/>
                    <a:pt x="244" y="60"/>
                  </a:cubicBezTo>
                  <a:cubicBezTo>
                    <a:pt x="265" y="55"/>
                    <a:pt x="287" y="50"/>
                    <a:pt x="310" y="45"/>
                  </a:cubicBezTo>
                  <a:close/>
                </a:path>
              </a:pathLst>
            </a:custGeom>
            <a:grpFill/>
            <a:ln w="12700">
              <a:solidFill>
                <a:schemeClr val="bg2"/>
              </a:solidFill>
            </a:ln>
            <a:extLst/>
          </p:spPr>
          <p:txBody>
            <a:bodyPr vert="horz" wrap="square" lIns="0" tIns="0" rIns="0" bIns="0" numCol="1" anchor="t" anchorCtr="0" compatLnSpc="1">
              <a:prstTxWarp prst="textNoShape">
                <a:avLst/>
              </a:prstTxWarp>
            </a:bodyPr>
            <a:lstStyle/>
            <a:p>
              <a:endParaRPr lang="en-US" dirty="0"/>
            </a:p>
          </p:txBody>
        </p:sp>
        <p:sp>
          <p:nvSpPr>
            <p:cNvPr id="45" name="Freeform 13"/>
            <p:cNvSpPr>
              <a:spLocks/>
            </p:cNvSpPr>
            <p:nvPr/>
          </p:nvSpPr>
          <p:spPr bwMode="gray">
            <a:xfrm>
              <a:off x="4541379" y="2810189"/>
              <a:ext cx="200871" cy="215093"/>
            </a:xfrm>
            <a:custGeom>
              <a:avLst/>
              <a:gdLst>
                <a:gd name="T0" fmla="*/ 36 w 152"/>
                <a:gd name="T1" fmla="*/ 60 h 162"/>
                <a:gd name="T2" fmla="*/ 25 w 152"/>
                <a:gd name="T3" fmla="*/ 63 h 162"/>
                <a:gd name="T4" fmla="*/ 1 w 152"/>
                <a:gd name="T5" fmla="*/ 45 h 162"/>
                <a:gd name="T6" fmla="*/ 24 w 152"/>
                <a:gd name="T7" fmla="*/ 7 h 162"/>
                <a:gd name="T8" fmla="*/ 59 w 152"/>
                <a:gd name="T9" fmla="*/ 34 h 162"/>
                <a:gd name="T10" fmla="*/ 82 w 152"/>
                <a:gd name="T11" fmla="*/ 45 h 162"/>
                <a:gd name="T12" fmla="*/ 91 w 152"/>
                <a:gd name="T13" fmla="*/ 68 h 162"/>
                <a:gd name="T14" fmla="*/ 117 w 152"/>
                <a:gd name="T15" fmla="*/ 102 h 162"/>
                <a:gd name="T16" fmla="*/ 119 w 152"/>
                <a:gd name="T17" fmla="*/ 103 h 162"/>
                <a:gd name="T18" fmla="*/ 147 w 152"/>
                <a:gd name="T19" fmla="*/ 115 h 162"/>
                <a:gd name="T20" fmla="*/ 142 w 152"/>
                <a:gd name="T21" fmla="*/ 148 h 162"/>
                <a:gd name="T22" fmla="*/ 115 w 152"/>
                <a:gd name="T23" fmla="*/ 161 h 162"/>
                <a:gd name="T24" fmla="*/ 93 w 152"/>
                <a:gd name="T25" fmla="*/ 133 h 162"/>
                <a:gd name="T26" fmla="*/ 96 w 152"/>
                <a:gd name="T27" fmla="*/ 124 h 162"/>
                <a:gd name="T28" fmla="*/ 66 w 152"/>
                <a:gd name="T29" fmla="*/ 122 h 162"/>
                <a:gd name="T30" fmla="*/ 65 w 152"/>
                <a:gd name="T31" fmla="*/ 92 h 162"/>
                <a:gd name="T32" fmla="*/ 36 w 152"/>
                <a:gd name="T33" fmla="*/ 90 h 162"/>
                <a:gd name="T34" fmla="*/ 36 w 152"/>
                <a:gd name="T35" fmla="*/ 60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2" h="162">
                  <a:moveTo>
                    <a:pt x="36" y="60"/>
                  </a:moveTo>
                  <a:cubicBezTo>
                    <a:pt x="31" y="61"/>
                    <a:pt x="28" y="62"/>
                    <a:pt x="25" y="63"/>
                  </a:cubicBezTo>
                  <a:cubicBezTo>
                    <a:pt x="12" y="65"/>
                    <a:pt x="2" y="58"/>
                    <a:pt x="1" y="45"/>
                  </a:cubicBezTo>
                  <a:cubicBezTo>
                    <a:pt x="0" y="31"/>
                    <a:pt x="11" y="13"/>
                    <a:pt x="24" y="7"/>
                  </a:cubicBezTo>
                  <a:cubicBezTo>
                    <a:pt x="39" y="0"/>
                    <a:pt x="62" y="9"/>
                    <a:pt x="59" y="34"/>
                  </a:cubicBezTo>
                  <a:cubicBezTo>
                    <a:pt x="67" y="38"/>
                    <a:pt x="76" y="39"/>
                    <a:pt x="82" y="45"/>
                  </a:cubicBezTo>
                  <a:cubicBezTo>
                    <a:pt x="87" y="50"/>
                    <a:pt x="88" y="60"/>
                    <a:pt x="91" y="68"/>
                  </a:cubicBezTo>
                  <a:cubicBezTo>
                    <a:pt x="113" y="71"/>
                    <a:pt x="121" y="80"/>
                    <a:pt x="117" y="102"/>
                  </a:cubicBezTo>
                  <a:cubicBezTo>
                    <a:pt x="118" y="103"/>
                    <a:pt x="118" y="103"/>
                    <a:pt x="119" y="103"/>
                  </a:cubicBezTo>
                  <a:cubicBezTo>
                    <a:pt x="132" y="102"/>
                    <a:pt x="141" y="106"/>
                    <a:pt x="147" y="115"/>
                  </a:cubicBezTo>
                  <a:cubicBezTo>
                    <a:pt x="152" y="125"/>
                    <a:pt x="150" y="139"/>
                    <a:pt x="142" y="148"/>
                  </a:cubicBezTo>
                  <a:cubicBezTo>
                    <a:pt x="135" y="156"/>
                    <a:pt x="125" y="160"/>
                    <a:pt x="115" y="161"/>
                  </a:cubicBezTo>
                  <a:cubicBezTo>
                    <a:pt x="97" y="162"/>
                    <a:pt x="87" y="149"/>
                    <a:pt x="93" y="133"/>
                  </a:cubicBezTo>
                  <a:cubicBezTo>
                    <a:pt x="94" y="130"/>
                    <a:pt x="95" y="127"/>
                    <a:pt x="96" y="124"/>
                  </a:cubicBezTo>
                  <a:cubicBezTo>
                    <a:pt x="85" y="125"/>
                    <a:pt x="75" y="131"/>
                    <a:pt x="66" y="122"/>
                  </a:cubicBezTo>
                  <a:cubicBezTo>
                    <a:pt x="57" y="113"/>
                    <a:pt x="62" y="103"/>
                    <a:pt x="65" y="92"/>
                  </a:cubicBezTo>
                  <a:cubicBezTo>
                    <a:pt x="55" y="94"/>
                    <a:pt x="45" y="99"/>
                    <a:pt x="36" y="90"/>
                  </a:cubicBezTo>
                  <a:cubicBezTo>
                    <a:pt x="28" y="80"/>
                    <a:pt x="32" y="71"/>
                    <a:pt x="36" y="60"/>
                  </a:cubicBezTo>
                  <a:close/>
                </a:path>
              </a:pathLst>
            </a:custGeom>
            <a:grpFill/>
            <a:ln w="12700">
              <a:solidFill>
                <a:schemeClr val="bg2"/>
              </a:solidFill>
            </a:ln>
            <a:extLst/>
          </p:spPr>
          <p:txBody>
            <a:bodyPr vert="horz" wrap="square" lIns="0" tIns="0" rIns="0" bIns="0" numCol="1" anchor="t" anchorCtr="0" compatLnSpc="1">
              <a:prstTxWarp prst="textNoShape">
                <a:avLst/>
              </a:prstTxWarp>
            </a:bodyPr>
            <a:lstStyle/>
            <a:p>
              <a:endParaRPr lang="en-US" dirty="0"/>
            </a:p>
          </p:txBody>
        </p:sp>
      </p:grpSp>
      <p:sp>
        <p:nvSpPr>
          <p:cNvPr id="46" name="METRO ICON - heard"/>
          <p:cNvSpPr>
            <a:spLocks noChangeAspect="1" noEditPoints="1"/>
          </p:cNvSpPr>
          <p:nvPr/>
        </p:nvSpPr>
        <p:spPr bwMode="gray">
          <a:xfrm>
            <a:off x="8016376" y="2688624"/>
            <a:ext cx="657674" cy="578509"/>
          </a:xfrm>
          <a:custGeom>
            <a:avLst/>
            <a:gdLst>
              <a:gd name="T0" fmla="*/ 304 w 304"/>
              <a:gd name="T1" fmla="*/ 87 h 266"/>
              <a:gd name="T2" fmla="*/ 216 w 304"/>
              <a:gd name="T3" fmla="*/ 0 h 266"/>
              <a:gd name="T4" fmla="*/ 152 w 304"/>
              <a:gd name="T5" fmla="*/ 28 h 266"/>
              <a:gd name="T6" fmla="*/ 87 w 304"/>
              <a:gd name="T7" fmla="*/ 0 h 266"/>
              <a:gd name="T8" fmla="*/ 0 w 304"/>
              <a:gd name="T9" fmla="*/ 87 h 266"/>
              <a:gd name="T10" fmla="*/ 28 w 304"/>
              <a:gd name="T11" fmla="*/ 152 h 266"/>
              <a:gd name="T12" fmla="*/ 28 w 304"/>
              <a:gd name="T13" fmla="*/ 152 h 266"/>
              <a:gd name="T14" fmla="*/ 123 w 304"/>
              <a:gd name="T15" fmla="*/ 247 h 266"/>
              <a:gd name="T16" fmla="*/ 152 w 304"/>
              <a:gd name="T17" fmla="*/ 266 h 266"/>
              <a:gd name="T18" fmla="*/ 180 w 304"/>
              <a:gd name="T19" fmla="*/ 247 h 266"/>
              <a:gd name="T20" fmla="*/ 275 w 304"/>
              <a:gd name="T21" fmla="*/ 152 h 266"/>
              <a:gd name="T22" fmla="*/ 304 w 304"/>
              <a:gd name="T23" fmla="*/ 87 h 266"/>
              <a:gd name="T24" fmla="*/ 250 w 304"/>
              <a:gd name="T25" fmla="*/ 124 h 266"/>
              <a:gd name="T26" fmla="*/ 153 w 304"/>
              <a:gd name="T27" fmla="*/ 220 h 266"/>
              <a:gd name="T28" fmla="*/ 152 w 304"/>
              <a:gd name="T29" fmla="*/ 222 h 266"/>
              <a:gd name="T30" fmla="*/ 150 w 304"/>
              <a:gd name="T31" fmla="*/ 220 h 266"/>
              <a:gd name="T32" fmla="*/ 54 w 304"/>
              <a:gd name="T33" fmla="*/ 124 h 266"/>
              <a:gd name="T34" fmla="*/ 38 w 304"/>
              <a:gd name="T35" fmla="*/ 87 h 266"/>
              <a:gd name="T36" fmla="*/ 87 w 304"/>
              <a:gd name="T37" fmla="*/ 38 h 266"/>
              <a:gd name="T38" fmla="*/ 124 w 304"/>
              <a:gd name="T39" fmla="*/ 54 h 266"/>
              <a:gd name="T40" fmla="*/ 152 w 304"/>
              <a:gd name="T41" fmla="*/ 85 h 266"/>
              <a:gd name="T42" fmla="*/ 180 w 304"/>
              <a:gd name="T43" fmla="*/ 54 h 266"/>
              <a:gd name="T44" fmla="*/ 216 w 304"/>
              <a:gd name="T45" fmla="*/ 38 h 266"/>
              <a:gd name="T46" fmla="*/ 266 w 304"/>
              <a:gd name="T47" fmla="*/ 87 h 266"/>
              <a:gd name="T48" fmla="*/ 250 w 304"/>
              <a:gd name="T49" fmla="*/ 124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04" h="266">
                <a:moveTo>
                  <a:pt x="304" y="87"/>
                </a:moveTo>
                <a:cubicBezTo>
                  <a:pt x="304" y="39"/>
                  <a:pt x="265" y="0"/>
                  <a:pt x="216" y="0"/>
                </a:cubicBezTo>
                <a:cubicBezTo>
                  <a:pt x="191" y="0"/>
                  <a:pt x="168" y="11"/>
                  <a:pt x="152" y="28"/>
                </a:cubicBezTo>
                <a:cubicBezTo>
                  <a:pt x="136" y="11"/>
                  <a:pt x="113" y="0"/>
                  <a:pt x="87" y="0"/>
                </a:cubicBezTo>
                <a:cubicBezTo>
                  <a:pt x="39" y="0"/>
                  <a:pt x="0" y="39"/>
                  <a:pt x="0" y="87"/>
                </a:cubicBezTo>
                <a:cubicBezTo>
                  <a:pt x="0" y="113"/>
                  <a:pt x="11" y="136"/>
                  <a:pt x="28" y="152"/>
                </a:cubicBezTo>
                <a:cubicBezTo>
                  <a:pt x="28" y="152"/>
                  <a:pt x="28" y="152"/>
                  <a:pt x="28" y="152"/>
                </a:cubicBezTo>
                <a:cubicBezTo>
                  <a:pt x="123" y="247"/>
                  <a:pt x="123" y="247"/>
                  <a:pt x="123" y="247"/>
                </a:cubicBezTo>
                <a:cubicBezTo>
                  <a:pt x="133" y="256"/>
                  <a:pt x="142" y="266"/>
                  <a:pt x="152" y="266"/>
                </a:cubicBezTo>
                <a:cubicBezTo>
                  <a:pt x="161" y="266"/>
                  <a:pt x="171" y="256"/>
                  <a:pt x="180" y="247"/>
                </a:cubicBezTo>
                <a:cubicBezTo>
                  <a:pt x="275" y="152"/>
                  <a:pt x="275" y="152"/>
                  <a:pt x="275" y="152"/>
                </a:cubicBezTo>
                <a:cubicBezTo>
                  <a:pt x="293" y="136"/>
                  <a:pt x="304" y="113"/>
                  <a:pt x="304" y="87"/>
                </a:cubicBezTo>
                <a:close/>
                <a:moveTo>
                  <a:pt x="250" y="124"/>
                </a:moveTo>
                <a:cubicBezTo>
                  <a:pt x="153" y="220"/>
                  <a:pt x="153" y="220"/>
                  <a:pt x="153" y="220"/>
                </a:cubicBezTo>
                <a:cubicBezTo>
                  <a:pt x="153" y="220"/>
                  <a:pt x="152" y="221"/>
                  <a:pt x="152" y="222"/>
                </a:cubicBezTo>
                <a:cubicBezTo>
                  <a:pt x="151" y="221"/>
                  <a:pt x="151" y="220"/>
                  <a:pt x="150" y="220"/>
                </a:cubicBezTo>
                <a:cubicBezTo>
                  <a:pt x="54" y="124"/>
                  <a:pt x="54" y="124"/>
                  <a:pt x="54" y="124"/>
                </a:cubicBezTo>
                <a:cubicBezTo>
                  <a:pt x="44" y="114"/>
                  <a:pt x="38" y="101"/>
                  <a:pt x="38" y="87"/>
                </a:cubicBezTo>
                <a:cubicBezTo>
                  <a:pt x="38" y="60"/>
                  <a:pt x="60" y="38"/>
                  <a:pt x="87" y="38"/>
                </a:cubicBezTo>
                <a:cubicBezTo>
                  <a:pt x="101" y="38"/>
                  <a:pt x="114" y="44"/>
                  <a:pt x="124" y="54"/>
                </a:cubicBezTo>
                <a:cubicBezTo>
                  <a:pt x="152" y="85"/>
                  <a:pt x="152" y="85"/>
                  <a:pt x="152" y="85"/>
                </a:cubicBezTo>
                <a:cubicBezTo>
                  <a:pt x="180" y="54"/>
                  <a:pt x="180" y="54"/>
                  <a:pt x="180" y="54"/>
                </a:cubicBezTo>
                <a:cubicBezTo>
                  <a:pt x="189" y="44"/>
                  <a:pt x="202" y="38"/>
                  <a:pt x="216" y="38"/>
                </a:cubicBezTo>
                <a:cubicBezTo>
                  <a:pt x="244" y="38"/>
                  <a:pt x="266" y="60"/>
                  <a:pt x="266" y="87"/>
                </a:cubicBezTo>
                <a:cubicBezTo>
                  <a:pt x="266" y="101"/>
                  <a:pt x="260" y="114"/>
                  <a:pt x="250" y="124"/>
                </a:cubicBezTo>
                <a:close/>
              </a:path>
            </a:pathLst>
          </a:custGeom>
          <a:noFill/>
          <a:ln w="12700">
            <a:solidFill>
              <a:schemeClr val="bg2"/>
            </a:solidFill>
          </a:ln>
        </p:spPr>
        <p:txBody>
          <a:bodyPr vert="horz" wrap="square" lIns="0" tIns="0" rIns="0" bIns="0" numCol="1" anchor="t" anchorCtr="0" compatLnSpc="1">
            <a:prstTxWarp prst="textNoShape">
              <a:avLst/>
            </a:prstTxWarp>
          </a:bodyPr>
          <a:lstStyle/>
          <a:p>
            <a:endParaRPr lang="en-US" dirty="0"/>
          </a:p>
        </p:txBody>
      </p:sp>
      <p:sp>
        <p:nvSpPr>
          <p:cNvPr id="48" name="METRO ICON - feather"/>
          <p:cNvSpPr>
            <a:spLocks noChangeAspect="1"/>
          </p:cNvSpPr>
          <p:nvPr/>
        </p:nvSpPr>
        <p:spPr bwMode="gray">
          <a:xfrm>
            <a:off x="3644115" y="2643510"/>
            <a:ext cx="504891" cy="710422"/>
          </a:xfrm>
          <a:custGeom>
            <a:avLst/>
            <a:gdLst>
              <a:gd name="T0" fmla="*/ 33 w 317"/>
              <a:gd name="T1" fmla="*/ 436 h 446"/>
              <a:gd name="T2" fmla="*/ 63 w 317"/>
              <a:gd name="T3" fmla="*/ 338 h 446"/>
              <a:gd name="T4" fmla="*/ 185 w 317"/>
              <a:gd name="T5" fmla="*/ 277 h 446"/>
              <a:gd name="T6" fmla="*/ 119 w 317"/>
              <a:gd name="T7" fmla="*/ 248 h 446"/>
              <a:gd name="T8" fmla="*/ 260 w 317"/>
              <a:gd name="T9" fmla="*/ 177 h 446"/>
              <a:gd name="T10" fmla="*/ 178 w 317"/>
              <a:gd name="T11" fmla="*/ 153 h 446"/>
              <a:gd name="T12" fmla="*/ 292 w 317"/>
              <a:gd name="T13" fmla="*/ 116 h 446"/>
              <a:gd name="T14" fmla="*/ 310 w 317"/>
              <a:gd name="T15" fmla="*/ 44 h 446"/>
              <a:gd name="T16" fmla="*/ 224 w 317"/>
              <a:gd name="T17" fmla="*/ 3 h 446"/>
              <a:gd name="T18" fmla="*/ 140 w 317"/>
              <a:gd name="T19" fmla="*/ 109 h 446"/>
              <a:gd name="T20" fmla="*/ 147 w 317"/>
              <a:gd name="T21" fmla="*/ 19 h 446"/>
              <a:gd name="T22" fmla="*/ 67 w 317"/>
              <a:gd name="T23" fmla="*/ 92 h 446"/>
              <a:gd name="T24" fmla="*/ 60 w 317"/>
              <a:gd name="T25" fmla="*/ 270 h 446"/>
              <a:gd name="T26" fmla="*/ 13 w 317"/>
              <a:gd name="T27" fmla="*/ 187 h 446"/>
              <a:gd name="T28" fmla="*/ 36 w 317"/>
              <a:gd name="T29" fmla="*/ 326 h 446"/>
              <a:gd name="T30" fmla="*/ 14 w 317"/>
              <a:gd name="T31" fmla="*/ 425 h 446"/>
              <a:gd name="T32" fmla="*/ 33 w 317"/>
              <a:gd name="T33" fmla="*/ 436 h 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7" h="446">
                <a:moveTo>
                  <a:pt x="33" y="436"/>
                </a:moveTo>
                <a:cubicBezTo>
                  <a:pt x="39" y="414"/>
                  <a:pt x="50" y="383"/>
                  <a:pt x="63" y="338"/>
                </a:cubicBezTo>
                <a:cubicBezTo>
                  <a:pt x="123" y="329"/>
                  <a:pt x="147" y="346"/>
                  <a:pt x="185" y="277"/>
                </a:cubicBezTo>
                <a:cubicBezTo>
                  <a:pt x="154" y="287"/>
                  <a:pt x="117" y="260"/>
                  <a:pt x="119" y="248"/>
                </a:cubicBezTo>
                <a:cubicBezTo>
                  <a:pt x="121" y="236"/>
                  <a:pt x="205" y="256"/>
                  <a:pt x="260" y="177"/>
                </a:cubicBezTo>
                <a:cubicBezTo>
                  <a:pt x="191" y="192"/>
                  <a:pt x="169" y="158"/>
                  <a:pt x="178" y="153"/>
                </a:cubicBezTo>
                <a:cubicBezTo>
                  <a:pt x="198" y="141"/>
                  <a:pt x="259" y="148"/>
                  <a:pt x="292" y="116"/>
                </a:cubicBezTo>
                <a:cubicBezTo>
                  <a:pt x="309" y="99"/>
                  <a:pt x="317" y="58"/>
                  <a:pt x="310" y="44"/>
                </a:cubicBezTo>
                <a:cubicBezTo>
                  <a:pt x="302" y="26"/>
                  <a:pt x="251" y="0"/>
                  <a:pt x="224" y="3"/>
                </a:cubicBezTo>
                <a:cubicBezTo>
                  <a:pt x="196" y="5"/>
                  <a:pt x="153" y="110"/>
                  <a:pt x="140" y="109"/>
                </a:cubicBezTo>
                <a:cubicBezTo>
                  <a:pt x="127" y="108"/>
                  <a:pt x="125" y="62"/>
                  <a:pt x="147" y="19"/>
                </a:cubicBezTo>
                <a:cubicBezTo>
                  <a:pt x="124" y="30"/>
                  <a:pt x="80" y="63"/>
                  <a:pt x="67" y="92"/>
                </a:cubicBezTo>
                <a:cubicBezTo>
                  <a:pt x="41" y="144"/>
                  <a:pt x="69" y="265"/>
                  <a:pt x="60" y="270"/>
                </a:cubicBezTo>
                <a:cubicBezTo>
                  <a:pt x="51" y="274"/>
                  <a:pt x="22" y="214"/>
                  <a:pt x="13" y="187"/>
                </a:cubicBezTo>
                <a:cubicBezTo>
                  <a:pt x="0" y="229"/>
                  <a:pt x="0" y="270"/>
                  <a:pt x="36" y="326"/>
                </a:cubicBezTo>
                <a:cubicBezTo>
                  <a:pt x="22" y="362"/>
                  <a:pt x="15" y="404"/>
                  <a:pt x="14" y="425"/>
                </a:cubicBezTo>
                <a:cubicBezTo>
                  <a:pt x="13" y="442"/>
                  <a:pt x="30" y="446"/>
                  <a:pt x="33" y="436"/>
                </a:cubicBezTo>
                <a:close/>
              </a:path>
            </a:pathLst>
          </a:custGeom>
          <a:noFill/>
          <a:ln w="12700">
            <a:solidFill>
              <a:schemeClr val="bg2"/>
            </a:solidFill>
          </a:ln>
          <a:extLst/>
        </p:spPr>
        <p:txBody>
          <a:bodyPr vert="horz" wrap="square" lIns="0" tIns="0" rIns="0" bIns="0" numCol="1" anchor="t" anchorCtr="0" compatLnSpc="1">
            <a:prstTxWarp prst="textNoShape">
              <a:avLst/>
            </a:prstTxWarp>
          </a:bodyPr>
          <a:lstStyle/>
          <a:p>
            <a:endParaRPr lang="en-US" dirty="0"/>
          </a:p>
        </p:txBody>
      </p:sp>
      <p:grpSp>
        <p:nvGrpSpPr>
          <p:cNvPr id="49" name="METRO ICON - check chateau"/>
          <p:cNvGrpSpPr>
            <a:grpSpLocks noChangeAspect="1"/>
          </p:cNvGrpSpPr>
          <p:nvPr/>
        </p:nvGrpSpPr>
        <p:grpSpPr bwMode="gray">
          <a:xfrm>
            <a:off x="10353889" y="2599058"/>
            <a:ext cx="484372" cy="695900"/>
            <a:chOff x="3326452" y="3413935"/>
            <a:chExt cx="352459" cy="506380"/>
          </a:xfrm>
          <a:noFill/>
        </p:grpSpPr>
        <p:sp>
          <p:nvSpPr>
            <p:cNvPr id="50" name="Freeform 21"/>
            <p:cNvSpPr>
              <a:spLocks noEditPoints="1"/>
            </p:cNvSpPr>
            <p:nvPr/>
          </p:nvSpPr>
          <p:spPr bwMode="gray">
            <a:xfrm>
              <a:off x="3326452" y="3672702"/>
              <a:ext cx="352459" cy="247613"/>
            </a:xfrm>
            <a:custGeom>
              <a:avLst/>
              <a:gdLst>
                <a:gd name="T0" fmla="*/ 0 w 222"/>
                <a:gd name="T1" fmla="*/ 156 h 156"/>
                <a:gd name="T2" fmla="*/ 0 w 222"/>
                <a:gd name="T3" fmla="*/ 0 h 156"/>
                <a:gd name="T4" fmla="*/ 222 w 222"/>
                <a:gd name="T5" fmla="*/ 0 h 156"/>
                <a:gd name="T6" fmla="*/ 222 w 222"/>
                <a:gd name="T7" fmla="*/ 156 h 156"/>
                <a:gd name="T8" fmla="*/ 0 w 222"/>
                <a:gd name="T9" fmla="*/ 156 h 156"/>
                <a:gd name="T10" fmla="*/ 100 w 222"/>
                <a:gd name="T11" fmla="*/ 117 h 156"/>
                <a:gd name="T12" fmla="*/ 163 w 222"/>
                <a:gd name="T13" fmla="*/ 54 h 156"/>
                <a:gd name="T14" fmla="*/ 147 w 222"/>
                <a:gd name="T15" fmla="*/ 39 h 156"/>
                <a:gd name="T16" fmla="*/ 99 w 222"/>
                <a:gd name="T17" fmla="*/ 87 h 156"/>
                <a:gd name="T18" fmla="*/ 79 w 222"/>
                <a:gd name="T19" fmla="*/ 67 h 156"/>
                <a:gd name="T20" fmla="*/ 64 w 222"/>
                <a:gd name="T21" fmla="*/ 82 h 156"/>
                <a:gd name="T22" fmla="*/ 100 w 222"/>
                <a:gd name="T23" fmla="*/ 117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2" h="156">
                  <a:moveTo>
                    <a:pt x="0" y="156"/>
                  </a:moveTo>
                  <a:cubicBezTo>
                    <a:pt x="0" y="104"/>
                    <a:pt x="0" y="52"/>
                    <a:pt x="0" y="0"/>
                  </a:cubicBezTo>
                  <a:cubicBezTo>
                    <a:pt x="74" y="0"/>
                    <a:pt x="148" y="0"/>
                    <a:pt x="222" y="0"/>
                  </a:cubicBezTo>
                  <a:cubicBezTo>
                    <a:pt x="222" y="52"/>
                    <a:pt x="222" y="104"/>
                    <a:pt x="222" y="156"/>
                  </a:cubicBezTo>
                  <a:cubicBezTo>
                    <a:pt x="148" y="156"/>
                    <a:pt x="74" y="156"/>
                    <a:pt x="0" y="156"/>
                  </a:cubicBezTo>
                  <a:close/>
                  <a:moveTo>
                    <a:pt x="100" y="117"/>
                  </a:moveTo>
                  <a:cubicBezTo>
                    <a:pt x="121" y="96"/>
                    <a:pt x="142" y="75"/>
                    <a:pt x="163" y="54"/>
                  </a:cubicBezTo>
                  <a:cubicBezTo>
                    <a:pt x="158" y="49"/>
                    <a:pt x="153" y="44"/>
                    <a:pt x="147" y="39"/>
                  </a:cubicBezTo>
                  <a:cubicBezTo>
                    <a:pt x="132" y="54"/>
                    <a:pt x="116" y="70"/>
                    <a:pt x="99" y="87"/>
                  </a:cubicBezTo>
                  <a:cubicBezTo>
                    <a:pt x="92" y="80"/>
                    <a:pt x="85" y="73"/>
                    <a:pt x="79" y="67"/>
                  </a:cubicBezTo>
                  <a:cubicBezTo>
                    <a:pt x="74" y="72"/>
                    <a:pt x="69" y="77"/>
                    <a:pt x="64" y="82"/>
                  </a:cubicBezTo>
                  <a:cubicBezTo>
                    <a:pt x="76" y="94"/>
                    <a:pt x="88" y="105"/>
                    <a:pt x="100" y="117"/>
                  </a:cubicBezTo>
                  <a:close/>
                </a:path>
              </a:pathLst>
            </a:custGeom>
            <a:grpFill/>
            <a:ln>
              <a:solidFill>
                <a:schemeClr val="bg1"/>
              </a:solidFill>
            </a:ln>
            <a:extLst/>
          </p:spPr>
          <p:txBody>
            <a:bodyPr vert="horz" wrap="square" lIns="0" tIns="0" rIns="0" bIns="0" numCol="1" anchor="t" anchorCtr="0" compatLnSpc="1">
              <a:prstTxWarp prst="textNoShape">
                <a:avLst/>
              </a:prstTxWarp>
            </a:bodyPr>
            <a:lstStyle/>
            <a:p>
              <a:endParaRPr lang="en-US" dirty="0"/>
            </a:p>
          </p:txBody>
        </p:sp>
        <p:sp>
          <p:nvSpPr>
            <p:cNvPr id="51" name="Freeform 21"/>
            <p:cNvSpPr>
              <a:spLocks/>
            </p:cNvSpPr>
            <p:nvPr/>
          </p:nvSpPr>
          <p:spPr bwMode="gray">
            <a:xfrm>
              <a:off x="3371067" y="3413935"/>
              <a:ext cx="265460" cy="220844"/>
            </a:xfrm>
            <a:custGeom>
              <a:avLst/>
              <a:gdLst>
                <a:gd name="T0" fmla="*/ 166 w 167"/>
                <a:gd name="T1" fmla="*/ 139 h 139"/>
                <a:gd name="T2" fmla="*/ 129 w 167"/>
                <a:gd name="T3" fmla="*/ 139 h 139"/>
                <a:gd name="T4" fmla="*/ 129 w 167"/>
                <a:gd name="T5" fmla="*/ 135 h 139"/>
                <a:gd name="T6" fmla="*/ 129 w 167"/>
                <a:gd name="T7" fmla="*/ 92 h 139"/>
                <a:gd name="T8" fmla="*/ 81 w 167"/>
                <a:gd name="T9" fmla="*/ 47 h 139"/>
                <a:gd name="T10" fmla="*/ 38 w 167"/>
                <a:gd name="T11" fmla="*/ 90 h 139"/>
                <a:gd name="T12" fmla="*/ 38 w 167"/>
                <a:gd name="T13" fmla="*/ 135 h 139"/>
                <a:gd name="T14" fmla="*/ 38 w 167"/>
                <a:gd name="T15" fmla="*/ 139 h 139"/>
                <a:gd name="T16" fmla="*/ 1 w 167"/>
                <a:gd name="T17" fmla="*/ 139 h 139"/>
                <a:gd name="T18" fmla="*/ 0 w 167"/>
                <a:gd name="T19" fmla="*/ 137 h 139"/>
                <a:gd name="T20" fmla="*/ 1 w 167"/>
                <a:gd name="T21" fmla="*/ 89 h 139"/>
                <a:gd name="T22" fmla="*/ 38 w 167"/>
                <a:gd name="T23" fmla="*/ 23 h 139"/>
                <a:gd name="T24" fmla="*/ 147 w 167"/>
                <a:gd name="T25" fmla="*/ 39 h 139"/>
                <a:gd name="T26" fmla="*/ 166 w 167"/>
                <a:gd name="T27" fmla="*/ 89 h 139"/>
                <a:gd name="T28" fmla="*/ 166 w 167"/>
                <a:gd name="T29" fmla="*/ 138 h 139"/>
                <a:gd name="T30" fmla="*/ 166 w 167"/>
                <a:gd name="T31" fmla="*/ 139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7" h="139">
                  <a:moveTo>
                    <a:pt x="166" y="139"/>
                  </a:moveTo>
                  <a:cubicBezTo>
                    <a:pt x="154" y="139"/>
                    <a:pt x="142" y="139"/>
                    <a:pt x="129" y="139"/>
                  </a:cubicBezTo>
                  <a:cubicBezTo>
                    <a:pt x="129" y="138"/>
                    <a:pt x="129" y="137"/>
                    <a:pt x="129" y="135"/>
                  </a:cubicBezTo>
                  <a:cubicBezTo>
                    <a:pt x="129" y="121"/>
                    <a:pt x="129" y="106"/>
                    <a:pt x="129" y="92"/>
                  </a:cubicBezTo>
                  <a:cubicBezTo>
                    <a:pt x="128" y="66"/>
                    <a:pt x="107" y="46"/>
                    <a:pt x="81" y="47"/>
                  </a:cubicBezTo>
                  <a:cubicBezTo>
                    <a:pt x="58" y="48"/>
                    <a:pt x="39" y="67"/>
                    <a:pt x="38" y="90"/>
                  </a:cubicBezTo>
                  <a:cubicBezTo>
                    <a:pt x="38" y="105"/>
                    <a:pt x="38" y="120"/>
                    <a:pt x="38" y="135"/>
                  </a:cubicBezTo>
                  <a:cubicBezTo>
                    <a:pt x="38" y="136"/>
                    <a:pt x="38" y="137"/>
                    <a:pt x="38" y="139"/>
                  </a:cubicBezTo>
                  <a:cubicBezTo>
                    <a:pt x="25" y="139"/>
                    <a:pt x="13" y="139"/>
                    <a:pt x="1" y="139"/>
                  </a:cubicBezTo>
                  <a:cubicBezTo>
                    <a:pt x="1" y="138"/>
                    <a:pt x="0" y="138"/>
                    <a:pt x="0" y="137"/>
                  </a:cubicBezTo>
                  <a:cubicBezTo>
                    <a:pt x="0" y="121"/>
                    <a:pt x="0" y="105"/>
                    <a:pt x="1" y="89"/>
                  </a:cubicBezTo>
                  <a:cubicBezTo>
                    <a:pt x="2" y="61"/>
                    <a:pt x="15" y="38"/>
                    <a:pt x="38" y="23"/>
                  </a:cubicBezTo>
                  <a:cubicBezTo>
                    <a:pt x="74" y="0"/>
                    <a:pt x="119" y="7"/>
                    <a:pt x="147" y="39"/>
                  </a:cubicBezTo>
                  <a:cubicBezTo>
                    <a:pt x="159" y="53"/>
                    <a:pt x="166" y="70"/>
                    <a:pt x="166" y="89"/>
                  </a:cubicBezTo>
                  <a:cubicBezTo>
                    <a:pt x="167" y="105"/>
                    <a:pt x="166" y="121"/>
                    <a:pt x="166" y="138"/>
                  </a:cubicBezTo>
                  <a:cubicBezTo>
                    <a:pt x="166" y="138"/>
                    <a:pt x="166" y="139"/>
                    <a:pt x="166" y="139"/>
                  </a:cubicBezTo>
                  <a:close/>
                </a:path>
              </a:pathLst>
            </a:custGeom>
            <a:grpFill/>
            <a:ln>
              <a:solidFill>
                <a:schemeClr val="bg1"/>
              </a:solidFill>
            </a:ln>
            <a:extLst/>
          </p:spPr>
          <p:txBody>
            <a:bodyPr vert="horz" wrap="square" lIns="0" tIns="0" rIns="0" bIns="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780932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gray">
          <a:xfrm>
            <a:off x="7292700" y="1512000"/>
            <a:ext cx="2106000" cy="2808974"/>
          </a:xfrm>
          <a:prstGeom prst="rect">
            <a:avLst/>
          </a:prstGeom>
          <a:noFill/>
          <a:extLst>
            <a:ext uri="{909E8E84-426E-40DD-AFC4-6F175D3DCCD1}">
              <a14:hiddenFill xmlns:a14="http://schemas.microsoft.com/office/drawing/2010/main">
                <a:solidFill>
                  <a:srgbClr val="FFFFFF"/>
                </a:solidFill>
              </a14:hiddenFill>
            </a:ext>
          </a:extLst>
        </p:spPr>
      </p:pic>
      <p:sp>
        <p:nvSpPr>
          <p:cNvPr id="27" name="Rechteck 26"/>
          <p:cNvSpPr/>
          <p:nvPr/>
        </p:nvSpPr>
        <p:spPr bwMode="gray">
          <a:xfrm>
            <a:off x="7292213" y="1512000"/>
            <a:ext cx="2106487" cy="2808000"/>
          </a:xfrm>
          <a:prstGeom prst="rect">
            <a:avLst/>
          </a:prstGeom>
          <a:solidFill>
            <a:schemeClr val="tx2">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bg1"/>
              </a:solidFill>
              <a:latin typeface="Bebas Neue" panose="020B0506020202020201" pitchFamily="34" charset="0"/>
            </a:endParaRPr>
          </a:p>
        </p:txBody>
      </p:sp>
      <p:pic>
        <p:nvPicPr>
          <p:cNvPr id="1030" name="Picture 6"/>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gray">
          <a:xfrm>
            <a:off x="5042156" y="1512000"/>
            <a:ext cx="2106000" cy="2808873"/>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b="-2"/>
          <a:stretch/>
        </p:blipFill>
        <p:spPr bwMode="gray">
          <a:xfrm>
            <a:off x="539999" y="1512000"/>
            <a:ext cx="2106001" cy="280887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p:cNvPicPr>
            <a:picLocks noChangeAspect="1" noChangeArrowheads="1"/>
          </p:cNvPicPr>
          <p:nvPr/>
        </p:nvPicPr>
        <p:blipFill rotWithShape="1">
          <a:blip r:embed="rId5" cstate="email">
            <a:extLst>
              <a:ext uri="{28A0092B-C50C-407E-A947-70E740481C1C}">
                <a14:useLocalDpi xmlns:a14="http://schemas.microsoft.com/office/drawing/2010/main"/>
              </a:ext>
            </a:extLst>
          </a:blip>
          <a:srcRect/>
          <a:stretch/>
        </p:blipFill>
        <p:spPr bwMode="gray">
          <a:xfrm>
            <a:off x="9543600" y="1512000"/>
            <a:ext cx="2093550" cy="2802522"/>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p:cNvPicPr>
            <a:picLocks noChangeAspect="1" noChangeArrowheads="1"/>
          </p:cNvPicPr>
          <p:nvPr/>
        </p:nvPicPr>
        <p:blipFill rotWithShape="1">
          <a:blip r:embed="rId6" cstate="email">
            <a:extLst>
              <a:ext uri="{28A0092B-C50C-407E-A947-70E740481C1C}">
                <a14:useLocalDpi xmlns:a14="http://schemas.microsoft.com/office/drawing/2010/main"/>
              </a:ext>
            </a:extLst>
          </a:blip>
          <a:srcRect/>
          <a:stretch/>
        </p:blipFill>
        <p:spPr bwMode="gray">
          <a:xfrm>
            <a:off x="2790900" y="1512000"/>
            <a:ext cx="2106000" cy="28114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cNvSpPr>
            <a:spLocks noGrp="1"/>
          </p:cNvSpPr>
          <p:nvPr>
            <p:ph type="title"/>
          </p:nvPr>
        </p:nvSpPr>
        <p:spPr bwMode="gray"/>
        <p:txBody>
          <a:bodyPr/>
          <a:lstStyle/>
          <a:p>
            <a:r>
              <a:rPr lang="en-US" dirty="0" smtClean="0"/>
              <a:t>ICT</a:t>
            </a:r>
            <a:endParaRPr lang="en-US" dirty="0"/>
          </a:p>
        </p:txBody>
      </p:sp>
      <p:sp>
        <p:nvSpPr>
          <p:cNvPr id="4" name="Subtitle"/>
          <p:cNvSpPr>
            <a:spLocks noGrp="1"/>
          </p:cNvSpPr>
          <p:nvPr>
            <p:ph type="body" sz="quarter" idx="13"/>
          </p:nvPr>
        </p:nvSpPr>
        <p:spPr bwMode="gray"/>
        <p:txBody>
          <a:bodyPr/>
          <a:lstStyle/>
          <a:p>
            <a:r>
              <a:rPr lang="en-US" sz="2400" dirty="0" smtClean="0"/>
              <a:t>Advantages for the Consumer</a:t>
            </a:r>
            <a:endParaRPr lang="en-US" sz="2400" dirty="0"/>
          </a:p>
        </p:txBody>
      </p:sp>
      <p:sp>
        <p:nvSpPr>
          <p:cNvPr id="25" name="Rechteck 24"/>
          <p:cNvSpPr/>
          <p:nvPr/>
        </p:nvSpPr>
        <p:spPr bwMode="gray">
          <a:xfrm>
            <a:off x="5043131" y="1512000"/>
            <a:ext cx="2106000" cy="2805747"/>
          </a:xfrm>
          <a:prstGeom prst="rect">
            <a:avLst/>
          </a:prstGeom>
          <a:solidFill>
            <a:schemeClr val="tx2">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bg1"/>
              </a:solidFill>
              <a:latin typeface="Bebas Neue" panose="020B0506020202020201" pitchFamily="34" charset="0"/>
            </a:endParaRPr>
          </a:p>
        </p:txBody>
      </p:sp>
      <p:sp>
        <p:nvSpPr>
          <p:cNvPr id="26" name="Rechteck 25"/>
          <p:cNvSpPr/>
          <p:nvPr/>
        </p:nvSpPr>
        <p:spPr bwMode="gray">
          <a:xfrm>
            <a:off x="2790900" y="1512000"/>
            <a:ext cx="2106000" cy="2805749"/>
          </a:xfrm>
          <a:prstGeom prst="rect">
            <a:avLst/>
          </a:prstGeom>
          <a:solidFill>
            <a:schemeClr val="tx2">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bg1"/>
              </a:solidFill>
              <a:latin typeface="Bebas Neue" panose="020B0506020202020201" pitchFamily="34" charset="0"/>
            </a:endParaRPr>
          </a:p>
        </p:txBody>
      </p:sp>
      <p:sp>
        <p:nvSpPr>
          <p:cNvPr id="28" name="Rechteck 27"/>
          <p:cNvSpPr/>
          <p:nvPr/>
        </p:nvSpPr>
        <p:spPr bwMode="gray">
          <a:xfrm>
            <a:off x="9544088" y="1512000"/>
            <a:ext cx="2106000" cy="2805746"/>
          </a:xfrm>
          <a:prstGeom prst="rect">
            <a:avLst/>
          </a:prstGeom>
          <a:solidFill>
            <a:schemeClr val="tx2">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bg1"/>
              </a:solidFill>
              <a:latin typeface="Bebas Neue" panose="020B0506020202020201" pitchFamily="34" charset="0"/>
            </a:endParaRPr>
          </a:p>
        </p:txBody>
      </p:sp>
      <p:sp>
        <p:nvSpPr>
          <p:cNvPr id="30" name="Rechteck 29"/>
          <p:cNvSpPr/>
          <p:nvPr/>
        </p:nvSpPr>
        <p:spPr bwMode="gray">
          <a:xfrm>
            <a:off x="540000" y="1512000"/>
            <a:ext cx="2106000" cy="2812099"/>
          </a:xfrm>
          <a:prstGeom prst="rect">
            <a:avLst/>
          </a:prstGeom>
          <a:solidFill>
            <a:schemeClr val="tx2">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bg1"/>
              </a:solidFill>
              <a:latin typeface="Bebas Neue" panose="020B0506020202020201" pitchFamily="34" charset="0"/>
            </a:endParaRPr>
          </a:p>
        </p:txBody>
      </p:sp>
      <p:sp>
        <p:nvSpPr>
          <p:cNvPr id="33" name="Content Placeholder 1"/>
          <p:cNvSpPr>
            <a:spLocks noGrp="1"/>
          </p:cNvSpPr>
          <p:nvPr>
            <p:ph sz="half" idx="4294967295"/>
          </p:nvPr>
        </p:nvSpPr>
        <p:spPr bwMode="gray">
          <a:xfrm>
            <a:off x="540000" y="4478400"/>
            <a:ext cx="2106000" cy="1332000"/>
          </a:xfrm>
          <a:prstGeom prst="rect">
            <a:avLst/>
          </a:prstGeom>
          <a:solidFill>
            <a:schemeClr val="bg2">
              <a:lumMod val="95000"/>
            </a:schemeClr>
          </a:solidFill>
        </p:spPr>
        <p:txBody>
          <a:bodyPr lIns="108000" tIns="108000" rIns="108000" anchor="ctr"/>
          <a:lstStyle/>
          <a:p>
            <a:pPr marL="0" indent="0" algn="ctr">
              <a:buNone/>
            </a:pPr>
            <a:r>
              <a:rPr lang="en-US" sz="1800" dirty="0" smtClean="0"/>
              <a:t>Unrestricted location and routing</a:t>
            </a:r>
            <a:endParaRPr lang="en-US" sz="1800" dirty="0"/>
          </a:p>
        </p:txBody>
      </p:sp>
      <p:sp>
        <p:nvSpPr>
          <p:cNvPr id="34" name="Content Placeholder 2"/>
          <p:cNvSpPr>
            <a:spLocks noGrp="1"/>
          </p:cNvSpPr>
          <p:nvPr>
            <p:ph sz="half" idx="4294967295"/>
          </p:nvPr>
        </p:nvSpPr>
        <p:spPr bwMode="gray">
          <a:xfrm>
            <a:off x="2790900" y="4478400"/>
            <a:ext cx="2106000" cy="1332000"/>
          </a:xfrm>
          <a:prstGeom prst="rect">
            <a:avLst/>
          </a:prstGeom>
          <a:solidFill>
            <a:schemeClr val="bg2">
              <a:lumMod val="95000"/>
            </a:schemeClr>
          </a:solidFill>
        </p:spPr>
        <p:txBody>
          <a:bodyPr lIns="108000" tIns="108000" rIns="108000" anchor="ctr"/>
          <a:lstStyle/>
          <a:p>
            <a:pPr marL="0" indent="0" algn="ctr">
              <a:buNone/>
            </a:pPr>
            <a:r>
              <a:rPr lang="en-US" sz="1800" dirty="0" smtClean="0"/>
              <a:t>24/7 service availability</a:t>
            </a:r>
            <a:endParaRPr lang="en-US" sz="1800" dirty="0"/>
          </a:p>
        </p:txBody>
      </p:sp>
      <p:sp>
        <p:nvSpPr>
          <p:cNvPr id="35" name="Content Placeholder 3"/>
          <p:cNvSpPr>
            <a:spLocks noGrp="1"/>
          </p:cNvSpPr>
          <p:nvPr>
            <p:ph sz="half" idx="4294967295"/>
          </p:nvPr>
        </p:nvSpPr>
        <p:spPr bwMode="gray">
          <a:xfrm>
            <a:off x="5042156" y="4478400"/>
            <a:ext cx="2106000" cy="1332000"/>
          </a:xfrm>
          <a:prstGeom prst="rect">
            <a:avLst/>
          </a:prstGeom>
          <a:solidFill>
            <a:schemeClr val="bg2">
              <a:lumMod val="95000"/>
            </a:schemeClr>
          </a:solidFill>
        </p:spPr>
        <p:txBody>
          <a:bodyPr lIns="108000" tIns="108000" rIns="108000" anchor="ctr"/>
          <a:lstStyle/>
          <a:p>
            <a:pPr marL="0" indent="0" algn="ctr">
              <a:spcAft>
                <a:spcPts val="600"/>
              </a:spcAft>
              <a:buNone/>
            </a:pPr>
            <a:r>
              <a:rPr lang="en-US" sz="1800" dirty="0" smtClean="0"/>
              <a:t>Interactivity and individuality</a:t>
            </a:r>
            <a:endParaRPr lang="en-US" sz="1800" dirty="0"/>
          </a:p>
        </p:txBody>
      </p:sp>
      <p:sp>
        <p:nvSpPr>
          <p:cNvPr id="36" name="Content Placeholder 4"/>
          <p:cNvSpPr>
            <a:spLocks noGrp="1"/>
          </p:cNvSpPr>
          <p:nvPr>
            <p:ph sz="half" idx="4294967295"/>
          </p:nvPr>
        </p:nvSpPr>
        <p:spPr bwMode="gray">
          <a:xfrm>
            <a:off x="7292700" y="4478400"/>
            <a:ext cx="2106000" cy="1332000"/>
          </a:xfrm>
          <a:prstGeom prst="rect">
            <a:avLst/>
          </a:prstGeom>
          <a:solidFill>
            <a:schemeClr val="bg2">
              <a:lumMod val="95000"/>
            </a:schemeClr>
          </a:solidFill>
        </p:spPr>
        <p:txBody>
          <a:bodyPr lIns="108000" tIns="108000" rIns="108000" anchor="ctr"/>
          <a:lstStyle/>
          <a:p>
            <a:pPr marL="0" indent="0" algn="ctr">
              <a:buNone/>
            </a:pPr>
            <a:r>
              <a:rPr lang="en-US" sz="1800" dirty="0" smtClean="0"/>
              <a:t>Multimedia (graphics, audio and video)</a:t>
            </a:r>
            <a:endParaRPr lang="en-US" sz="1800" dirty="0"/>
          </a:p>
        </p:txBody>
      </p:sp>
      <p:sp>
        <p:nvSpPr>
          <p:cNvPr id="37" name="Content Placeholder 5"/>
          <p:cNvSpPr>
            <a:spLocks noGrp="1"/>
          </p:cNvSpPr>
          <p:nvPr>
            <p:ph sz="half" idx="4294967295"/>
          </p:nvPr>
        </p:nvSpPr>
        <p:spPr bwMode="gray">
          <a:xfrm>
            <a:off x="9543600" y="4478400"/>
            <a:ext cx="2106000" cy="1332000"/>
          </a:xfrm>
          <a:prstGeom prst="rect">
            <a:avLst/>
          </a:prstGeom>
          <a:solidFill>
            <a:schemeClr val="bg2">
              <a:lumMod val="95000"/>
            </a:schemeClr>
          </a:solidFill>
        </p:spPr>
        <p:txBody>
          <a:bodyPr lIns="108000" tIns="108000" rIns="108000" anchor="ctr"/>
          <a:lstStyle/>
          <a:p>
            <a:pPr marL="0" indent="0" algn="ctr">
              <a:buNone/>
            </a:pPr>
            <a:r>
              <a:rPr lang="en-US" sz="1800" dirty="0" smtClean="0"/>
              <a:t>High speed and comfort</a:t>
            </a:r>
            <a:endParaRPr lang="en-US" sz="1800" dirty="0"/>
          </a:p>
        </p:txBody>
      </p:sp>
      <p:grpSp>
        <p:nvGrpSpPr>
          <p:cNvPr id="31" name="LINE ICON - points 1"/>
          <p:cNvGrpSpPr>
            <a:grpSpLocks noChangeAspect="1"/>
          </p:cNvGrpSpPr>
          <p:nvPr/>
        </p:nvGrpSpPr>
        <p:grpSpPr bwMode="gray">
          <a:xfrm>
            <a:off x="7992024" y="2640564"/>
            <a:ext cx="697037" cy="650324"/>
            <a:chOff x="9246737" y="4796304"/>
            <a:chExt cx="409304" cy="381874"/>
          </a:xfrm>
          <a:noFill/>
        </p:grpSpPr>
        <p:sp>
          <p:nvSpPr>
            <p:cNvPr id="32" name="Freeform 267"/>
            <p:cNvSpPr>
              <a:spLocks noEditPoints="1"/>
            </p:cNvSpPr>
            <p:nvPr/>
          </p:nvSpPr>
          <p:spPr bwMode="gray">
            <a:xfrm>
              <a:off x="9246737" y="4796304"/>
              <a:ext cx="96010" cy="381874"/>
            </a:xfrm>
            <a:custGeom>
              <a:avLst/>
              <a:gdLst>
                <a:gd name="T0" fmla="*/ 32 w 56"/>
                <a:gd name="T1" fmla="*/ 92 h 224"/>
                <a:gd name="T2" fmla="*/ 32 w 56"/>
                <a:gd name="T3" fmla="*/ 92 h 224"/>
                <a:gd name="T4" fmla="*/ 32 w 56"/>
                <a:gd name="T5" fmla="*/ 4 h 224"/>
                <a:gd name="T6" fmla="*/ 28 w 56"/>
                <a:gd name="T7" fmla="*/ 0 h 224"/>
                <a:gd name="T8" fmla="*/ 24 w 56"/>
                <a:gd name="T9" fmla="*/ 4 h 224"/>
                <a:gd name="T10" fmla="*/ 24 w 56"/>
                <a:gd name="T11" fmla="*/ 92 h 224"/>
                <a:gd name="T12" fmla="*/ 24 w 56"/>
                <a:gd name="T13" fmla="*/ 92 h 224"/>
                <a:gd name="T14" fmla="*/ 0 w 56"/>
                <a:gd name="T15" fmla="*/ 120 h 224"/>
                <a:gd name="T16" fmla="*/ 24 w 56"/>
                <a:gd name="T17" fmla="*/ 148 h 224"/>
                <a:gd name="T18" fmla="*/ 24 w 56"/>
                <a:gd name="T19" fmla="*/ 148 h 224"/>
                <a:gd name="T20" fmla="*/ 24 w 56"/>
                <a:gd name="T21" fmla="*/ 220 h 224"/>
                <a:gd name="T22" fmla="*/ 28 w 56"/>
                <a:gd name="T23" fmla="*/ 224 h 224"/>
                <a:gd name="T24" fmla="*/ 32 w 56"/>
                <a:gd name="T25" fmla="*/ 220 h 224"/>
                <a:gd name="T26" fmla="*/ 32 w 56"/>
                <a:gd name="T27" fmla="*/ 148 h 224"/>
                <a:gd name="T28" fmla="*/ 32 w 56"/>
                <a:gd name="T29" fmla="*/ 148 h 224"/>
                <a:gd name="T30" fmla="*/ 56 w 56"/>
                <a:gd name="T31" fmla="*/ 120 h 224"/>
                <a:gd name="T32" fmla="*/ 32 w 56"/>
                <a:gd name="T33" fmla="*/ 92 h 224"/>
                <a:gd name="T34" fmla="*/ 28 w 56"/>
                <a:gd name="T35" fmla="*/ 140 h 224"/>
                <a:gd name="T36" fmla="*/ 8 w 56"/>
                <a:gd name="T37" fmla="*/ 120 h 224"/>
                <a:gd name="T38" fmla="*/ 28 w 56"/>
                <a:gd name="T39" fmla="*/ 100 h 224"/>
                <a:gd name="T40" fmla="*/ 48 w 56"/>
                <a:gd name="T41" fmla="*/ 120 h 224"/>
                <a:gd name="T42" fmla="*/ 28 w 56"/>
                <a:gd name="T43" fmla="*/ 140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6" h="224">
                  <a:moveTo>
                    <a:pt x="32" y="92"/>
                  </a:moveTo>
                  <a:cubicBezTo>
                    <a:pt x="32" y="92"/>
                    <a:pt x="32" y="92"/>
                    <a:pt x="32" y="92"/>
                  </a:cubicBezTo>
                  <a:cubicBezTo>
                    <a:pt x="32" y="4"/>
                    <a:pt x="32" y="4"/>
                    <a:pt x="32" y="4"/>
                  </a:cubicBezTo>
                  <a:cubicBezTo>
                    <a:pt x="32" y="2"/>
                    <a:pt x="30" y="0"/>
                    <a:pt x="28" y="0"/>
                  </a:cubicBezTo>
                  <a:cubicBezTo>
                    <a:pt x="26" y="0"/>
                    <a:pt x="24" y="2"/>
                    <a:pt x="24" y="4"/>
                  </a:cubicBezTo>
                  <a:cubicBezTo>
                    <a:pt x="24" y="92"/>
                    <a:pt x="24" y="92"/>
                    <a:pt x="24" y="92"/>
                  </a:cubicBezTo>
                  <a:cubicBezTo>
                    <a:pt x="24" y="92"/>
                    <a:pt x="24" y="92"/>
                    <a:pt x="24" y="92"/>
                  </a:cubicBezTo>
                  <a:cubicBezTo>
                    <a:pt x="10" y="94"/>
                    <a:pt x="0" y="106"/>
                    <a:pt x="0" y="120"/>
                  </a:cubicBezTo>
                  <a:cubicBezTo>
                    <a:pt x="0" y="134"/>
                    <a:pt x="10" y="146"/>
                    <a:pt x="24" y="148"/>
                  </a:cubicBezTo>
                  <a:cubicBezTo>
                    <a:pt x="24" y="148"/>
                    <a:pt x="24" y="148"/>
                    <a:pt x="24" y="148"/>
                  </a:cubicBezTo>
                  <a:cubicBezTo>
                    <a:pt x="24" y="220"/>
                    <a:pt x="24" y="220"/>
                    <a:pt x="24" y="220"/>
                  </a:cubicBezTo>
                  <a:cubicBezTo>
                    <a:pt x="24" y="222"/>
                    <a:pt x="26" y="224"/>
                    <a:pt x="28" y="224"/>
                  </a:cubicBezTo>
                  <a:cubicBezTo>
                    <a:pt x="30" y="224"/>
                    <a:pt x="32" y="222"/>
                    <a:pt x="32" y="220"/>
                  </a:cubicBezTo>
                  <a:cubicBezTo>
                    <a:pt x="32" y="148"/>
                    <a:pt x="32" y="148"/>
                    <a:pt x="32" y="148"/>
                  </a:cubicBezTo>
                  <a:cubicBezTo>
                    <a:pt x="32" y="148"/>
                    <a:pt x="32" y="148"/>
                    <a:pt x="32" y="148"/>
                  </a:cubicBezTo>
                  <a:cubicBezTo>
                    <a:pt x="46" y="146"/>
                    <a:pt x="56" y="134"/>
                    <a:pt x="56" y="120"/>
                  </a:cubicBezTo>
                  <a:cubicBezTo>
                    <a:pt x="56" y="106"/>
                    <a:pt x="46" y="94"/>
                    <a:pt x="32" y="92"/>
                  </a:cubicBezTo>
                  <a:close/>
                  <a:moveTo>
                    <a:pt x="28" y="140"/>
                  </a:moveTo>
                  <a:cubicBezTo>
                    <a:pt x="17" y="140"/>
                    <a:pt x="8" y="131"/>
                    <a:pt x="8" y="120"/>
                  </a:cubicBezTo>
                  <a:cubicBezTo>
                    <a:pt x="8" y="109"/>
                    <a:pt x="17" y="100"/>
                    <a:pt x="28" y="100"/>
                  </a:cubicBezTo>
                  <a:cubicBezTo>
                    <a:pt x="39" y="100"/>
                    <a:pt x="48" y="109"/>
                    <a:pt x="48" y="120"/>
                  </a:cubicBezTo>
                  <a:cubicBezTo>
                    <a:pt x="48" y="131"/>
                    <a:pt x="39" y="140"/>
                    <a:pt x="28" y="140"/>
                  </a:cubicBezTo>
                  <a:close/>
                </a:path>
              </a:pathLst>
            </a:custGeom>
            <a:grpFill/>
            <a:ln w="12700">
              <a:solidFill>
                <a:schemeClr val="bg2"/>
              </a:solidFill>
            </a:ln>
            <a:extLst/>
          </p:spPr>
          <p:txBody>
            <a:bodyPr vert="horz" wrap="square" lIns="0" tIns="0" rIns="0" bIns="0" numCol="1" anchor="t" anchorCtr="0" compatLnSpc="1">
              <a:prstTxWarp prst="textNoShape">
                <a:avLst/>
              </a:prstTxWarp>
            </a:bodyPr>
            <a:lstStyle/>
            <a:p>
              <a:endParaRPr lang="en-US" dirty="0"/>
            </a:p>
          </p:txBody>
        </p:sp>
        <p:sp>
          <p:nvSpPr>
            <p:cNvPr id="38" name="Freeform 268"/>
            <p:cNvSpPr>
              <a:spLocks noEditPoints="1"/>
            </p:cNvSpPr>
            <p:nvPr/>
          </p:nvSpPr>
          <p:spPr bwMode="gray">
            <a:xfrm>
              <a:off x="9404106" y="4796304"/>
              <a:ext cx="95288" cy="381874"/>
            </a:xfrm>
            <a:custGeom>
              <a:avLst/>
              <a:gdLst>
                <a:gd name="T0" fmla="*/ 32 w 56"/>
                <a:gd name="T1" fmla="*/ 144 h 224"/>
                <a:gd name="T2" fmla="*/ 32 w 56"/>
                <a:gd name="T3" fmla="*/ 144 h 224"/>
                <a:gd name="T4" fmla="*/ 32 w 56"/>
                <a:gd name="T5" fmla="*/ 4 h 224"/>
                <a:gd name="T6" fmla="*/ 28 w 56"/>
                <a:gd name="T7" fmla="*/ 0 h 224"/>
                <a:gd name="T8" fmla="*/ 24 w 56"/>
                <a:gd name="T9" fmla="*/ 4 h 224"/>
                <a:gd name="T10" fmla="*/ 24 w 56"/>
                <a:gd name="T11" fmla="*/ 144 h 224"/>
                <a:gd name="T12" fmla="*/ 24 w 56"/>
                <a:gd name="T13" fmla="*/ 144 h 224"/>
                <a:gd name="T14" fmla="*/ 0 w 56"/>
                <a:gd name="T15" fmla="*/ 172 h 224"/>
                <a:gd name="T16" fmla="*/ 24 w 56"/>
                <a:gd name="T17" fmla="*/ 200 h 224"/>
                <a:gd name="T18" fmla="*/ 24 w 56"/>
                <a:gd name="T19" fmla="*/ 200 h 224"/>
                <a:gd name="T20" fmla="*/ 24 w 56"/>
                <a:gd name="T21" fmla="*/ 220 h 224"/>
                <a:gd name="T22" fmla="*/ 28 w 56"/>
                <a:gd name="T23" fmla="*/ 224 h 224"/>
                <a:gd name="T24" fmla="*/ 32 w 56"/>
                <a:gd name="T25" fmla="*/ 220 h 224"/>
                <a:gd name="T26" fmla="*/ 32 w 56"/>
                <a:gd name="T27" fmla="*/ 200 h 224"/>
                <a:gd name="T28" fmla="*/ 32 w 56"/>
                <a:gd name="T29" fmla="*/ 200 h 224"/>
                <a:gd name="T30" fmla="*/ 56 w 56"/>
                <a:gd name="T31" fmla="*/ 172 h 224"/>
                <a:gd name="T32" fmla="*/ 32 w 56"/>
                <a:gd name="T33" fmla="*/ 144 h 224"/>
                <a:gd name="T34" fmla="*/ 28 w 56"/>
                <a:gd name="T35" fmla="*/ 192 h 224"/>
                <a:gd name="T36" fmla="*/ 8 w 56"/>
                <a:gd name="T37" fmla="*/ 172 h 224"/>
                <a:gd name="T38" fmla="*/ 28 w 56"/>
                <a:gd name="T39" fmla="*/ 152 h 224"/>
                <a:gd name="T40" fmla="*/ 48 w 56"/>
                <a:gd name="T41" fmla="*/ 172 h 224"/>
                <a:gd name="T42" fmla="*/ 28 w 56"/>
                <a:gd name="T43" fmla="*/ 192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6" h="224">
                  <a:moveTo>
                    <a:pt x="32" y="144"/>
                  </a:moveTo>
                  <a:cubicBezTo>
                    <a:pt x="32" y="144"/>
                    <a:pt x="32" y="144"/>
                    <a:pt x="32" y="144"/>
                  </a:cubicBezTo>
                  <a:cubicBezTo>
                    <a:pt x="32" y="4"/>
                    <a:pt x="32" y="4"/>
                    <a:pt x="32" y="4"/>
                  </a:cubicBezTo>
                  <a:cubicBezTo>
                    <a:pt x="32" y="2"/>
                    <a:pt x="30" y="0"/>
                    <a:pt x="28" y="0"/>
                  </a:cubicBezTo>
                  <a:cubicBezTo>
                    <a:pt x="26" y="0"/>
                    <a:pt x="24" y="2"/>
                    <a:pt x="24" y="4"/>
                  </a:cubicBezTo>
                  <a:cubicBezTo>
                    <a:pt x="24" y="144"/>
                    <a:pt x="24" y="144"/>
                    <a:pt x="24" y="144"/>
                  </a:cubicBezTo>
                  <a:cubicBezTo>
                    <a:pt x="24" y="144"/>
                    <a:pt x="24" y="144"/>
                    <a:pt x="24" y="144"/>
                  </a:cubicBezTo>
                  <a:cubicBezTo>
                    <a:pt x="10" y="146"/>
                    <a:pt x="0" y="158"/>
                    <a:pt x="0" y="172"/>
                  </a:cubicBezTo>
                  <a:cubicBezTo>
                    <a:pt x="0" y="186"/>
                    <a:pt x="10" y="198"/>
                    <a:pt x="24" y="200"/>
                  </a:cubicBezTo>
                  <a:cubicBezTo>
                    <a:pt x="24" y="200"/>
                    <a:pt x="24" y="200"/>
                    <a:pt x="24" y="200"/>
                  </a:cubicBezTo>
                  <a:cubicBezTo>
                    <a:pt x="24" y="220"/>
                    <a:pt x="24" y="220"/>
                    <a:pt x="24" y="220"/>
                  </a:cubicBezTo>
                  <a:cubicBezTo>
                    <a:pt x="24" y="222"/>
                    <a:pt x="26" y="224"/>
                    <a:pt x="28" y="224"/>
                  </a:cubicBezTo>
                  <a:cubicBezTo>
                    <a:pt x="30" y="224"/>
                    <a:pt x="32" y="222"/>
                    <a:pt x="32" y="220"/>
                  </a:cubicBezTo>
                  <a:cubicBezTo>
                    <a:pt x="32" y="200"/>
                    <a:pt x="32" y="200"/>
                    <a:pt x="32" y="200"/>
                  </a:cubicBezTo>
                  <a:cubicBezTo>
                    <a:pt x="32" y="200"/>
                    <a:pt x="32" y="200"/>
                    <a:pt x="32" y="200"/>
                  </a:cubicBezTo>
                  <a:cubicBezTo>
                    <a:pt x="46" y="198"/>
                    <a:pt x="56" y="186"/>
                    <a:pt x="56" y="172"/>
                  </a:cubicBezTo>
                  <a:cubicBezTo>
                    <a:pt x="56" y="158"/>
                    <a:pt x="46" y="146"/>
                    <a:pt x="32" y="144"/>
                  </a:cubicBezTo>
                  <a:close/>
                  <a:moveTo>
                    <a:pt x="28" y="192"/>
                  </a:moveTo>
                  <a:cubicBezTo>
                    <a:pt x="17" y="192"/>
                    <a:pt x="8" y="183"/>
                    <a:pt x="8" y="172"/>
                  </a:cubicBezTo>
                  <a:cubicBezTo>
                    <a:pt x="8" y="161"/>
                    <a:pt x="17" y="152"/>
                    <a:pt x="28" y="152"/>
                  </a:cubicBezTo>
                  <a:cubicBezTo>
                    <a:pt x="39" y="152"/>
                    <a:pt x="48" y="161"/>
                    <a:pt x="48" y="172"/>
                  </a:cubicBezTo>
                  <a:cubicBezTo>
                    <a:pt x="48" y="183"/>
                    <a:pt x="39" y="192"/>
                    <a:pt x="28" y="192"/>
                  </a:cubicBezTo>
                  <a:close/>
                </a:path>
              </a:pathLst>
            </a:custGeom>
            <a:grpFill/>
            <a:ln w="12700">
              <a:solidFill>
                <a:schemeClr val="bg2"/>
              </a:solidFill>
            </a:ln>
            <a:extLst/>
          </p:spPr>
          <p:txBody>
            <a:bodyPr vert="horz" wrap="square" lIns="0" tIns="0" rIns="0" bIns="0" numCol="1" anchor="t" anchorCtr="0" compatLnSpc="1">
              <a:prstTxWarp prst="textNoShape">
                <a:avLst/>
              </a:prstTxWarp>
            </a:bodyPr>
            <a:lstStyle/>
            <a:p>
              <a:endParaRPr lang="en-US" dirty="0"/>
            </a:p>
          </p:txBody>
        </p:sp>
        <p:sp>
          <p:nvSpPr>
            <p:cNvPr id="39" name="Freeform 269"/>
            <p:cNvSpPr>
              <a:spLocks noEditPoints="1"/>
            </p:cNvSpPr>
            <p:nvPr/>
          </p:nvSpPr>
          <p:spPr bwMode="gray">
            <a:xfrm>
              <a:off x="9560753" y="4796304"/>
              <a:ext cx="95288" cy="381874"/>
            </a:xfrm>
            <a:custGeom>
              <a:avLst/>
              <a:gdLst>
                <a:gd name="T0" fmla="*/ 56 w 56"/>
                <a:gd name="T1" fmla="*/ 60 h 224"/>
                <a:gd name="T2" fmla="*/ 32 w 56"/>
                <a:gd name="T3" fmla="*/ 32 h 224"/>
                <a:gd name="T4" fmla="*/ 32 w 56"/>
                <a:gd name="T5" fmla="*/ 32 h 224"/>
                <a:gd name="T6" fmla="*/ 32 w 56"/>
                <a:gd name="T7" fmla="*/ 4 h 224"/>
                <a:gd name="T8" fmla="*/ 28 w 56"/>
                <a:gd name="T9" fmla="*/ 0 h 224"/>
                <a:gd name="T10" fmla="*/ 24 w 56"/>
                <a:gd name="T11" fmla="*/ 4 h 224"/>
                <a:gd name="T12" fmla="*/ 24 w 56"/>
                <a:gd name="T13" fmla="*/ 32 h 224"/>
                <a:gd name="T14" fmla="*/ 24 w 56"/>
                <a:gd name="T15" fmla="*/ 32 h 224"/>
                <a:gd name="T16" fmla="*/ 0 w 56"/>
                <a:gd name="T17" fmla="*/ 60 h 224"/>
                <a:gd name="T18" fmla="*/ 24 w 56"/>
                <a:gd name="T19" fmla="*/ 88 h 224"/>
                <a:gd name="T20" fmla="*/ 24 w 56"/>
                <a:gd name="T21" fmla="*/ 88 h 224"/>
                <a:gd name="T22" fmla="*/ 24 w 56"/>
                <a:gd name="T23" fmla="*/ 220 h 224"/>
                <a:gd name="T24" fmla="*/ 28 w 56"/>
                <a:gd name="T25" fmla="*/ 224 h 224"/>
                <a:gd name="T26" fmla="*/ 32 w 56"/>
                <a:gd name="T27" fmla="*/ 220 h 224"/>
                <a:gd name="T28" fmla="*/ 32 w 56"/>
                <a:gd name="T29" fmla="*/ 88 h 224"/>
                <a:gd name="T30" fmla="*/ 32 w 56"/>
                <a:gd name="T31" fmla="*/ 88 h 224"/>
                <a:gd name="T32" fmla="*/ 56 w 56"/>
                <a:gd name="T33" fmla="*/ 60 h 224"/>
                <a:gd name="T34" fmla="*/ 28 w 56"/>
                <a:gd name="T35" fmla="*/ 80 h 224"/>
                <a:gd name="T36" fmla="*/ 8 w 56"/>
                <a:gd name="T37" fmla="*/ 60 h 224"/>
                <a:gd name="T38" fmla="*/ 28 w 56"/>
                <a:gd name="T39" fmla="*/ 40 h 224"/>
                <a:gd name="T40" fmla="*/ 48 w 56"/>
                <a:gd name="T41" fmla="*/ 60 h 224"/>
                <a:gd name="T42" fmla="*/ 28 w 56"/>
                <a:gd name="T43" fmla="*/ 80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6" h="224">
                  <a:moveTo>
                    <a:pt x="56" y="60"/>
                  </a:moveTo>
                  <a:cubicBezTo>
                    <a:pt x="56" y="46"/>
                    <a:pt x="46" y="34"/>
                    <a:pt x="32" y="32"/>
                  </a:cubicBezTo>
                  <a:cubicBezTo>
                    <a:pt x="32" y="32"/>
                    <a:pt x="32" y="32"/>
                    <a:pt x="32" y="32"/>
                  </a:cubicBezTo>
                  <a:cubicBezTo>
                    <a:pt x="32" y="4"/>
                    <a:pt x="32" y="4"/>
                    <a:pt x="32" y="4"/>
                  </a:cubicBezTo>
                  <a:cubicBezTo>
                    <a:pt x="32" y="2"/>
                    <a:pt x="30" y="0"/>
                    <a:pt x="28" y="0"/>
                  </a:cubicBezTo>
                  <a:cubicBezTo>
                    <a:pt x="26" y="0"/>
                    <a:pt x="24" y="2"/>
                    <a:pt x="24" y="4"/>
                  </a:cubicBezTo>
                  <a:cubicBezTo>
                    <a:pt x="24" y="32"/>
                    <a:pt x="24" y="32"/>
                    <a:pt x="24" y="32"/>
                  </a:cubicBezTo>
                  <a:cubicBezTo>
                    <a:pt x="24" y="32"/>
                    <a:pt x="24" y="32"/>
                    <a:pt x="24" y="32"/>
                  </a:cubicBezTo>
                  <a:cubicBezTo>
                    <a:pt x="10" y="34"/>
                    <a:pt x="0" y="46"/>
                    <a:pt x="0" y="60"/>
                  </a:cubicBezTo>
                  <a:cubicBezTo>
                    <a:pt x="0" y="74"/>
                    <a:pt x="10" y="86"/>
                    <a:pt x="24" y="88"/>
                  </a:cubicBezTo>
                  <a:cubicBezTo>
                    <a:pt x="24" y="88"/>
                    <a:pt x="24" y="88"/>
                    <a:pt x="24" y="88"/>
                  </a:cubicBezTo>
                  <a:cubicBezTo>
                    <a:pt x="24" y="220"/>
                    <a:pt x="24" y="220"/>
                    <a:pt x="24" y="220"/>
                  </a:cubicBezTo>
                  <a:cubicBezTo>
                    <a:pt x="24" y="222"/>
                    <a:pt x="26" y="224"/>
                    <a:pt x="28" y="224"/>
                  </a:cubicBezTo>
                  <a:cubicBezTo>
                    <a:pt x="30" y="224"/>
                    <a:pt x="32" y="222"/>
                    <a:pt x="32" y="220"/>
                  </a:cubicBezTo>
                  <a:cubicBezTo>
                    <a:pt x="32" y="88"/>
                    <a:pt x="32" y="88"/>
                    <a:pt x="32" y="88"/>
                  </a:cubicBezTo>
                  <a:cubicBezTo>
                    <a:pt x="32" y="88"/>
                    <a:pt x="32" y="88"/>
                    <a:pt x="32" y="88"/>
                  </a:cubicBezTo>
                  <a:cubicBezTo>
                    <a:pt x="46" y="86"/>
                    <a:pt x="56" y="74"/>
                    <a:pt x="56" y="60"/>
                  </a:cubicBezTo>
                  <a:close/>
                  <a:moveTo>
                    <a:pt x="28" y="80"/>
                  </a:moveTo>
                  <a:cubicBezTo>
                    <a:pt x="17" y="80"/>
                    <a:pt x="8" y="71"/>
                    <a:pt x="8" y="60"/>
                  </a:cubicBezTo>
                  <a:cubicBezTo>
                    <a:pt x="8" y="49"/>
                    <a:pt x="17" y="40"/>
                    <a:pt x="28" y="40"/>
                  </a:cubicBezTo>
                  <a:cubicBezTo>
                    <a:pt x="39" y="40"/>
                    <a:pt x="48" y="49"/>
                    <a:pt x="48" y="60"/>
                  </a:cubicBezTo>
                  <a:cubicBezTo>
                    <a:pt x="48" y="71"/>
                    <a:pt x="39" y="80"/>
                    <a:pt x="28" y="80"/>
                  </a:cubicBezTo>
                  <a:close/>
                </a:path>
              </a:pathLst>
            </a:custGeom>
            <a:grpFill/>
            <a:ln w="12700">
              <a:solidFill>
                <a:schemeClr val="bg2"/>
              </a:solidFill>
            </a:ln>
            <a:extLst/>
          </p:spPr>
          <p:txBody>
            <a:bodyPr vert="horz" wrap="square" lIns="0" tIns="0" rIns="0" bIns="0" numCol="1" anchor="t" anchorCtr="0" compatLnSpc="1">
              <a:prstTxWarp prst="textNoShape">
                <a:avLst/>
              </a:prstTxWarp>
            </a:bodyPr>
            <a:lstStyle/>
            <a:p>
              <a:endParaRPr lang="en-US" dirty="0"/>
            </a:p>
          </p:txBody>
        </p:sp>
      </p:grpSp>
      <p:grpSp>
        <p:nvGrpSpPr>
          <p:cNvPr id="53" name="METRO ICON - arrow 12"/>
          <p:cNvGrpSpPr>
            <a:grpSpLocks noChangeAspect="1"/>
          </p:cNvGrpSpPr>
          <p:nvPr/>
        </p:nvGrpSpPr>
        <p:grpSpPr bwMode="gray">
          <a:xfrm>
            <a:off x="10212877" y="2670074"/>
            <a:ext cx="595851" cy="627979"/>
            <a:chOff x="3234029" y="4308878"/>
            <a:chExt cx="537305" cy="566276"/>
          </a:xfrm>
          <a:noFill/>
        </p:grpSpPr>
        <p:sp>
          <p:nvSpPr>
            <p:cNvPr id="54" name="Freeform 30"/>
            <p:cNvSpPr>
              <a:spLocks/>
            </p:cNvSpPr>
            <p:nvPr/>
          </p:nvSpPr>
          <p:spPr bwMode="gray">
            <a:xfrm>
              <a:off x="3452638" y="4485346"/>
              <a:ext cx="318696" cy="389808"/>
            </a:xfrm>
            <a:custGeom>
              <a:avLst/>
              <a:gdLst>
                <a:gd name="T0" fmla="*/ 52 w 169"/>
                <a:gd name="T1" fmla="*/ 207 h 207"/>
                <a:gd name="T2" fmla="*/ 0 w 169"/>
                <a:gd name="T3" fmla="*/ 207 h 207"/>
                <a:gd name="T4" fmla="*/ 2 w 169"/>
                <a:gd name="T5" fmla="*/ 185 h 207"/>
                <a:gd name="T6" fmla="*/ 13 w 169"/>
                <a:gd name="T7" fmla="*/ 129 h 207"/>
                <a:gd name="T8" fmla="*/ 78 w 169"/>
                <a:gd name="T9" fmla="*/ 42 h 207"/>
                <a:gd name="T10" fmla="*/ 104 w 169"/>
                <a:gd name="T11" fmla="*/ 27 h 207"/>
                <a:gd name="T12" fmla="*/ 93 w 169"/>
                <a:gd name="T13" fmla="*/ 0 h 207"/>
                <a:gd name="T14" fmla="*/ 169 w 169"/>
                <a:gd name="T15" fmla="*/ 30 h 207"/>
                <a:gd name="T16" fmla="*/ 135 w 169"/>
                <a:gd name="T17" fmla="*/ 104 h 207"/>
                <a:gd name="T18" fmla="*/ 123 w 169"/>
                <a:gd name="T19" fmla="*/ 76 h 207"/>
                <a:gd name="T20" fmla="*/ 104 w 169"/>
                <a:gd name="T21" fmla="*/ 89 h 207"/>
                <a:gd name="T22" fmla="*/ 57 w 169"/>
                <a:gd name="T23" fmla="*/ 167 h 207"/>
                <a:gd name="T24" fmla="*/ 52 w 169"/>
                <a:gd name="T25" fmla="*/ 207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9" h="207">
                  <a:moveTo>
                    <a:pt x="52" y="207"/>
                  </a:moveTo>
                  <a:cubicBezTo>
                    <a:pt x="35" y="207"/>
                    <a:pt x="18" y="207"/>
                    <a:pt x="0" y="207"/>
                  </a:cubicBezTo>
                  <a:cubicBezTo>
                    <a:pt x="0" y="199"/>
                    <a:pt x="1" y="192"/>
                    <a:pt x="2" y="185"/>
                  </a:cubicBezTo>
                  <a:cubicBezTo>
                    <a:pt x="4" y="166"/>
                    <a:pt x="7" y="147"/>
                    <a:pt x="13" y="129"/>
                  </a:cubicBezTo>
                  <a:cubicBezTo>
                    <a:pt x="25" y="92"/>
                    <a:pt x="46" y="63"/>
                    <a:pt x="78" y="42"/>
                  </a:cubicBezTo>
                  <a:cubicBezTo>
                    <a:pt x="86" y="37"/>
                    <a:pt x="95" y="32"/>
                    <a:pt x="104" y="27"/>
                  </a:cubicBezTo>
                  <a:cubicBezTo>
                    <a:pt x="100" y="19"/>
                    <a:pt x="97" y="10"/>
                    <a:pt x="93" y="0"/>
                  </a:cubicBezTo>
                  <a:cubicBezTo>
                    <a:pt x="118" y="10"/>
                    <a:pt x="143" y="20"/>
                    <a:pt x="169" y="30"/>
                  </a:cubicBezTo>
                  <a:cubicBezTo>
                    <a:pt x="157" y="55"/>
                    <a:pt x="146" y="79"/>
                    <a:pt x="135" y="104"/>
                  </a:cubicBezTo>
                  <a:cubicBezTo>
                    <a:pt x="131" y="95"/>
                    <a:pt x="127" y="86"/>
                    <a:pt x="123" y="76"/>
                  </a:cubicBezTo>
                  <a:cubicBezTo>
                    <a:pt x="117" y="81"/>
                    <a:pt x="110" y="84"/>
                    <a:pt x="104" y="89"/>
                  </a:cubicBezTo>
                  <a:cubicBezTo>
                    <a:pt x="77" y="108"/>
                    <a:pt x="63" y="135"/>
                    <a:pt x="57" y="167"/>
                  </a:cubicBezTo>
                  <a:cubicBezTo>
                    <a:pt x="55" y="180"/>
                    <a:pt x="54" y="193"/>
                    <a:pt x="52" y="207"/>
                  </a:cubicBezTo>
                  <a:close/>
                </a:path>
              </a:pathLst>
            </a:custGeom>
            <a:grpFill/>
            <a:ln>
              <a:solidFill>
                <a:schemeClr val="bg2"/>
              </a:solidFill>
            </a:ln>
            <a:extLst/>
          </p:spPr>
          <p:txBody>
            <a:bodyPr vert="horz" wrap="square" lIns="0" tIns="0" rIns="0" bIns="0" numCol="1" anchor="t" anchorCtr="0" compatLnSpc="1">
              <a:prstTxWarp prst="textNoShape">
                <a:avLst/>
              </a:prstTxWarp>
            </a:bodyPr>
            <a:lstStyle/>
            <a:p>
              <a:endParaRPr lang="en-US" dirty="0"/>
            </a:p>
          </p:txBody>
        </p:sp>
        <p:sp>
          <p:nvSpPr>
            <p:cNvPr id="55" name="Freeform 30"/>
            <p:cNvSpPr>
              <a:spLocks/>
            </p:cNvSpPr>
            <p:nvPr/>
          </p:nvSpPr>
          <p:spPr bwMode="gray">
            <a:xfrm>
              <a:off x="3234029" y="4485346"/>
              <a:ext cx="242313" cy="260750"/>
            </a:xfrm>
            <a:custGeom>
              <a:avLst/>
              <a:gdLst>
                <a:gd name="T0" fmla="*/ 46 w 129"/>
                <a:gd name="T1" fmla="*/ 76 h 138"/>
                <a:gd name="T2" fmla="*/ 34 w 129"/>
                <a:gd name="T3" fmla="*/ 103 h 138"/>
                <a:gd name="T4" fmla="*/ 0 w 129"/>
                <a:gd name="T5" fmla="*/ 28 h 138"/>
                <a:gd name="T6" fmla="*/ 77 w 129"/>
                <a:gd name="T7" fmla="*/ 0 h 138"/>
                <a:gd name="T8" fmla="*/ 66 w 129"/>
                <a:gd name="T9" fmla="*/ 27 h 138"/>
                <a:gd name="T10" fmla="*/ 83 w 129"/>
                <a:gd name="T11" fmla="*/ 37 h 138"/>
                <a:gd name="T12" fmla="*/ 127 w 129"/>
                <a:gd name="T13" fmla="*/ 75 h 138"/>
                <a:gd name="T14" fmla="*/ 128 w 129"/>
                <a:gd name="T15" fmla="*/ 79 h 138"/>
                <a:gd name="T16" fmla="*/ 104 w 129"/>
                <a:gd name="T17" fmla="*/ 136 h 138"/>
                <a:gd name="T18" fmla="*/ 103 w 129"/>
                <a:gd name="T19" fmla="*/ 138 h 138"/>
                <a:gd name="T20" fmla="*/ 46 w 129"/>
                <a:gd name="T21" fmla="*/ 76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9" h="138">
                  <a:moveTo>
                    <a:pt x="46" y="76"/>
                  </a:moveTo>
                  <a:cubicBezTo>
                    <a:pt x="42" y="85"/>
                    <a:pt x="38" y="94"/>
                    <a:pt x="34" y="103"/>
                  </a:cubicBezTo>
                  <a:cubicBezTo>
                    <a:pt x="23" y="78"/>
                    <a:pt x="11" y="53"/>
                    <a:pt x="0" y="28"/>
                  </a:cubicBezTo>
                  <a:cubicBezTo>
                    <a:pt x="25" y="19"/>
                    <a:pt x="51" y="9"/>
                    <a:pt x="77" y="0"/>
                  </a:cubicBezTo>
                  <a:cubicBezTo>
                    <a:pt x="73" y="9"/>
                    <a:pt x="69" y="18"/>
                    <a:pt x="66" y="27"/>
                  </a:cubicBezTo>
                  <a:cubicBezTo>
                    <a:pt x="71" y="30"/>
                    <a:pt x="77" y="33"/>
                    <a:pt x="83" y="37"/>
                  </a:cubicBezTo>
                  <a:cubicBezTo>
                    <a:pt x="100" y="47"/>
                    <a:pt x="115" y="60"/>
                    <a:pt x="127" y="75"/>
                  </a:cubicBezTo>
                  <a:cubicBezTo>
                    <a:pt x="128" y="76"/>
                    <a:pt x="129" y="77"/>
                    <a:pt x="128" y="79"/>
                  </a:cubicBezTo>
                  <a:cubicBezTo>
                    <a:pt x="117" y="97"/>
                    <a:pt x="109" y="116"/>
                    <a:pt x="104" y="136"/>
                  </a:cubicBezTo>
                  <a:cubicBezTo>
                    <a:pt x="104" y="136"/>
                    <a:pt x="104" y="137"/>
                    <a:pt x="103" y="138"/>
                  </a:cubicBezTo>
                  <a:cubicBezTo>
                    <a:pt x="92" y="110"/>
                    <a:pt x="72" y="90"/>
                    <a:pt x="46" y="76"/>
                  </a:cubicBezTo>
                  <a:close/>
                </a:path>
              </a:pathLst>
            </a:custGeom>
            <a:grpFill/>
            <a:ln>
              <a:solidFill>
                <a:schemeClr val="bg2"/>
              </a:solidFill>
            </a:ln>
            <a:extLst/>
          </p:spPr>
          <p:txBody>
            <a:bodyPr vert="horz" wrap="square" lIns="0" tIns="0" rIns="0" bIns="0" numCol="1" anchor="t" anchorCtr="0" compatLnSpc="1">
              <a:prstTxWarp prst="textNoShape">
                <a:avLst/>
              </a:prstTxWarp>
            </a:bodyPr>
            <a:lstStyle/>
            <a:p>
              <a:endParaRPr lang="en-US" dirty="0"/>
            </a:p>
          </p:txBody>
        </p:sp>
        <p:sp>
          <p:nvSpPr>
            <p:cNvPr id="56" name="Freeform 30"/>
            <p:cNvSpPr>
              <a:spLocks/>
            </p:cNvSpPr>
            <p:nvPr/>
          </p:nvSpPr>
          <p:spPr bwMode="gray">
            <a:xfrm>
              <a:off x="3397327" y="4308878"/>
              <a:ext cx="210707" cy="287087"/>
            </a:xfrm>
            <a:custGeom>
              <a:avLst/>
              <a:gdLst>
                <a:gd name="T0" fmla="*/ 30 w 112"/>
                <a:gd name="T1" fmla="*/ 61 h 152"/>
                <a:gd name="T2" fmla="*/ 0 w 112"/>
                <a:gd name="T3" fmla="*/ 61 h 152"/>
                <a:gd name="T4" fmla="*/ 57 w 112"/>
                <a:gd name="T5" fmla="*/ 0 h 152"/>
                <a:gd name="T6" fmla="*/ 112 w 112"/>
                <a:gd name="T7" fmla="*/ 61 h 152"/>
                <a:gd name="T8" fmla="*/ 82 w 112"/>
                <a:gd name="T9" fmla="*/ 61 h 152"/>
                <a:gd name="T10" fmla="*/ 82 w 112"/>
                <a:gd name="T11" fmla="*/ 66 h 152"/>
                <a:gd name="T12" fmla="*/ 82 w 112"/>
                <a:gd name="T13" fmla="*/ 124 h 152"/>
                <a:gd name="T14" fmla="*/ 81 w 112"/>
                <a:gd name="T15" fmla="*/ 129 h 152"/>
                <a:gd name="T16" fmla="*/ 57 w 112"/>
                <a:gd name="T17" fmla="*/ 152 h 152"/>
                <a:gd name="T18" fmla="*/ 57 w 112"/>
                <a:gd name="T19" fmla="*/ 152 h 152"/>
                <a:gd name="T20" fmla="*/ 37 w 112"/>
                <a:gd name="T21" fmla="*/ 133 h 152"/>
                <a:gd name="T22" fmla="*/ 30 w 112"/>
                <a:gd name="T23" fmla="*/ 118 h 152"/>
                <a:gd name="T24" fmla="*/ 30 w 112"/>
                <a:gd name="T25" fmla="*/ 66 h 152"/>
                <a:gd name="T26" fmla="*/ 30 w 112"/>
                <a:gd name="T27" fmla="*/ 61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2" h="152">
                  <a:moveTo>
                    <a:pt x="30" y="61"/>
                  </a:moveTo>
                  <a:cubicBezTo>
                    <a:pt x="20" y="61"/>
                    <a:pt x="11" y="61"/>
                    <a:pt x="0" y="61"/>
                  </a:cubicBezTo>
                  <a:cubicBezTo>
                    <a:pt x="20" y="41"/>
                    <a:pt x="38" y="21"/>
                    <a:pt x="57" y="0"/>
                  </a:cubicBezTo>
                  <a:cubicBezTo>
                    <a:pt x="76" y="21"/>
                    <a:pt x="94" y="41"/>
                    <a:pt x="112" y="61"/>
                  </a:cubicBezTo>
                  <a:cubicBezTo>
                    <a:pt x="102" y="61"/>
                    <a:pt x="92" y="61"/>
                    <a:pt x="82" y="61"/>
                  </a:cubicBezTo>
                  <a:cubicBezTo>
                    <a:pt x="82" y="63"/>
                    <a:pt x="82" y="64"/>
                    <a:pt x="82" y="66"/>
                  </a:cubicBezTo>
                  <a:cubicBezTo>
                    <a:pt x="82" y="85"/>
                    <a:pt x="83" y="105"/>
                    <a:pt x="82" y="124"/>
                  </a:cubicBezTo>
                  <a:cubicBezTo>
                    <a:pt x="82" y="126"/>
                    <a:pt x="82" y="128"/>
                    <a:pt x="81" y="129"/>
                  </a:cubicBezTo>
                  <a:cubicBezTo>
                    <a:pt x="73" y="136"/>
                    <a:pt x="65" y="144"/>
                    <a:pt x="57" y="152"/>
                  </a:cubicBezTo>
                  <a:cubicBezTo>
                    <a:pt x="57" y="152"/>
                    <a:pt x="56" y="152"/>
                    <a:pt x="57" y="152"/>
                  </a:cubicBezTo>
                  <a:cubicBezTo>
                    <a:pt x="50" y="146"/>
                    <a:pt x="44" y="139"/>
                    <a:pt x="37" y="133"/>
                  </a:cubicBezTo>
                  <a:cubicBezTo>
                    <a:pt x="31" y="129"/>
                    <a:pt x="30" y="125"/>
                    <a:pt x="30" y="118"/>
                  </a:cubicBezTo>
                  <a:cubicBezTo>
                    <a:pt x="30" y="101"/>
                    <a:pt x="30" y="83"/>
                    <a:pt x="30" y="66"/>
                  </a:cubicBezTo>
                  <a:cubicBezTo>
                    <a:pt x="30" y="64"/>
                    <a:pt x="30" y="63"/>
                    <a:pt x="30" y="61"/>
                  </a:cubicBezTo>
                  <a:close/>
                </a:path>
              </a:pathLst>
            </a:custGeom>
            <a:grpFill/>
            <a:ln>
              <a:solidFill>
                <a:schemeClr val="bg2"/>
              </a:solidFill>
            </a:ln>
            <a:extLst/>
          </p:spPr>
          <p:txBody>
            <a:bodyPr vert="horz" wrap="square" lIns="0" tIns="0" rIns="0" bIns="0" numCol="1" anchor="t" anchorCtr="0" compatLnSpc="1">
              <a:prstTxWarp prst="textNoShape">
                <a:avLst/>
              </a:prstTxWarp>
            </a:bodyPr>
            <a:lstStyle/>
            <a:p>
              <a:endParaRPr lang="en-US" dirty="0"/>
            </a:p>
          </p:txBody>
        </p:sp>
      </p:grpSp>
      <p:sp>
        <p:nvSpPr>
          <p:cNvPr id="57" name="METRO ICON - location 1"/>
          <p:cNvSpPr>
            <a:spLocks noChangeAspect="1" noEditPoints="1"/>
          </p:cNvSpPr>
          <p:nvPr/>
        </p:nvSpPr>
        <p:spPr bwMode="gray">
          <a:xfrm>
            <a:off x="1427799" y="2628688"/>
            <a:ext cx="426880" cy="669365"/>
          </a:xfrm>
          <a:custGeom>
            <a:avLst/>
            <a:gdLst>
              <a:gd name="T0" fmla="*/ 119 w 237"/>
              <a:gd name="T1" fmla="*/ 371 h 371"/>
              <a:gd name="T2" fmla="*/ 117 w 237"/>
              <a:gd name="T3" fmla="*/ 368 h 371"/>
              <a:gd name="T4" fmla="*/ 40 w 237"/>
              <a:gd name="T5" fmla="*/ 234 h 371"/>
              <a:gd name="T6" fmla="*/ 10 w 237"/>
              <a:gd name="T7" fmla="*/ 162 h 371"/>
              <a:gd name="T8" fmla="*/ 12 w 237"/>
              <a:gd name="T9" fmla="*/ 80 h 371"/>
              <a:gd name="T10" fmla="*/ 101 w 237"/>
              <a:gd name="T11" fmla="*/ 8 h 371"/>
              <a:gd name="T12" fmla="*/ 226 w 237"/>
              <a:gd name="T13" fmla="*/ 76 h 371"/>
              <a:gd name="T14" fmla="*/ 231 w 237"/>
              <a:gd name="T15" fmla="*/ 153 h 371"/>
              <a:gd name="T16" fmla="*/ 201 w 237"/>
              <a:gd name="T17" fmla="*/ 230 h 371"/>
              <a:gd name="T18" fmla="*/ 121 w 237"/>
              <a:gd name="T19" fmla="*/ 370 h 371"/>
              <a:gd name="T20" fmla="*/ 119 w 237"/>
              <a:gd name="T21" fmla="*/ 371 h 371"/>
              <a:gd name="T22" fmla="*/ 40 w 237"/>
              <a:gd name="T23" fmla="*/ 123 h 371"/>
              <a:gd name="T24" fmla="*/ 120 w 237"/>
              <a:gd name="T25" fmla="*/ 202 h 371"/>
              <a:gd name="T26" fmla="*/ 199 w 237"/>
              <a:gd name="T27" fmla="*/ 122 h 371"/>
              <a:gd name="T28" fmla="*/ 119 w 237"/>
              <a:gd name="T29" fmla="*/ 43 h 371"/>
              <a:gd name="T30" fmla="*/ 40 w 237"/>
              <a:gd name="T31" fmla="*/ 123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7" h="371">
                <a:moveTo>
                  <a:pt x="119" y="371"/>
                </a:moveTo>
                <a:cubicBezTo>
                  <a:pt x="119" y="370"/>
                  <a:pt x="118" y="369"/>
                  <a:pt x="117" y="368"/>
                </a:cubicBezTo>
                <a:cubicBezTo>
                  <a:pt x="91" y="324"/>
                  <a:pt x="65" y="279"/>
                  <a:pt x="40" y="234"/>
                </a:cubicBezTo>
                <a:cubicBezTo>
                  <a:pt x="27" y="212"/>
                  <a:pt x="16" y="188"/>
                  <a:pt x="10" y="162"/>
                </a:cubicBezTo>
                <a:cubicBezTo>
                  <a:pt x="2" y="135"/>
                  <a:pt x="0" y="107"/>
                  <a:pt x="12" y="80"/>
                </a:cubicBezTo>
                <a:cubicBezTo>
                  <a:pt x="28" y="40"/>
                  <a:pt x="58" y="15"/>
                  <a:pt x="101" y="8"/>
                </a:cubicBezTo>
                <a:cubicBezTo>
                  <a:pt x="155" y="0"/>
                  <a:pt x="203" y="27"/>
                  <a:pt x="226" y="76"/>
                </a:cubicBezTo>
                <a:cubicBezTo>
                  <a:pt x="237" y="101"/>
                  <a:pt x="237" y="127"/>
                  <a:pt x="231" y="153"/>
                </a:cubicBezTo>
                <a:cubicBezTo>
                  <a:pt x="225" y="181"/>
                  <a:pt x="214" y="206"/>
                  <a:pt x="201" y="230"/>
                </a:cubicBezTo>
                <a:cubicBezTo>
                  <a:pt x="175" y="277"/>
                  <a:pt x="147" y="323"/>
                  <a:pt x="121" y="370"/>
                </a:cubicBezTo>
                <a:cubicBezTo>
                  <a:pt x="120" y="370"/>
                  <a:pt x="120" y="371"/>
                  <a:pt x="119" y="371"/>
                </a:cubicBezTo>
                <a:close/>
                <a:moveTo>
                  <a:pt x="40" y="123"/>
                </a:moveTo>
                <a:cubicBezTo>
                  <a:pt x="40" y="167"/>
                  <a:pt x="76" y="203"/>
                  <a:pt x="120" y="202"/>
                </a:cubicBezTo>
                <a:cubicBezTo>
                  <a:pt x="164" y="202"/>
                  <a:pt x="199" y="166"/>
                  <a:pt x="199" y="122"/>
                </a:cubicBezTo>
                <a:cubicBezTo>
                  <a:pt x="199" y="78"/>
                  <a:pt x="163" y="43"/>
                  <a:pt x="119" y="43"/>
                </a:cubicBezTo>
                <a:cubicBezTo>
                  <a:pt x="75" y="43"/>
                  <a:pt x="40" y="79"/>
                  <a:pt x="40" y="123"/>
                </a:cubicBezTo>
                <a:close/>
              </a:path>
            </a:pathLst>
          </a:custGeom>
          <a:noFill/>
          <a:ln>
            <a:solidFill>
              <a:schemeClr val="bg2"/>
            </a:solidFill>
          </a:ln>
          <a:extLst/>
        </p:spPr>
        <p:txBody>
          <a:bodyPr vert="horz" wrap="square" lIns="0" tIns="0" rIns="0" bIns="0" numCol="1" anchor="t" anchorCtr="0" compatLnSpc="1">
            <a:prstTxWarp prst="textNoShape">
              <a:avLst/>
            </a:prstTxWarp>
          </a:bodyPr>
          <a:lstStyle/>
          <a:p>
            <a:endParaRPr lang="en-US" dirty="0"/>
          </a:p>
        </p:txBody>
      </p:sp>
      <p:grpSp>
        <p:nvGrpSpPr>
          <p:cNvPr id="58" name="METRO ICON - clock"/>
          <p:cNvGrpSpPr>
            <a:grpSpLocks noChangeAspect="1"/>
          </p:cNvGrpSpPr>
          <p:nvPr/>
        </p:nvGrpSpPr>
        <p:grpSpPr bwMode="gray">
          <a:xfrm>
            <a:off x="3570401" y="2625865"/>
            <a:ext cx="642425" cy="665023"/>
            <a:chOff x="9755322" y="3432462"/>
            <a:chExt cx="453379" cy="469327"/>
          </a:xfrm>
          <a:noFill/>
        </p:grpSpPr>
        <p:sp>
          <p:nvSpPr>
            <p:cNvPr id="59" name="Freeform 26"/>
            <p:cNvSpPr>
              <a:spLocks/>
            </p:cNvSpPr>
            <p:nvPr/>
          </p:nvSpPr>
          <p:spPr bwMode="gray">
            <a:xfrm>
              <a:off x="9755322" y="3432462"/>
              <a:ext cx="453379" cy="469327"/>
            </a:xfrm>
            <a:custGeom>
              <a:avLst/>
              <a:gdLst>
                <a:gd name="T0" fmla="*/ 0 w 278"/>
                <a:gd name="T1" fmla="*/ 152 h 289"/>
                <a:gd name="T2" fmla="*/ 30 w 278"/>
                <a:gd name="T3" fmla="*/ 147 h 289"/>
                <a:gd name="T4" fmla="*/ 31 w 278"/>
                <a:gd name="T5" fmla="*/ 158 h 289"/>
                <a:gd name="T6" fmla="*/ 100 w 278"/>
                <a:gd name="T7" fmla="*/ 246 h 289"/>
                <a:gd name="T8" fmla="*/ 212 w 278"/>
                <a:gd name="T9" fmla="*/ 222 h 289"/>
                <a:gd name="T10" fmla="*/ 238 w 278"/>
                <a:gd name="T11" fmla="*/ 111 h 289"/>
                <a:gd name="T12" fmla="*/ 143 w 278"/>
                <a:gd name="T13" fmla="*/ 39 h 289"/>
                <a:gd name="T14" fmla="*/ 60 w 278"/>
                <a:gd name="T15" fmla="*/ 69 h 289"/>
                <a:gd name="T16" fmla="*/ 83 w 278"/>
                <a:gd name="T17" fmla="*/ 92 h 289"/>
                <a:gd name="T18" fmla="*/ 83 w 278"/>
                <a:gd name="T19" fmla="*/ 93 h 289"/>
                <a:gd name="T20" fmla="*/ 0 w 278"/>
                <a:gd name="T21" fmla="*/ 109 h 289"/>
                <a:gd name="T22" fmla="*/ 15 w 278"/>
                <a:gd name="T23" fmla="*/ 25 h 289"/>
                <a:gd name="T24" fmla="*/ 38 w 278"/>
                <a:gd name="T25" fmla="*/ 48 h 289"/>
                <a:gd name="T26" fmla="*/ 69 w 278"/>
                <a:gd name="T27" fmla="*/ 26 h 289"/>
                <a:gd name="T28" fmla="*/ 222 w 278"/>
                <a:gd name="T29" fmla="*/ 39 h 289"/>
                <a:gd name="T30" fmla="*/ 273 w 278"/>
                <a:gd name="T31" fmla="*/ 159 h 289"/>
                <a:gd name="T32" fmla="*/ 167 w 278"/>
                <a:gd name="T33" fmla="*/ 280 h 289"/>
                <a:gd name="T34" fmla="*/ 47 w 278"/>
                <a:gd name="T35" fmla="*/ 249 h 289"/>
                <a:gd name="T36" fmla="*/ 0 w 278"/>
                <a:gd name="T37" fmla="*/ 156 h 289"/>
                <a:gd name="T38" fmla="*/ 0 w 278"/>
                <a:gd name="T39" fmla="*/ 152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78" h="289">
                  <a:moveTo>
                    <a:pt x="0" y="152"/>
                  </a:moveTo>
                  <a:cubicBezTo>
                    <a:pt x="10" y="150"/>
                    <a:pt x="20" y="148"/>
                    <a:pt x="30" y="147"/>
                  </a:cubicBezTo>
                  <a:cubicBezTo>
                    <a:pt x="30" y="151"/>
                    <a:pt x="30" y="154"/>
                    <a:pt x="31" y="158"/>
                  </a:cubicBezTo>
                  <a:cubicBezTo>
                    <a:pt x="37" y="201"/>
                    <a:pt x="60" y="231"/>
                    <a:pt x="100" y="246"/>
                  </a:cubicBezTo>
                  <a:cubicBezTo>
                    <a:pt x="142" y="262"/>
                    <a:pt x="180" y="253"/>
                    <a:pt x="212" y="222"/>
                  </a:cubicBezTo>
                  <a:cubicBezTo>
                    <a:pt x="244" y="191"/>
                    <a:pt x="253" y="152"/>
                    <a:pt x="238" y="111"/>
                  </a:cubicBezTo>
                  <a:cubicBezTo>
                    <a:pt x="222" y="67"/>
                    <a:pt x="189" y="43"/>
                    <a:pt x="143" y="39"/>
                  </a:cubicBezTo>
                  <a:cubicBezTo>
                    <a:pt x="112" y="37"/>
                    <a:pt x="84" y="48"/>
                    <a:pt x="60" y="69"/>
                  </a:cubicBezTo>
                  <a:cubicBezTo>
                    <a:pt x="68" y="77"/>
                    <a:pt x="76" y="85"/>
                    <a:pt x="83" y="92"/>
                  </a:cubicBezTo>
                  <a:cubicBezTo>
                    <a:pt x="83" y="93"/>
                    <a:pt x="83" y="93"/>
                    <a:pt x="83" y="93"/>
                  </a:cubicBezTo>
                  <a:cubicBezTo>
                    <a:pt x="55" y="98"/>
                    <a:pt x="28" y="103"/>
                    <a:pt x="0" y="109"/>
                  </a:cubicBezTo>
                  <a:cubicBezTo>
                    <a:pt x="5" y="80"/>
                    <a:pt x="10" y="53"/>
                    <a:pt x="15" y="25"/>
                  </a:cubicBezTo>
                  <a:cubicBezTo>
                    <a:pt x="23" y="33"/>
                    <a:pt x="31" y="41"/>
                    <a:pt x="38" y="48"/>
                  </a:cubicBezTo>
                  <a:cubicBezTo>
                    <a:pt x="48" y="39"/>
                    <a:pt x="58" y="32"/>
                    <a:pt x="69" y="26"/>
                  </a:cubicBezTo>
                  <a:cubicBezTo>
                    <a:pt x="118" y="0"/>
                    <a:pt x="178" y="3"/>
                    <a:pt x="222" y="39"/>
                  </a:cubicBezTo>
                  <a:cubicBezTo>
                    <a:pt x="260" y="70"/>
                    <a:pt x="278" y="111"/>
                    <a:pt x="273" y="159"/>
                  </a:cubicBezTo>
                  <a:cubicBezTo>
                    <a:pt x="268" y="218"/>
                    <a:pt x="225" y="267"/>
                    <a:pt x="167" y="280"/>
                  </a:cubicBezTo>
                  <a:cubicBezTo>
                    <a:pt x="122" y="289"/>
                    <a:pt x="82" y="279"/>
                    <a:pt x="47" y="249"/>
                  </a:cubicBezTo>
                  <a:cubicBezTo>
                    <a:pt x="19" y="224"/>
                    <a:pt x="4" y="193"/>
                    <a:pt x="0" y="156"/>
                  </a:cubicBezTo>
                  <a:cubicBezTo>
                    <a:pt x="0" y="155"/>
                    <a:pt x="0" y="154"/>
                    <a:pt x="0" y="152"/>
                  </a:cubicBezTo>
                  <a:close/>
                </a:path>
              </a:pathLst>
            </a:custGeom>
            <a:grpFill/>
            <a:ln>
              <a:solidFill>
                <a:schemeClr val="bg2"/>
              </a:solidFill>
            </a:ln>
            <a:extLst/>
          </p:spPr>
          <p:txBody>
            <a:bodyPr vert="horz" wrap="square" lIns="0" tIns="0" rIns="0" bIns="0" numCol="1" anchor="t" anchorCtr="0" compatLnSpc="1">
              <a:prstTxWarp prst="textNoShape">
                <a:avLst/>
              </a:prstTxWarp>
            </a:bodyPr>
            <a:lstStyle/>
            <a:p>
              <a:endParaRPr lang="en-US" dirty="0"/>
            </a:p>
          </p:txBody>
        </p:sp>
        <p:sp>
          <p:nvSpPr>
            <p:cNvPr id="60" name="Freeform 26"/>
            <p:cNvSpPr>
              <a:spLocks/>
            </p:cNvSpPr>
            <p:nvPr/>
          </p:nvSpPr>
          <p:spPr bwMode="gray">
            <a:xfrm>
              <a:off x="9948977" y="3560046"/>
              <a:ext cx="141254" cy="152645"/>
            </a:xfrm>
            <a:custGeom>
              <a:avLst/>
              <a:gdLst>
                <a:gd name="T0" fmla="*/ 27 w 87"/>
                <a:gd name="T1" fmla="*/ 0 h 94"/>
                <a:gd name="T2" fmla="*/ 27 w 87"/>
                <a:gd name="T3" fmla="*/ 67 h 94"/>
                <a:gd name="T4" fmla="*/ 87 w 87"/>
                <a:gd name="T5" fmla="*/ 67 h 94"/>
                <a:gd name="T6" fmla="*/ 87 w 87"/>
                <a:gd name="T7" fmla="*/ 94 h 94"/>
                <a:gd name="T8" fmla="*/ 0 w 87"/>
                <a:gd name="T9" fmla="*/ 94 h 94"/>
                <a:gd name="T10" fmla="*/ 0 w 87"/>
                <a:gd name="T11" fmla="*/ 0 h 94"/>
                <a:gd name="T12" fmla="*/ 27 w 87"/>
                <a:gd name="T13" fmla="*/ 0 h 94"/>
              </a:gdLst>
              <a:ahLst/>
              <a:cxnLst>
                <a:cxn ang="0">
                  <a:pos x="T0" y="T1"/>
                </a:cxn>
                <a:cxn ang="0">
                  <a:pos x="T2" y="T3"/>
                </a:cxn>
                <a:cxn ang="0">
                  <a:pos x="T4" y="T5"/>
                </a:cxn>
                <a:cxn ang="0">
                  <a:pos x="T6" y="T7"/>
                </a:cxn>
                <a:cxn ang="0">
                  <a:pos x="T8" y="T9"/>
                </a:cxn>
                <a:cxn ang="0">
                  <a:pos x="T10" y="T11"/>
                </a:cxn>
                <a:cxn ang="0">
                  <a:pos x="T12" y="T13"/>
                </a:cxn>
              </a:cxnLst>
              <a:rect l="0" t="0" r="r" b="b"/>
              <a:pathLst>
                <a:path w="87" h="94">
                  <a:moveTo>
                    <a:pt x="27" y="0"/>
                  </a:moveTo>
                  <a:cubicBezTo>
                    <a:pt x="27" y="22"/>
                    <a:pt x="27" y="45"/>
                    <a:pt x="27" y="67"/>
                  </a:cubicBezTo>
                  <a:cubicBezTo>
                    <a:pt x="47" y="67"/>
                    <a:pt x="67" y="67"/>
                    <a:pt x="87" y="67"/>
                  </a:cubicBezTo>
                  <a:cubicBezTo>
                    <a:pt x="87" y="76"/>
                    <a:pt x="87" y="85"/>
                    <a:pt x="87" y="94"/>
                  </a:cubicBezTo>
                  <a:cubicBezTo>
                    <a:pt x="58" y="94"/>
                    <a:pt x="29" y="94"/>
                    <a:pt x="0" y="94"/>
                  </a:cubicBezTo>
                  <a:cubicBezTo>
                    <a:pt x="0" y="63"/>
                    <a:pt x="0" y="31"/>
                    <a:pt x="0" y="0"/>
                  </a:cubicBezTo>
                  <a:cubicBezTo>
                    <a:pt x="9" y="0"/>
                    <a:pt x="18" y="0"/>
                    <a:pt x="27" y="0"/>
                  </a:cubicBezTo>
                  <a:close/>
                </a:path>
              </a:pathLst>
            </a:custGeom>
            <a:grpFill/>
            <a:ln>
              <a:solidFill>
                <a:schemeClr val="bg2"/>
              </a:solidFill>
            </a:ln>
            <a:extLst/>
          </p:spPr>
          <p:txBody>
            <a:bodyPr vert="horz" wrap="square" lIns="0" tIns="0" rIns="0" bIns="0" numCol="1" anchor="t" anchorCtr="0" compatLnSpc="1">
              <a:prstTxWarp prst="textNoShape">
                <a:avLst/>
              </a:prstTxWarp>
            </a:bodyPr>
            <a:lstStyle/>
            <a:p>
              <a:endParaRPr lang="en-US" dirty="0"/>
            </a:p>
          </p:txBody>
        </p:sp>
      </p:grpSp>
      <p:grpSp>
        <p:nvGrpSpPr>
          <p:cNvPr id="61" name="METRO ICON - fingerprint"/>
          <p:cNvGrpSpPr>
            <a:grpSpLocks noChangeAspect="1"/>
          </p:cNvGrpSpPr>
          <p:nvPr/>
        </p:nvGrpSpPr>
        <p:grpSpPr bwMode="gray">
          <a:xfrm>
            <a:off x="5886546" y="2622861"/>
            <a:ext cx="479748" cy="649314"/>
            <a:chOff x="5894454" y="2471600"/>
            <a:chExt cx="399918" cy="541268"/>
          </a:xfrm>
          <a:noFill/>
        </p:grpSpPr>
        <p:sp>
          <p:nvSpPr>
            <p:cNvPr id="62" name="Freeform 14"/>
            <p:cNvSpPr>
              <a:spLocks/>
            </p:cNvSpPr>
            <p:nvPr/>
          </p:nvSpPr>
          <p:spPr bwMode="gray">
            <a:xfrm>
              <a:off x="5894454" y="2581922"/>
              <a:ext cx="268910" cy="182721"/>
            </a:xfrm>
            <a:custGeom>
              <a:avLst/>
              <a:gdLst>
                <a:gd name="T0" fmla="*/ 75 w 110"/>
                <a:gd name="T1" fmla="*/ 0 h 75"/>
                <a:gd name="T2" fmla="*/ 109 w 110"/>
                <a:gd name="T3" fmla="*/ 24 h 75"/>
                <a:gd name="T4" fmla="*/ 108 w 110"/>
                <a:gd name="T5" fmla="*/ 40 h 75"/>
                <a:gd name="T6" fmla="*/ 89 w 110"/>
                <a:gd name="T7" fmla="*/ 71 h 75"/>
                <a:gd name="T8" fmla="*/ 83 w 110"/>
                <a:gd name="T9" fmla="*/ 74 h 75"/>
                <a:gd name="T10" fmla="*/ 79 w 110"/>
                <a:gd name="T11" fmla="*/ 69 h 75"/>
                <a:gd name="T12" fmla="*/ 80 w 110"/>
                <a:gd name="T13" fmla="*/ 64 h 75"/>
                <a:gd name="T14" fmla="*/ 95 w 110"/>
                <a:gd name="T15" fmla="*/ 41 h 75"/>
                <a:gd name="T16" fmla="*/ 87 w 110"/>
                <a:gd name="T17" fmla="*/ 14 h 75"/>
                <a:gd name="T18" fmla="*/ 59 w 110"/>
                <a:gd name="T19" fmla="*/ 23 h 75"/>
                <a:gd name="T20" fmla="*/ 33 w 110"/>
                <a:gd name="T21" fmla="*/ 52 h 75"/>
                <a:gd name="T22" fmla="*/ 8 w 110"/>
                <a:gd name="T23" fmla="*/ 63 h 75"/>
                <a:gd name="T24" fmla="*/ 1 w 110"/>
                <a:gd name="T25" fmla="*/ 60 h 75"/>
                <a:gd name="T26" fmla="*/ 4 w 110"/>
                <a:gd name="T27" fmla="*/ 53 h 75"/>
                <a:gd name="T28" fmla="*/ 17 w 110"/>
                <a:gd name="T29" fmla="*/ 47 h 75"/>
                <a:gd name="T30" fmla="*/ 40 w 110"/>
                <a:gd name="T31" fmla="*/ 31 h 75"/>
                <a:gd name="T32" fmla="*/ 48 w 110"/>
                <a:gd name="T33" fmla="*/ 19 h 75"/>
                <a:gd name="T34" fmla="*/ 75 w 110"/>
                <a:gd name="T35"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0" h="75">
                  <a:moveTo>
                    <a:pt x="75" y="0"/>
                  </a:moveTo>
                  <a:cubicBezTo>
                    <a:pt x="92" y="0"/>
                    <a:pt x="105" y="10"/>
                    <a:pt x="109" y="24"/>
                  </a:cubicBezTo>
                  <a:cubicBezTo>
                    <a:pt x="110" y="29"/>
                    <a:pt x="110" y="35"/>
                    <a:pt x="108" y="40"/>
                  </a:cubicBezTo>
                  <a:cubicBezTo>
                    <a:pt x="104" y="52"/>
                    <a:pt x="97" y="62"/>
                    <a:pt x="89" y="71"/>
                  </a:cubicBezTo>
                  <a:cubicBezTo>
                    <a:pt x="87" y="73"/>
                    <a:pt x="85" y="75"/>
                    <a:pt x="83" y="74"/>
                  </a:cubicBezTo>
                  <a:cubicBezTo>
                    <a:pt x="80" y="73"/>
                    <a:pt x="79" y="71"/>
                    <a:pt x="79" y="69"/>
                  </a:cubicBezTo>
                  <a:cubicBezTo>
                    <a:pt x="79" y="67"/>
                    <a:pt x="79" y="65"/>
                    <a:pt x="80" y="64"/>
                  </a:cubicBezTo>
                  <a:cubicBezTo>
                    <a:pt x="86" y="57"/>
                    <a:pt x="91" y="49"/>
                    <a:pt x="95" y="41"/>
                  </a:cubicBezTo>
                  <a:cubicBezTo>
                    <a:pt x="100" y="29"/>
                    <a:pt x="97" y="19"/>
                    <a:pt x="87" y="14"/>
                  </a:cubicBezTo>
                  <a:cubicBezTo>
                    <a:pt x="76" y="9"/>
                    <a:pt x="64" y="13"/>
                    <a:pt x="59" y="23"/>
                  </a:cubicBezTo>
                  <a:cubicBezTo>
                    <a:pt x="53" y="36"/>
                    <a:pt x="45" y="45"/>
                    <a:pt x="33" y="52"/>
                  </a:cubicBezTo>
                  <a:cubicBezTo>
                    <a:pt x="25" y="57"/>
                    <a:pt x="17" y="61"/>
                    <a:pt x="8" y="63"/>
                  </a:cubicBezTo>
                  <a:cubicBezTo>
                    <a:pt x="5" y="64"/>
                    <a:pt x="2" y="63"/>
                    <a:pt x="1" y="60"/>
                  </a:cubicBezTo>
                  <a:cubicBezTo>
                    <a:pt x="0" y="57"/>
                    <a:pt x="1" y="54"/>
                    <a:pt x="4" y="53"/>
                  </a:cubicBezTo>
                  <a:cubicBezTo>
                    <a:pt x="9" y="51"/>
                    <a:pt x="13" y="49"/>
                    <a:pt x="17" y="47"/>
                  </a:cubicBezTo>
                  <a:cubicBezTo>
                    <a:pt x="26" y="44"/>
                    <a:pt x="34" y="39"/>
                    <a:pt x="40" y="31"/>
                  </a:cubicBezTo>
                  <a:cubicBezTo>
                    <a:pt x="43" y="28"/>
                    <a:pt x="46" y="23"/>
                    <a:pt x="48" y="19"/>
                  </a:cubicBezTo>
                  <a:cubicBezTo>
                    <a:pt x="54" y="7"/>
                    <a:pt x="64" y="1"/>
                    <a:pt x="75" y="0"/>
                  </a:cubicBezTo>
                  <a:close/>
                </a:path>
              </a:pathLst>
            </a:custGeom>
            <a:grpFill/>
            <a:ln>
              <a:solidFill>
                <a:schemeClr val="bg2"/>
              </a:solidFill>
            </a:ln>
            <a:extLst/>
          </p:spPr>
          <p:txBody>
            <a:bodyPr vert="horz" wrap="square" lIns="0" tIns="0" rIns="0" bIns="0" numCol="1" anchor="t" anchorCtr="0" compatLnSpc="1">
              <a:prstTxWarp prst="textNoShape">
                <a:avLst/>
              </a:prstTxWarp>
            </a:bodyPr>
            <a:lstStyle/>
            <a:p>
              <a:endParaRPr lang="en-US" dirty="0"/>
            </a:p>
          </p:txBody>
        </p:sp>
        <p:sp>
          <p:nvSpPr>
            <p:cNvPr id="63" name="Freeform 14"/>
            <p:cNvSpPr>
              <a:spLocks/>
            </p:cNvSpPr>
            <p:nvPr/>
          </p:nvSpPr>
          <p:spPr bwMode="gray">
            <a:xfrm>
              <a:off x="6108203" y="2475048"/>
              <a:ext cx="186169" cy="303385"/>
            </a:xfrm>
            <a:custGeom>
              <a:avLst/>
              <a:gdLst>
                <a:gd name="T0" fmla="*/ 70 w 75"/>
                <a:gd name="T1" fmla="*/ 72 h 123"/>
                <a:gd name="T2" fmla="*/ 67 w 75"/>
                <a:gd name="T3" fmla="*/ 98 h 123"/>
                <a:gd name="T4" fmla="*/ 66 w 75"/>
                <a:gd name="T5" fmla="*/ 102 h 123"/>
                <a:gd name="T6" fmla="*/ 71 w 75"/>
                <a:gd name="T7" fmla="*/ 112 h 123"/>
                <a:gd name="T8" fmla="*/ 75 w 75"/>
                <a:gd name="T9" fmla="*/ 118 h 123"/>
                <a:gd name="T10" fmla="*/ 70 w 75"/>
                <a:gd name="T11" fmla="*/ 123 h 123"/>
                <a:gd name="T12" fmla="*/ 67 w 75"/>
                <a:gd name="T13" fmla="*/ 123 h 123"/>
                <a:gd name="T14" fmla="*/ 55 w 75"/>
                <a:gd name="T15" fmla="*/ 101 h 123"/>
                <a:gd name="T16" fmla="*/ 58 w 75"/>
                <a:gd name="T17" fmla="*/ 79 h 123"/>
                <a:gd name="T18" fmla="*/ 27 w 75"/>
                <a:gd name="T19" fmla="*/ 19 h 123"/>
                <a:gd name="T20" fmla="*/ 6 w 75"/>
                <a:gd name="T21" fmla="*/ 12 h 123"/>
                <a:gd name="T22" fmla="*/ 2 w 75"/>
                <a:gd name="T23" fmla="*/ 3 h 123"/>
                <a:gd name="T24" fmla="*/ 7 w 75"/>
                <a:gd name="T25" fmla="*/ 0 h 123"/>
                <a:gd name="T26" fmla="*/ 61 w 75"/>
                <a:gd name="T27" fmla="*/ 35 h 123"/>
                <a:gd name="T28" fmla="*/ 70 w 75"/>
                <a:gd name="T29" fmla="*/ 72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5" h="123">
                  <a:moveTo>
                    <a:pt x="70" y="72"/>
                  </a:moveTo>
                  <a:cubicBezTo>
                    <a:pt x="69" y="81"/>
                    <a:pt x="68" y="89"/>
                    <a:pt x="67" y="98"/>
                  </a:cubicBezTo>
                  <a:cubicBezTo>
                    <a:pt x="67" y="99"/>
                    <a:pt x="66" y="100"/>
                    <a:pt x="66" y="102"/>
                  </a:cubicBezTo>
                  <a:cubicBezTo>
                    <a:pt x="66" y="107"/>
                    <a:pt x="67" y="110"/>
                    <a:pt x="71" y="112"/>
                  </a:cubicBezTo>
                  <a:cubicBezTo>
                    <a:pt x="74" y="113"/>
                    <a:pt x="75" y="116"/>
                    <a:pt x="75" y="118"/>
                  </a:cubicBezTo>
                  <a:cubicBezTo>
                    <a:pt x="74" y="121"/>
                    <a:pt x="73" y="123"/>
                    <a:pt x="70" y="123"/>
                  </a:cubicBezTo>
                  <a:cubicBezTo>
                    <a:pt x="69" y="123"/>
                    <a:pt x="68" y="123"/>
                    <a:pt x="67" y="123"/>
                  </a:cubicBezTo>
                  <a:cubicBezTo>
                    <a:pt x="58" y="119"/>
                    <a:pt x="53" y="111"/>
                    <a:pt x="55" y="101"/>
                  </a:cubicBezTo>
                  <a:cubicBezTo>
                    <a:pt x="56" y="94"/>
                    <a:pt x="57" y="87"/>
                    <a:pt x="58" y="79"/>
                  </a:cubicBezTo>
                  <a:cubicBezTo>
                    <a:pt x="60" y="54"/>
                    <a:pt x="52" y="32"/>
                    <a:pt x="27" y="19"/>
                  </a:cubicBezTo>
                  <a:cubicBezTo>
                    <a:pt x="20" y="16"/>
                    <a:pt x="13" y="13"/>
                    <a:pt x="6" y="12"/>
                  </a:cubicBezTo>
                  <a:cubicBezTo>
                    <a:pt x="1" y="11"/>
                    <a:pt x="0" y="7"/>
                    <a:pt x="2" y="3"/>
                  </a:cubicBezTo>
                  <a:cubicBezTo>
                    <a:pt x="3" y="1"/>
                    <a:pt x="5" y="0"/>
                    <a:pt x="7" y="0"/>
                  </a:cubicBezTo>
                  <a:cubicBezTo>
                    <a:pt x="30" y="5"/>
                    <a:pt x="48" y="15"/>
                    <a:pt x="61" y="35"/>
                  </a:cubicBezTo>
                  <a:cubicBezTo>
                    <a:pt x="67" y="45"/>
                    <a:pt x="70" y="58"/>
                    <a:pt x="70" y="72"/>
                  </a:cubicBezTo>
                  <a:close/>
                </a:path>
              </a:pathLst>
            </a:custGeom>
            <a:grpFill/>
            <a:ln>
              <a:solidFill>
                <a:schemeClr val="bg2"/>
              </a:solidFill>
            </a:ln>
            <a:extLst/>
          </p:spPr>
          <p:txBody>
            <a:bodyPr vert="horz" wrap="square" lIns="0" tIns="0" rIns="0" bIns="0" numCol="1" anchor="t" anchorCtr="0" compatLnSpc="1">
              <a:prstTxWarp prst="textNoShape">
                <a:avLst/>
              </a:prstTxWarp>
            </a:bodyPr>
            <a:lstStyle/>
            <a:p>
              <a:endParaRPr lang="en-US" dirty="0"/>
            </a:p>
          </p:txBody>
        </p:sp>
        <p:sp>
          <p:nvSpPr>
            <p:cNvPr id="64" name="Freeform 14"/>
            <p:cNvSpPr>
              <a:spLocks/>
            </p:cNvSpPr>
            <p:nvPr/>
          </p:nvSpPr>
          <p:spPr bwMode="gray">
            <a:xfrm>
              <a:off x="5973749" y="2523314"/>
              <a:ext cx="237883" cy="93085"/>
            </a:xfrm>
            <a:custGeom>
              <a:avLst/>
              <a:gdLst>
                <a:gd name="T0" fmla="*/ 46 w 96"/>
                <a:gd name="T1" fmla="*/ 0 h 37"/>
                <a:gd name="T2" fmla="*/ 94 w 96"/>
                <a:gd name="T3" fmla="*/ 26 h 37"/>
                <a:gd name="T4" fmla="*/ 93 w 96"/>
                <a:gd name="T5" fmla="*/ 35 h 37"/>
                <a:gd name="T6" fmla="*/ 84 w 96"/>
                <a:gd name="T7" fmla="*/ 33 h 37"/>
                <a:gd name="T8" fmla="*/ 52 w 96"/>
                <a:gd name="T9" fmla="*/ 13 h 37"/>
                <a:gd name="T10" fmla="*/ 13 w 96"/>
                <a:gd name="T11" fmla="*/ 25 h 37"/>
                <a:gd name="T12" fmla="*/ 10 w 96"/>
                <a:gd name="T13" fmla="*/ 28 h 37"/>
                <a:gd name="T14" fmla="*/ 2 w 96"/>
                <a:gd name="T15" fmla="*/ 28 h 37"/>
                <a:gd name="T16" fmla="*/ 2 w 96"/>
                <a:gd name="T17" fmla="*/ 20 h 37"/>
                <a:gd name="T18" fmla="*/ 17 w 96"/>
                <a:gd name="T19" fmla="*/ 8 h 37"/>
                <a:gd name="T20" fmla="*/ 46 w 96"/>
                <a:gd name="T21"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6" h="37">
                  <a:moveTo>
                    <a:pt x="46" y="0"/>
                  </a:moveTo>
                  <a:cubicBezTo>
                    <a:pt x="66" y="1"/>
                    <a:pt x="83" y="9"/>
                    <a:pt x="94" y="26"/>
                  </a:cubicBezTo>
                  <a:cubicBezTo>
                    <a:pt x="96" y="30"/>
                    <a:pt x="96" y="33"/>
                    <a:pt x="93" y="35"/>
                  </a:cubicBezTo>
                  <a:cubicBezTo>
                    <a:pt x="90" y="37"/>
                    <a:pt x="87" y="36"/>
                    <a:pt x="84" y="33"/>
                  </a:cubicBezTo>
                  <a:cubicBezTo>
                    <a:pt x="77" y="21"/>
                    <a:pt x="66" y="14"/>
                    <a:pt x="52" y="13"/>
                  </a:cubicBezTo>
                  <a:cubicBezTo>
                    <a:pt x="37" y="11"/>
                    <a:pt x="24" y="15"/>
                    <a:pt x="13" y="25"/>
                  </a:cubicBezTo>
                  <a:cubicBezTo>
                    <a:pt x="12" y="26"/>
                    <a:pt x="11" y="27"/>
                    <a:pt x="10" y="28"/>
                  </a:cubicBezTo>
                  <a:cubicBezTo>
                    <a:pt x="8" y="31"/>
                    <a:pt x="4" y="31"/>
                    <a:pt x="2" y="28"/>
                  </a:cubicBezTo>
                  <a:cubicBezTo>
                    <a:pt x="0" y="26"/>
                    <a:pt x="0" y="23"/>
                    <a:pt x="2" y="20"/>
                  </a:cubicBezTo>
                  <a:cubicBezTo>
                    <a:pt x="6" y="15"/>
                    <a:pt x="12" y="11"/>
                    <a:pt x="17" y="8"/>
                  </a:cubicBezTo>
                  <a:cubicBezTo>
                    <a:pt x="26" y="3"/>
                    <a:pt x="36" y="0"/>
                    <a:pt x="46" y="0"/>
                  </a:cubicBezTo>
                  <a:close/>
                </a:path>
              </a:pathLst>
            </a:custGeom>
            <a:grpFill/>
            <a:ln>
              <a:solidFill>
                <a:schemeClr val="bg2"/>
              </a:solidFill>
            </a:ln>
            <a:extLst/>
          </p:spPr>
          <p:txBody>
            <a:bodyPr vert="horz" wrap="square" lIns="0" tIns="0" rIns="0" bIns="0" numCol="1" anchor="t" anchorCtr="0" compatLnSpc="1">
              <a:prstTxWarp prst="textNoShape">
                <a:avLst/>
              </a:prstTxWarp>
            </a:bodyPr>
            <a:lstStyle/>
            <a:p>
              <a:endParaRPr lang="en-US" dirty="0"/>
            </a:p>
          </p:txBody>
        </p:sp>
        <p:sp>
          <p:nvSpPr>
            <p:cNvPr id="65" name="Freeform 14"/>
            <p:cNvSpPr>
              <a:spLocks/>
            </p:cNvSpPr>
            <p:nvPr/>
          </p:nvSpPr>
          <p:spPr bwMode="gray">
            <a:xfrm>
              <a:off x="5897902" y="2640531"/>
              <a:ext cx="203407" cy="158588"/>
            </a:xfrm>
            <a:custGeom>
              <a:avLst/>
              <a:gdLst>
                <a:gd name="T0" fmla="*/ 7 w 83"/>
                <a:gd name="T1" fmla="*/ 64 h 64"/>
                <a:gd name="T2" fmla="*/ 1 w 83"/>
                <a:gd name="T3" fmla="*/ 59 h 64"/>
                <a:gd name="T4" fmla="*/ 6 w 83"/>
                <a:gd name="T5" fmla="*/ 52 h 64"/>
                <a:gd name="T6" fmla="*/ 27 w 83"/>
                <a:gd name="T7" fmla="*/ 45 h 64"/>
                <a:gd name="T8" fmla="*/ 66 w 83"/>
                <a:gd name="T9" fmla="*/ 13 h 64"/>
                <a:gd name="T10" fmla="*/ 70 w 83"/>
                <a:gd name="T11" fmla="*/ 5 h 64"/>
                <a:gd name="T12" fmla="*/ 79 w 83"/>
                <a:gd name="T13" fmla="*/ 1 h 64"/>
                <a:gd name="T14" fmla="*/ 81 w 83"/>
                <a:gd name="T15" fmla="*/ 10 h 64"/>
                <a:gd name="T16" fmla="*/ 41 w 83"/>
                <a:gd name="T17" fmla="*/ 51 h 64"/>
                <a:gd name="T18" fmla="*/ 9 w 83"/>
                <a:gd name="T19" fmla="*/ 63 h 64"/>
                <a:gd name="T20" fmla="*/ 7 w 83"/>
                <a:gd name="T21"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3" h="64">
                  <a:moveTo>
                    <a:pt x="7" y="64"/>
                  </a:moveTo>
                  <a:cubicBezTo>
                    <a:pt x="4" y="63"/>
                    <a:pt x="1" y="61"/>
                    <a:pt x="1" y="59"/>
                  </a:cubicBezTo>
                  <a:cubicBezTo>
                    <a:pt x="0" y="56"/>
                    <a:pt x="2" y="53"/>
                    <a:pt x="6" y="52"/>
                  </a:cubicBezTo>
                  <a:cubicBezTo>
                    <a:pt x="13" y="50"/>
                    <a:pt x="20" y="48"/>
                    <a:pt x="27" y="45"/>
                  </a:cubicBezTo>
                  <a:cubicBezTo>
                    <a:pt x="43" y="38"/>
                    <a:pt x="56" y="28"/>
                    <a:pt x="66" y="13"/>
                  </a:cubicBezTo>
                  <a:cubicBezTo>
                    <a:pt x="68" y="10"/>
                    <a:pt x="69" y="7"/>
                    <a:pt x="70" y="5"/>
                  </a:cubicBezTo>
                  <a:cubicBezTo>
                    <a:pt x="72" y="1"/>
                    <a:pt x="76" y="0"/>
                    <a:pt x="79" y="1"/>
                  </a:cubicBezTo>
                  <a:cubicBezTo>
                    <a:pt x="82" y="3"/>
                    <a:pt x="83" y="6"/>
                    <a:pt x="81" y="10"/>
                  </a:cubicBezTo>
                  <a:cubicBezTo>
                    <a:pt x="73" y="28"/>
                    <a:pt x="58" y="41"/>
                    <a:pt x="41" y="51"/>
                  </a:cubicBezTo>
                  <a:cubicBezTo>
                    <a:pt x="31" y="57"/>
                    <a:pt x="20" y="60"/>
                    <a:pt x="9" y="63"/>
                  </a:cubicBezTo>
                  <a:cubicBezTo>
                    <a:pt x="8" y="63"/>
                    <a:pt x="7" y="63"/>
                    <a:pt x="7" y="64"/>
                  </a:cubicBezTo>
                  <a:close/>
                </a:path>
              </a:pathLst>
            </a:custGeom>
            <a:grpFill/>
            <a:ln>
              <a:solidFill>
                <a:schemeClr val="bg2"/>
              </a:solidFill>
            </a:ln>
            <a:extLst/>
          </p:spPr>
          <p:txBody>
            <a:bodyPr vert="horz" wrap="square" lIns="0" tIns="0" rIns="0" bIns="0" numCol="1" anchor="t" anchorCtr="0" compatLnSpc="1">
              <a:prstTxWarp prst="textNoShape">
                <a:avLst/>
              </a:prstTxWarp>
            </a:bodyPr>
            <a:lstStyle/>
            <a:p>
              <a:endParaRPr lang="en-US" dirty="0"/>
            </a:p>
          </p:txBody>
        </p:sp>
        <p:sp>
          <p:nvSpPr>
            <p:cNvPr id="66" name="Freeform 14"/>
            <p:cNvSpPr>
              <a:spLocks/>
            </p:cNvSpPr>
            <p:nvPr/>
          </p:nvSpPr>
          <p:spPr bwMode="gray">
            <a:xfrm>
              <a:off x="5939273" y="2826699"/>
              <a:ext cx="213749" cy="89637"/>
            </a:xfrm>
            <a:custGeom>
              <a:avLst/>
              <a:gdLst>
                <a:gd name="T0" fmla="*/ 79 w 87"/>
                <a:gd name="T1" fmla="*/ 24 h 37"/>
                <a:gd name="T2" fmla="*/ 76 w 87"/>
                <a:gd name="T3" fmla="*/ 22 h 37"/>
                <a:gd name="T4" fmla="*/ 68 w 87"/>
                <a:gd name="T5" fmla="*/ 16 h 37"/>
                <a:gd name="T6" fmla="*/ 58 w 87"/>
                <a:gd name="T7" fmla="*/ 16 h 37"/>
                <a:gd name="T8" fmla="*/ 26 w 87"/>
                <a:gd name="T9" fmla="*/ 31 h 37"/>
                <a:gd name="T10" fmla="*/ 9 w 87"/>
                <a:gd name="T11" fmla="*/ 36 h 37"/>
                <a:gd name="T12" fmla="*/ 1 w 87"/>
                <a:gd name="T13" fmla="*/ 33 h 37"/>
                <a:gd name="T14" fmla="*/ 5 w 87"/>
                <a:gd name="T15" fmla="*/ 25 h 37"/>
                <a:gd name="T16" fmla="*/ 37 w 87"/>
                <a:gd name="T17" fmla="*/ 13 h 37"/>
                <a:gd name="T18" fmla="*/ 57 w 87"/>
                <a:gd name="T19" fmla="*/ 3 h 37"/>
                <a:gd name="T20" fmla="*/ 72 w 87"/>
                <a:gd name="T21" fmla="*/ 4 h 37"/>
                <a:gd name="T22" fmla="*/ 83 w 87"/>
                <a:gd name="T23" fmla="*/ 13 h 37"/>
                <a:gd name="T24" fmla="*/ 86 w 87"/>
                <a:gd name="T25" fmla="*/ 20 h 37"/>
                <a:gd name="T26" fmla="*/ 79 w 87"/>
                <a:gd name="T27" fmla="*/ 24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37">
                  <a:moveTo>
                    <a:pt x="79" y="24"/>
                  </a:moveTo>
                  <a:cubicBezTo>
                    <a:pt x="79" y="23"/>
                    <a:pt x="77" y="23"/>
                    <a:pt x="76" y="22"/>
                  </a:cubicBezTo>
                  <a:cubicBezTo>
                    <a:pt x="73" y="20"/>
                    <a:pt x="71" y="18"/>
                    <a:pt x="68" y="16"/>
                  </a:cubicBezTo>
                  <a:cubicBezTo>
                    <a:pt x="65" y="14"/>
                    <a:pt x="61" y="14"/>
                    <a:pt x="58" y="16"/>
                  </a:cubicBezTo>
                  <a:cubicBezTo>
                    <a:pt x="48" y="21"/>
                    <a:pt x="37" y="27"/>
                    <a:pt x="26" y="31"/>
                  </a:cubicBezTo>
                  <a:cubicBezTo>
                    <a:pt x="20" y="33"/>
                    <a:pt x="14" y="34"/>
                    <a:pt x="9" y="36"/>
                  </a:cubicBezTo>
                  <a:cubicBezTo>
                    <a:pt x="5" y="37"/>
                    <a:pt x="2" y="36"/>
                    <a:pt x="1" y="33"/>
                  </a:cubicBezTo>
                  <a:cubicBezTo>
                    <a:pt x="0" y="30"/>
                    <a:pt x="2" y="26"/>
                    <a:pt x="5" y="25"/>
                  </a:cubicBezTo>
                  <a:cubicBezTo>
                    <a:pt x="16" y="21"/>
                    <a:pt x="27" y="17"/>
                    <a:pt x="37" y="13"/>
                  </a:cubicBezTo>
                  <a:cubicBezTo>
                    <a:pt x="44" y="10"/>
                    <a:pt x="51" y="6"/>
                    <a:pt x="57" y="3"/>
                  </a:cubicBezTo>
                  <a:cubicBezTo>
                    <a:pt x="62" y="0"/>
                    <a:pt x="67" y="0"/>
                    <a:pt x="72" y="4"/>
                  </a:cubicBezTo>
                  <a:cubicBezTo>
                    <a:pt x="75" y="7"/>
                    <a:pt x="79" y="10"/>
                    <a:pt x="83" y="13"/>
                  </a:cubicBezTo>
                  <a:cubicBezTo>
                    <a:pt x="86" y="14"/>
                    <a:pt x="87" y="17"/>
                    <a:pt x="86" y="20"/>
                  </a:cubicBezTo>
                  <a:cubicBezTo>
                    <a:pt x="85" y="22"/>
                    <a:pt x="83" y="23"/>
                    <a:pt x="79" y="24"/>
                  </a:cubicBezTo>
                  <a:close/>
                </a:path>
              </a:pathLst>
            </a:custGeom>
            <a:grpFill/>
            <a:ln>
              <a:solidFill>
                <a:schemeClr val="bg2"/>
              </a:solidFill>
            </a:ln>
            <a:extLst/>
          </p:spPr>
          <p:txBody>
            <a:bodyPr vert="horz" wrap="square" lIns="0" tIns="0" rIns="0" bIns="0" numCol="1" anchor="t" anchorCtr="0" compatLnSpc="1">
              <a:prstTxWarp prst="textNoShape">
                <a:avLst/>
              </a:prstTxWarp>
            </a:bodyPr>
            <a:lstStyle/>
            <a:p>
              <a:endParaRPr lang="en-US" dirty="0"/>
            </a:p>
          </p:txBody>
        </p:sp>
        <p:sp>
          <p:nvSpPr>
            <p:cNvPr id="67" name="Freeform 14"/>
            <p:cNvSpPr>
              <a:spLocks/>
            </p:cNvSpPr>
            <p:nvPr/>
          </p:nvSpPr>
          <p:spPr bwMode="gray">
            <a:xfrm>
              <a:off x="6187498" y="2637083"/>
              <a:ext cx="96532" cy="193063"/>
            </a:xfrm>
            <a:custGeom>
              <a:avLst/>
              <a:gdLst>
                <a:gd name="T0" fmla="*/ 0 w 40"/>
                <a:gd name="T1" fmla="*/ 38 h 79"/>
                <a:gd name="T2" fmla="*/ 3 w 40"/>
                <a:gd name="T3" fmla="*/ 19 h 79"/>
                <a:gd name="T4" fmla="*/ 4 w 40"/>
                <a:gd name="T5" fmla="*/ 6 h 79"/>
                <a:gd name="T6" fmla="*/ 8 w 40"/>
                <a:gd name="T7" fmla="*/ 0 h 79"/>
                <a:gd name="T8" fmla="*/ 15 w 40"/>
                <a:gd name="T9" fmla="*/ 3 h 79"/>
                <a:gd name="T10" fmla="*/ 15 w 40"/>
                <a:gd name="T11" fmla="*/ 7 h 79"/>
                <a:gd name="T12" fmla="*/ 13 w 40"/>
                <a:gd name="T13" fmla="*/ 30 h 79"/>
                <a:gd name="T14" fmla="*/ 12 w 40"/>
                <a:gd name="T15" fmla="*/ 43 h 79"/>
                <a:gd name="T16" fmla="*/ 20 w 40"/>
                <a:gd name="T17" fmla="*/ 59 h 79"/>
                <a:gd name="T18" fmla="*/ 35 w 40"/>
                <a:gd name="T19" fmla="*/ 66 h 79"/>
                <a:gd name="T20" fmla="*/ 40 w 40"/>
                <a:gd name="T21" fmla="*/ 73 h 79"/>
                <a:gd name="T22" fmla="*/ 34 w 40"/>
                <a:gd name="T23" fmla="*/ 78 h 79"/>
                <a:gd name="T24" fmla="*/ 8 w 40"/>
                <a:gd name="T25" fmla="*/ 64 h 79"/>
                <a:gd name="T26" fmla="*/ 0 w 40"/>
                <a:gd name="T27" fmla="*/ 38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79">
                  <a:moveTo>
                    <a:pt x="0" y="38"/>
                  </a:moveTo>
                  <a:cubicBezTo>
                    <a:pt x="1" y="34"/>
                    <a:pt x="2" y="27"/>
                    <a:pt x="3" y="19"/>
                  </a:cubicBezTo>
                  <a:cubicBezTo>
                    <a:pt x="3" y="15"/>
                    <a:pt x="4" y="10"/>
                    <a:pt x="4" y="6"/>
                  </a:cubicBezTo>
                  <a:cubicBezTo>
                    <a:pt x="4" y="3"/>
                    <a:pt x="6" y="1"/>
                    <a:pt x="8" y="0"/>
                  </a:cubicBezTo>
                  <a:cubicBezTo>
                    <a:pt x="11" y="0"/>
                    <a:pt x="13" y="1"/>
                    <a:pt x="15" y="3"/>
                  </a:cubicBezTo>
                  <a:cubicBezTo>
                    <a:pt x="15" y="4"/>
                    <a:pt x="16" y="6"/>
                    <a:pt x="15" y="7"/>
                  </a:cubicBezTo>
                  <a:cubicBezTo>
                    <a:pt x="15" y="15"/>
                    <a:pt x="14" y="22"/>
                    <a:pt x="13" y="30"/>
                  </a:cubicBezTo>
                  <a:cubicBezTo>
                    <a:pt x="13" y="34"/>
                    <a:pt x="12" y="39"/>
                    <a:pt x="12" y="43"/>
                  </a:cubicBezTo>
                  <a:cubicBezTo>
                    <a:pt x="11" y="50"/>
                    <a:pt x="14" y="56"/>
                    <a:pt x="20" y="59"/>
                  </a:cubicBezTo>
                  <a:cubicBezTo>
                    <a:pt x="25" y="62"/>
                    <a:pt x="30" y="64"/>
                    <a:pt x="35" y="66"/>
                  </a:cubicBezTo>
                  <a:cubicBezTo>
                    <a:pt x="39" y="68"/>
                    <a:pt x="40" y="70"/>
                    <a:pt x="40" y="73"/>
                  </a:cubicBezTo>
                  <a:cubicBezTo>
                    <a:pt x="40" y="76"/>
                    <a:pt x="37" y="79"/>
                    <a:pt x="34" y="78"/>
                  </a:cubicBezTo>
                  <a:cubicBezTo>
                    <a:pt x="24" y="75"/>
                    <a:pt x="15" y="72"/>
                    <a:pt x="8" y="64"/>
                  </a:cubicBezTo>
                  <a:cubicBezTo>
                    <a:pt x="2" y="58"/>
                    <a:pt x="0" y="51"/>
                    <a:pt x="0" y="38"/>
                  </a:cubicBezTo>
                  <a:close/>
                </a:path>
              </a:pathLst>
            </a:custGeom>
            <a:grpFill/>
            <a:ln>
              <a:solidFill>
                <a:schemeClr val="bg2"/>
              </a:solidFill>
            </a:ln>
            <a:extLst/>
          </p:spPr>
          <p:txBody>
            <a:bodyPr vert="horz" wrap="square" lIns="0" tIns="0" rIns="0" bIns="0" numCol="1" anchor="t" anchorCtr="0" compatLnSpc="1">
              <a:prstTxWarp prst="textNoShape">
                <a:avLst/>
              </a:prstTxWarp>
            </a:bodyPr>
            <a:lstStyle/>
            <a:p>
              <a:endParaRPr lang="en-US" dirty="0"/>
            </a:p>
          </p:txBody>
        </p:sp>
        <p:sp>
          <p:nvSpPr>
            <p:cNvPr id="68" name="Freeform 14"/>
            <p:cNvSpPr>
              <a:spLocks/>
            </p:cNvSpPr>
            <p:nvPr/>
          </p:nvSpPr>
          <p:spPr bwMode="gray">
            <a:xfrm>
              <a:off x="5911692" y="2471600"/>
              <a:ext cx="172379" cy="113770"/>
            </a:xfrm>
            <a:custGeom>
              <a:avLst/>
              <a:gdLst>
                <a:gd name="T0" fmla="*/ 70 w 70"/>
                <a:gd name="T1" fmla="*/ 5 h 46"/>
                <a:gd name="T2" fmla="*/ 64 w 70"/>
                <a:gd name="T3" fmla="*/ 11 h 46"/>
                <a:gd name="T4" fmla="*/ 45 w 70"/>
                <a:gd name="T5" fmla="*/ 15 h 46"/>
                <a:gd name="T6" fmla="*/ 13 w 70"/>
                <a:gd name="T7" fmla="*/ 40 h 46"/>
                <a:gd name="T8" fmla="*/ 10 w 70"/>
                <a:gd name="T9" fmla="*/ 44 h 46"/>
                <a:gd name="T10" fmla="*/ 3 w 70"/>
                <a:gd name="T11" fmla="*/ 45 h 46"/>
                <a:gd name="T12" fmla="*/ 1 w 70"/>
                <a:gd name="T13" fmla="*/ 39 h 46"/>
                <a:gd name="T14" fmla="*/ 11 w 70"/>
                <a:gd name="T15" fmla="*/ 24 h 46"/>
                <a:gd name="T16" fmla="*/ 60 w 70"/>
                <a:gd name="T17" fmla="*/ 0 h 46"/>
                <a:gd name="T18" fmla="*/ 65 w 70"/>
                <a:gd name="T19" fmla="*/ 0 h 46"/>
                <a:gd name="T20" fmla="*/ 70 w 70"/>
                <a:gd name="T21" fmla="*/ 5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 h="46">
                  <a:moveTo>
                    <a:pt x="70" y="5"/>
                  </a:moveTo>
                  <a:cubicBezTo>
                    <a:pt x="70" y="8"/>
                    <a:pt x="68" y="11"/>
                    <a:pt x="64" y="11"/>
                  </a:cubicBezTo>
                  <a:cubicBezTo>
                    <a:pt x="58" y="12"/>
                    <a:pt x="52" y="13"/>
                    <a:pt x="45" y="15"/>
                  </a:cubicBezTo>
                  <a:cubicBezTo>
                    <a:pt x="32" y="19"/>
                    <a:pt x="21" y="28"/>
                    <a:pt x="13" y="40"/>
                  </a:cubicBezTo>
                  <a:cubicBezTo>
                    <a:pt x="12" y="41"/>
                    <a:pt x="11" y="43"/>
                    <a:pt x="10" y="44"/>
                  </a:cubicBezTo>
                  <a:cubicBezTo>
                    <a:pt x="8" y="46"/>
                    <a:pt x="5" y="46"/>
                    <a:pt x="3" y="45"/>
                  </a:cubicBezTo>
                  <a:cubicBezTo>
                    <a:pt x="1" y="44"/>
                    <a:pt x="0" y="42"/>
                    <a:pt x="1" y="39"/>
                  </a:cubicBezTo>
                  <a:cubicBezTo>
                    <a:pt x="3" y="33"/>
                    <a:pt x="6" y="28"/>
                    <a:pt x="11" y="24"/>
                  </a:cubicBezTo>
                  <a:cubicBezTo>
                    <a:pt x="24" y="9"/>
                    <a:pt x="41" y="2"/>
                    <a:pt x="60" y="0"/>
                  </a:cubicBezTo>
                  <a:cubicBezTo>
                    <a:pt x="62" y="0"/>
                    <a:pt x="63" y="0"/>
                    <a:pt x="65" y="0"/>
                  </a:cubicBezTo>
                  <a:cubicBezTo>
                    <a:pt x="68" y="0"/>
                    <a:pt x="70" y="2"/>
                    <a:pt x="70" y="5"/>
                  </a:cubicBezTo>
                  <a:close/>
                </a:path>
              </a:pathLst>
            </a:custGeom>
            <a:grpFill/>
            <a:ln>
              <a:solidFill>
                <a:schemeClr val="bg2"/>
              </a:solidFill>
            </a:ln>
            <a:extLst/>
          </p:spPr>
          <p:txBody>
            <a:bodyPr vert="horz" wrap="square" lIns="0" tIns="0" rIns="0" bIns="0" numCol="1" anchor="t" anchorCtr="0" compatLnSpc="1">
              <a:prstTxWarp prst="textNoShape">
                <a:avLst/>
              </a:prstTxWarp>
            </a:bodyPr>
            <a:lstStyle/>
            <a:p>
              <a:endParaRPr lang="en-US" dirty="0"/>
            </a:p>
          </p:txBody>
        </p:sp>
        <p:sp>
          <p:nvSpPr>
            <p:cNvPr id="69" name="Freeform 14"/>
            <p:cNvSpPr>
              <a:spLocks/>
            </p:cNvSpPr>
            <p:nvPr/>
          </p:nvSpPr>
          <p:spPr bwMode="gray">
            <a:xfrm>
              <a:off x="5915140" y="2771538"/>
              <a:ext cx="162036" cy="89637"/>
            </a:xfrm>
            <a:custGeom>
              <a:avLst/>
              <a:gdLst>
                <a:gd name="T0" fmla="*/ 6 w 66"/>
                <a:gd name="T1" fmla="*/ 37 h 37"/>
                <a:gd name="T2" fmla="*/ 0 w 66"/>
                <a:gd name="T3" fmla="*/ 32 h 37"/>
                <a:gd name="T4" fmla="*/ 4 w 66"/>
                <a:gd name="T5" fmla="*/ 25 h 37"/>
                <a:gd name="T6" fmla="*/ 14 w 66"/>
                <a:gd name="T7" fmla="*/ 22 h 37"/>
                <a:gd name="T8" fmla="*/ 54 w 66"/>
                <a:gd name="T9" fmla="*/ 2 h 37"/>
                <a:gd name="T10" fmla="*/ 61 w 66"/>
                <a:gd name="T11" fmla="*/ 1 h 37"/>
                <a:gd name="T12" fmla="*/ 62 w 66"/>
                <a:gd name="T13" fmla="*/ 11 h 37"/>
                <a:gd name="T14" fmla="*/ 44 w 66"/>
                <a:gd name="T15" fmla="*/ 22 h 37"/>
                <a:gd name="T16" fmla="*/ 8 w 66"/>
                <a:gd name="T17" fmla="*/ 36 h 37"/>
                <a:gd name="T18" fmla="*/ 6 w 66"/>
                <a:gd name="T19"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6" h="37">
                  <a:moveTo>
                    <a:pt x="6" y="37"/>
                  </a:moveTo>
                  <a:cubicBezTo>
                    <a:pt x="3" y="37"/>
                    <a:pt x="0" y="34"/>
                    <a:pt x="0" y="32"/>
                  </a:cubicBezTo>
                  <a:cubicBezTo>
                    <a:pt x="0" y="29"/>
                    <a:pt x="1" y="26"/>
                    <a:pt x="4" y="25"/>
                  </a:cubicBezTo>
                  <a:cubicBezTo>
                    <a:pt x="7" y="24"/>
                    <a:pt x="11" y="23"/>
                    <a:pt x="14" y="22"/>
                  </a:cubicBezTo>
                  <a:cubicBezTo>
                    <a:pt x="28" y="18"/>
                    <a:pt x="42" y="11"/>
                    <a:pt x="54" y="2"/>
                  </a:cubicBezTo>
                  <a:cubicBezTo>
                    <a:pt x="56" y="1"/>
                    <a:pt x="59" y="0"/>
                    <a:pt x="61" y="1"/>
                  </a:cubicBezTo>
                  <a:cubicBezTo>
                    <a:pt x="65" y="3"/>
                    <a:pt x="66" y="8"/>
                    <a:pt x="62" y="11"/>
                  </a:cubicBezTo>
                  <a:cubicBezTo>
                    <a:pt x="56" y="15"/>
                    <a:pt x="50" y="19"/>
                    <a:pt x="44" y="22"/>
                  </a:cubicBezTo>
                  <a:cubicBezTo>
                    <a:pt x="33" y="29"/>
                    <a:pt x="21" y="33"/>
                    <a:pt x="8" y="36"/>
                  </a:cubicBezTo>
                  <a:cubicBezTo>
                    <a:pt x="7" y="36"/>
                    <a:pt x="7" y="37"/>
                    <a:pt x="6" y="37"/>
                  </a:cubicBezTo>
                  <a:close/>
                </a:path>
              </a:pathLst>
            </a:custGeom>
            <a:grpFill/>
            <a:ln>
              <a:solidFill>
                <a:schemeClr val="bg2"/>
              </a:solidFill>
            </a:ln>
            <a:extLst/>
          </p:spPr>
          <p:txBody>
            <a:bodyPr vert="horz" wrap="square" lIns="0" tIns="0" rIns="0" bIns="0" numCol="1" anchor="t" anchorCtr="0" compatLnSpc="1">
              <a:prstTxWarp prst="textNoShape">
                <a:avLst/>
              </a:prstTxWarp>
            </a:bodyPr>
            <a:lstStyle/>
            <a:p>
              <a:endParaRPr lang="en-US" dirty="0"/>
            </a:p>
          </p:txBody>
        </p:sp>
        <p:sp>
          <p:nvSpPr>
            <p:cNvPr id="70" name="Freeform 14"/>
            <p:cNvSpPr>
              <a:spLocks/>
            </p:cNvSpPr>
            <p:nvPr/>
          </p:nvSpPr>
          <p:spPr bwMode="gray">
            <a:xfrm>
              <a:off x="6049596" y="2895650"/>
              <a:ext cx="155142" cy="82741"/>
            </a:xfrm>
            <a:custGeom>
              <a:avLst/>
              <a:gdLst>
                <a:gd name="T0" fmla="*/ 16 w 63"/>
                <a:gd name="T1" fmla="*/ 13 h 33"/>
                <a:gd name="T2" fmla="*/ 9 w 63"/>
                <a:gd name="T3" fmla="*/ 16 h 33"/>
                <a:gd name="T4" fmla="*/ 2 w 63"/>
                <a:gd name="T5" fmla="*/ 15 h 33"/>
                <a:gd name="T6" fmla="*/ 1 w 63"/>
                <a:gd name="T7" fmla="*/ 8 h 33"/>
                <a:gd name="T8" fmla="*/ 3 w 63"/>
                <a:gd name="T9" fmla="*/ 6 h 33"/>
                <a:gd name="T10" fmla="*/ 4 w 63"/>
                <a:gd name="T11" fmla="*/ 5 h 33"/>
                <a:gd name="T12" fmla="*/ 29 w 63"/>
                <a:gd name="T13" fmla="*/ 5 h 33"/>
                <a:gd name="T14" fmla="*/ 58 w 63"/>
                <a:gd name="T15" fmla="*/ 20 h 33"/>
                <a:gd name="T16" fmla="*/ 63 w 63"/>
                <a:gd name="T17" fmla="*/ 26 h 33"/>
                <a:gd name="T18" fmla="*/ 55 w 63"/>
                <a:gd name="T19" fmla="*/ 31 h 33"/>
                <a:gd name="T20" fmla="*/ 24 w 63"/>
                <a:gd name="T21" fmla="*/ 16 h 33"/>
                <a:gd name="T22" fmla="*/ 16 w 63"/>
                <a:gd name="T23" fmla="*/ 1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3" h="33">
                  <a:moveTo>
                    <a:pt x="16" y="13"/>
                  </a:moveTo>
                  <a:cubicBezTo>
                    <a:pt x="14" y="14"/>
                    <a:pt x="11" y="15"/>
                    <a:pt x="9" y="16"/>
                  </a:cubicBezTo>
                  <a:cubicBezTo>
                    <a:pt x="6" y="17"/>
                    <a:pt x="3" y="17"/>
                    <a:pt x="2" y="15"/>
                  </a:cubicBezTo>
                  <a:cubicBezTo>
                    <a:pt x="0" y="13"/>
                    <a:pt x="0" y="10"/>
                    <a:pt x="1" y="8"/>
                  </a:cubicBezTo>
                  <a:cubicBezTo>
                    <a:pt x="2" y="7"/>
                    <a:pt x="2" y="7"/>
                    <a:pt x="3" y="6"/>
                  </a:cubicBezTo>
                  <a:cubicBezTo>
                    <a:pt x="3" y="6"/>
                    <a:pt x="4" y="6"/>
                    <a:pt x="4" y="5"/>
                  </a:cubicBezTo>
                  <a:cubicBezTo>
                    <a:pt x="12" y="0"/>
                    <a:pt x="20" y="0"/>
                    <a:pt x="29" y="5"/>
                  </a:cubicBezTo>
                  <a:cubicBezTo>
                    <a:pt x="38" y="11"/>
                    <a:pt x="48" y="15"/>
                    <a:pt x="58" y="20"/>
                  </a:cubicBezTo>
                  <a:cubicBezTo>
                    <a:pt x="62" y="21"/>
                    <a:pt x="63" y="23"/>
                    <a:pt x="63" y="26"/>
                  </a:cubicBezTo>
                  <a:cubicBezTo>
                    <a:pt x="63" y="30"/>
                    <a:pt x="59" y="33"/>
                    <a:pt x="55" y="31"/>
                  </a:cubicBezTo>
                  <a:cubicBezTo>
                    <a:pt x="44" y="26"/>
                    <a:pt x="34" y="21"/>
                    <a:pt x="24" y="16"/>
                  </a:cubicBezTo>
                  <a:cubicBezTo>
                    <a:pt x="21" y="15"/>
                    <a:pt x="19" y="14"/>
                    <a:pt x="16" y="13"/>
                  </a:cubicBezTo>
                  <a:close/>
                </a:path>
              </a:pathLst>
            </a:custGeom>
            <a:grpFill/>
            <a:ln>
              <a:solidFill>
                <a:schemeClr val="bg2"/>
              </a:solidFill>
            </a:ln>
            <a:extLst/>
          </p:spPr>
          <p:txBody>
            <a:bodyPr vert="horz" wrap="square" lIns="0" tIns="0" rIns="0" bIns="0" numCol="1" anchor="t" anchorCtr="0" compatLnSpc="1">
              <a:prstTxWarp prst="textNoShape">
                <a:avLst/>
              </a:prstTxWarp>
            </a:bodyPr>
            <a:lstStyle/>
            <a:p>
              <a:endParaRPr lang="en-US" dirty="0"/>
            </a:p>
          </p:txBody>
        </p:sp>
        <p:sp>
          <p:nvSpPr>
            <p:cNvPr id="71" name="Freeform 14"/>
            <p:cNvSpPr>
              <a:spLocks/>
            </p:cNvSpPr>
            <p:nvPr/>
          </p:nvSpPr>
          <p:spPr bwMode="gray">
            <a:xfrm>
              <a:off x="6125441" y="2774985"/>
              <a:ext cx="141352" cy="106875"/>
            </a:xfrm>
            <a:custGeom>
              <a:avLst/>
              <a:gdLst>
                <a:gd name="T0" fmla="*/ 57 w 57"/>
                <a:gd name="T1" fmla="*/ 37 h 44"/>
                <a:gd name="T2" fmla="*/ 50 w 57"/>
                <a:gd name="T3" fmla="*/ 43 h 44"/>
                <a:gd name="T4" fmla="*/ 6 w 57"/>
                <a:gd name="T5" fmla="*/ 15 h 44"/>
                <a:gd name="T6" fmla="*/ 2 w 57"/>
                <a:gd name="T7" fmla="*/ 10 h 44"/>
                <a:gd name="T8" fmla="*/ 4 w 57"/>
                <a:gd name="T9" fmla="*/ 1 h 44"/>
                <a:gd name="T10" fmla="*/ 11 w 57"/>
                <a:gd name="T11" fmla="*/ 3 h 44"/>
                <a:gd name="T12" fmla="*/ 24 w 57"/>
                <a:gd name="T13" fmla="*/ 17 h 44"/>
                <a:gd name="T14" fmla="*/ 53 w 57"/>
                <a:gd name="T15" fmla="*/ 32 h 44"/>
                <a:gd name="T16" fmla="*/ 57 w 57"/>
                <a:gd name="T17" fmla="*/ 37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 h="44">
                  <a:moveTo>
                    <a:pt x="57" y="37"/>
                  </a:moveTo>
                  <a:cubicBezTo>
                    <a:pt x="57" y="41"/>
                    <a:pt x="53" y="44"/>
                    <a:pt x="50" y="43"/>
                  </a:cubicBezTo>
                  <a:cubicBezTo>
                    <a:pt x="33" y="37"/>
                    <a:pt x="17" y="30"/>
                    <a:pt x="6" y="15"/>
                  </a:cubicBezTo>
                  <a:cubicBezTo>
                    <a:pt x="4" y="14"/>
                    <a:pt x="3" y="12"/>
                    <a:pt x="2" y="10"/>
                  </a:cubicBezTo>
                  <a:cubicBezTo>
                    <a:pt x="0" y="7"/>
                    <a:pt x="1" y="3"/>
                    <a:pt x="4" y="1"/>
                  </a:cubicBezTo>
                  <a:cubicBezTo>
                    <a:pt x="6" y="0"/>
                    <a:pt x="10" y="0"/>
                    <a:pt x="11" y="3"/>
                  </a:cubicBezTo>
                  <a:cubicBezTo>
                    <a:pt x="15" y="9"/>
                    <a:pt x="19" y="13"/>
                    <a:pt x="24" y="17"/>
                  </a:cubicBezTo>
                  <a:cubicBezTo>
                    <a:pt x="33" y="24"/>
                    <a:pt x="43" y="28"/>
                    <a:pt x="53" y="32"/>
                  </a:cubicBezTo>
                  <a:cubicBezTo>
                    <a:pt x="56" y="33"/>
                    <a:pt x="57" y="35"/>
                    <a:pt x="57" y="37"/>
                  </a:cubicBezTo>
                  <a:close/>
                </a:path>
              </a:pathLst>
            </a:custGeom>
            <a:grpFill/>
            <a:ln>
              <a:solidFill>
                <a:schemeClr val="bg2"/>
              </a:solidFill>
            </a:ln>
            <a:extLst/>
          </p:spPr>
          <p:txBody>
            <a:bodyPr vert="horz" wrap="square" lIns="0" tIns="0" rIns="0" bIns="0" numCol="1" anchor="t" anchorCtr="0" compatLnSpc="1">
              <a:prstTxWarp prst="textNoShape">
                <a:avLst/>
              </a:prstTxWarp>
            </a:bodyPr>
            <a:lstStyle/>
            <a:p>
              <a:endParaRPr lang="en-US" dirty="0"/>
            </a:p>
          </p:txBody>
        </p:sp>
        <p:sp>
          <p:nvSpPr>
            <p:cNvPr id="72" name="Freeform 14"/>
            <p:cNvSpPr>
              <a:spLocks/>
            </p:cNvSpPr>
            <p:nvPr/>
          </p:nvSpPr>
          <p:spPr bwMode="gray">
            <a:xfrm>
              <a:off x="6035806" y="2961154"/>
              <a:ext cx="113771" cy="51714"/>
            </a:xfrm>
            <a:custGeom>
              <a:avLst/>
              <a:gdLst>
                <a:gd name="T0" fmla="*/ 22 w 46"/>
                <a:gd name="T1" fmla="*/ 0 h 20"/>
                <a:gd name="T2" fmla="*/ 28 w 46"/>
                <a:gd name="T3" fmla="*/ 1 h 20"/>
                <a:gd name="T4" fmla="*/ 42 w 46"/>
                <a:gd name="T5" fmla="*/ 8 h 20"/>
                <a:gd name="T6" fmla="*/ 45 w 46"/>
                <a:gd name="T7" fmla="*/ 15 h 20"/>
                <a:gd name="T8" fmla="*/ 37 w 46"/>
                <a:gd name="T9" fmla="*/ 18 h 20"/>
                <a:gd name="T10" fmla="*/ 28 w 46"/>
                <a:gd name="T11" fmla="*/ 14 h 20"/>
                <a:gd name="T12" fmla="*/ 16 w 46"/>
                <a:gd name="T13" fmla="*/ 14 h 20"/>
                <a:gd name="T14" fmla="*/ 10 w 46"/>
                <a:gd name="T15" fmla="*/ 17 h 20"/>
                <a:gd name="T16" fmla="*/ 1 w 46"/>
                <a:gd name="T17" fmla="*/ 15 h 20"/>
                <a:gd name="T18" fmla="*/ 5 w 46"/>
                <a:gd name="T19" fmla="*/ 7 h 20"/>
                <a:gd name="T20" fmla="*/ 18 w 46"/>
                <a:gd name="T21" fmla="*/ 1 h 20"/>
                <a:gd name="T22" fmla="*/ 22 w 46"/>
                <a:gd name="T23"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6" h="20">
                  <a:moveTo>
                    <a:pt x="22" y="0"/>
                  </a:moveTo>
                  <a:cubicBezTo>
                    <a:pt x="24" y="0"/>
                    <a:pt x="26" y="1"/>
                    <a:pt x="28" y="1"/>
                  </a:cubicBezTo>
                  <a:cubicBezTo>
                    <a:pt x="33" y="3"/>
                    <a:pt x="37" y="6"/>
                    <a:pt x="42" y="8"/>
                  </a:cubicBezTo>
                  <a:cubicBezTo>
                    <a:pt x="45" y="9"/>
                    <a:pt x="46" y="12"/>
                    <a:pt x="45" y="15"/>
                  </a:cubicBezTo>
                  <a:cubicBezTo>
                    <a:pt x="44" y="18"/>
                    <a:pt x="40" y="20"/>
                    <a:pt x="37" y="18"/>
                  </a:cubicBezTo>
                  <a:cubicBezTo>
                    <a:pt x="34" y="17"/>
                    <a:pt x="31" y="16"/>
                    <a:pt x="28" y="14"/>
                  </a:cubicBezTo>
                  <a:cubicBezTo>
                    <a:pt x="24" y="12"/>
                    <a:pt x="20" y="12"/>
                    <a:pt x="16" y="14"/>
                  </a:cubicBezTo>
                  <a:cubicBezTo>
                    <a:pt x="14" y="15"/>
                    <a:pt x="12" y="16"/>
                    <a:pt x="10" y="17"/>
                  </a:cubicBezTo>
                  <a:cubicBezTo>
                    <a:pt x="7" y="19"/>
                    <a:pt x="3" y="18"/>
                    <a:pt x="1" y="15"/>
                  </a:cubicBezTo>
                  <a:cubicBezTo>
                    <a:pt x="0" y="11"/>
                    <a:pt x="1" y="9"/>
                    <a:pt x="5" y="7"/>
                  </a:cubicBezTo>
                  <a:cubicBezTo>
                    <a:pt x="9" y="5"/>
                    <a:pt x="13" y="3"/>
                    <a:pt x="18" y="1"/>
                  </a:cubicBezTo>
                  <a:cubicBezTo>
                    <a:pt x="19" y="0"/>
                    <a:pt x="21" y="0"/>
                    <a:pt x="22" y="0"/>
                  </a:cubicBezTo>
                  <a:close/>
                </a:path>
              </a:pathLst>
            </a:custGeom>
            <a:grpFill/>
            <a:ln>
              <a:solidFill>
                <a:schemeClr val="bg2"/>
              </a:solidFill>
            </a:ln>
            <a:extLst/>
          </p:spPr>
          <p:txBody>
            <a:bodyPr vert="horz" wrap="square" lIns="0" tIns="0" rIns="0" bIns="0" numCol="1" anchor="t" anchorCtr="0" compatLnSpc="1">
              <a:prstTxWarp prst="textNoShape">
                <a:avLst/>
              </a:prstTxWarp>
            </a:bodyPr>
            <a:lstStyle/>
            <a:p>
              <a:endParaRPr lang="en-US" dirty="0"/>
            </a:p>
          </p:txBody>
        </p:sp>
        <p:sp>
          <p:nvSpPr>
            <p:cNvPr id="73" name="Freeform 14"/>
            <p:cNvSpPr>
              <a:spLocks/>
            </p:cNvSpPr>
            <p:nvPr/>
          </p:nvSpPr>
          <p:spPr bwMode="gray">
            <a:xfrm>
              <a:off x="5897902" y="2612950"/>
              <a:ext cx="75847" cy="62057"/>
            </a:xfrm>
            <a:custGeom>
              <a:avLst/>
              <a:gdLst>
                <a:gd name="T0" fmla="*/ 0 w 31"/>
                <a:gd name="T1" fmla="*/ 20 h 26"/>
                <a:gd name="T2" fmla="*/ 4 w 31"/>
                <a:gd name="T3" fmla="*/ 14 h 26"/>
                <a:gd name="T4" fmla="*/ 14 w 31"/>
                <a:gd name="T5" fmla="*/ 9 h 26"/>
                <a:gd name="T6" fmla="*/ 20 w 31"/>
                <a:gd name="T7" fmla="*/ 4 h 26"/>
                <a:gd name="T8" fmla="*/ 28 w 31"/>
                <a:gd name="T9" fmla="*/ 2 h 26"/>
                <a:gd name="T10" fmla="*/ 29 w 31"/>
                <a:gd name="T11" fmla="*/ 11 h 26"/>
                <a:gd name="T12" fmla="*/ 7 w 31"/>
                <a:gd name="T13" fmla="*/ 25 h 26"/>
                <a:gd name="T14" fmla="*/ 0 w 31"/>
                <a:gd name="T15" fmla="*/ 20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26">
                  <a:moveTo>
                    <a:pt x="0" y="20"/>
                  </a:moveTo>
                  <a:cubicBezTo>
                    <a:pt x="0" y="17"/>
                    <a:pt x="1" y="15"/>
                    <a:pt x="4" y="14"/>
                  </a:cubicBezTo>
                  <a:cubicBezTo>
                    <a:pt x="8" y="12"/>
                    <a:pt x="11" y="11"/>
                    <a:pt x="14" y="9"/>
                  </a:cubicBezTo>
                  <a:cubicBezTo>
                    <a:pt x="16" y="8"/>
                    <a:pt x="18" y="5"/>
                    <a:pt x="20" y="4"/>
                  </a:cubicBezTo>
                  <a:cubicBezTo>
                    <a:pt x="23" y="1"/>
                    <a:pt x="26" y="0"/>
                    <a:pt x="28" y="2"/>
                  </a:cubicBezTo>
                  <a:cubicBezTo>
                    <a:pt x="31" y="5"/>
                    <a:pt x="31" y="8"/>
                    <a:pt x="29" y="11"/>
                  </a:cubicBezTo>
                  <a:cubicBezTo>
                    <a:pt x="23" y="18"/>
                    <a:pt x="16" y="23"/>
                    <a:pt x="7" y="25"/>
                  </a:cubicBezTo>
                  <a:cubicBezTo>
                    <a:pt x="3" y="26"/>
                    <a:pt x="0" y="24"/>
                    <a:pt x="0" y="20"/>
                  </a:cubicBezTo>
                  <a:close/>
                </a:path>
              </a:pathLst>
            </a:custGeom>
            <a:grpFill/>
            <a:ln>
              <a:solidFill>
                <a:schemeClr val="bg2"/>
              </a:solidFill>
            </a:ln>
            <a:extLst/>
          </p:spPr>
          <p:txBody>
            <a:bodyPr vert="horz" wrap="square" lIns="0" tIns="0" rIns="0" bIns="0" numCol="1" anchor="t" anchorCtr="0" compatLnSpc="1">
              <a:prstTxWarp prst="textNoShape">
                <a:avLst/>
              </a:prstTxWarp>
            </a:bodyPr>
            <a:lstStyle/>
            <a:p>
              <a:endParaRPr lang="en-US" dirty="0"/>
            </a:p>
          </p:txBody>
        </p:sp>
        <p:sp>
          <p:nvSpPr>
            <p:cNvPr id="74" name="Freeform 14"/>
            <p:cNvSpPr>
              <a:spLocks/>
            </p:cNvSpPr>
            <p:nvPr/>
          </p:nvSpPr>
          <p:spPr bwMode="gray">
            <a:xfrm>
              <a:off x="6170258" y="2881860"/>
              <a:ext cx="75847" cy="48267"/>
            </a:xfrm>
            <a:custGeom>
              <a:avLst/>
              <a:gdLst>
                <a:gd name="T0" fmla="*/ 0 w 30"/>
                <a:gd name="T1" fmla="*/ 7 h 20"/>
                <a:gd name="T2" fmla="*/ 7 w 30"/>
                <a:gd name="T3" fmla="*/ 1 h 20"/>
                <a:gd name="T4" fmla="*/ 26 w 30"/>
                <a:gd name="T5" fmla="*/ 9 h 20"/>
                <a:gd name="T6" fmla="*/ 29 w 30"/>
                <a:gd name="T7" fmla="*/ 16 h 20"/>
                <a:gd name="T8" fmla="*/ 21 w 30"/>
                <a:gd name="T9" fmla="*/ 19 h 20"/>
                <a:gd name="T10" fmla="*/ 4 w 30"/>
                <a:gd name="T11" fmla="*/ 12 h 20"/>
                <a:gd name="T12" fmla="*/ 0 w 30"/>
                <a:gd name="T13" fmla="*/ 7 h 20"/>
              </a:gdLst>
              <a:ahLst/>
              <a:cxnLst>
                <a:cxn ang="0">
                  <a:pos x="T0" y="T1"/>
                </a:cxn>
                <a:cxn ang="0">
                  <a:pos x="T2" y="T3"/>
                </a:cxn>
                <a:cxn ang="0">
                  <a:pos x="T4" y="T5"/>
                </a:cxn>
                <a:cxn ang="0">
                  <a:pos x="T6" y="T7"/>
                </a:cxn>
                <a:cxn ang="0">
                  <a:pos x="T8" y="T9"/>
                </a:cxn>
                <a:cxn ang="0">
                  <a:pos x="T10" y="T11"/>
                </a:cxn>
                <a:cxn ang="0">
                  <a:pos x="T12" y="T13"/>
                </a:cxn>
              </a:cxnLst>
              <a:rect l="0" t="0" r="r" b="b"/>
              <a:pathLst>
                <a:path w="30" h="20">
                  <a:moveTo>
                    <a:pt x="0" y="7"/>
                  </a:moveTo>
                  <a:cubicBezTo>
                    <a:pt x="0" y="3"/>
                    <a:pt x="4" y="0"/>
                    <a:pt x="7" y="1"/>
                  </a:cubicBezTo>
                  <a:cubicBezTo>
                    <a:pt x="14" y="3"/>
                    <a:pt x="20" y="6"/>
                    <a:pt x="26" y="9"/>
                  </a:cubicBezTo>
                  <a:cubicBezTo>
                    <a:pt x="29" y="10"/>
                    <a:pt x="30" y="13"/>
                    <a:pt x="29" y="16"/>
                  </a:cubicBezTo>
                  <a:cubicBezTo>
                    <a:pt x="27" y="19"/>
                    <a:pt x="24" y="20"/>
                    <a:pt x="21" y="19"/>
                  </a:cubicBezTo>
                  <a:cubicBezTo>
                    <a:pt x="15" y="17"/>
                    <a:pt x="9" y="14"/>
                    <a:pt x="4" y="12"/>
                  </a:cubicBezTo>
                  <a:cubicBezTo>
                    <a:pt x="1" y="11"/>
                    <a:pt x="0" y="9"/>
                    <a:pt x="0" y="7"/>
                  </a:cubicBezTo>
                  <a:close/>
                </a:path>
              </a:pathLst>
            </a:custGeom>
            <a:grpFill/>
            <a:ln>
              <a:solidFill>
                <a:schemeClr val="bg2"/>
              </a:solidFill>
            </a:ln>
            <a:extLst/>
          </p:spPr>
          <p:txBody>
            <a:bodyPr vert="horz" wrap="square" lIns="0" tIns="0" rIns="0" bIns="0" numCol="1" anchor="t" anchorCtr="0" compatLnSpc="1">
              <a:prstTxWarp prst="textNoShape">
                <a:avLst/>
              </a:prstTxWarp>
            </a:bodyPr>
            <a:lstStyle/>
            <a:p>
              <a:endParaRPr lang="en-US" dirty="0"/>
            </a:p>
          </p:txBody>
        </p:sp>
        <p:sp>
          <p:nvSpPr>
            <p:cNvPr id="75" name="Freeform 14"/>
            <p:cNvSpPr>
              <a:spLocks/>
            </p:cNvSpPr>
            <p:nvPr/>
          </p:nvSpPr>
          <p:spPr bwMode="gray">
            <a:xfrm>
              <a:off x="5977195" y="2930127"/>
              <a:ext cx="55161" cy="37924"/>
            </a:xfrm>
            <a:custGeom>
              <a:avLst/>
              <a:gdLst>
                <a:gd name="T0" fmla="*/ 22 w 22"/>
                <a:gd name="T1" fmla="*/ 7 h 16"/>
                <a:gd name="T2" fmla="*/ 18 w 22"/>
                <a:gd name="T3" fmla="*/ 12 h 16"/>
                <a:gd name="T4" fmla="*/ 9 w 22"/>
                <a:gd name="T5" fmla="*/ 15 h 16"/>
                <a:gd name="T6" fmla="*/ 2 w 22"/>
                <a:gd name="T7" fmla="*/ 12 h 16"/>
                <a:gd name="T8" fmla="*/ 4 w 22"/>
                <a:gd name="T9" fmla="*/ 4 h 16"/>
                <a:gd name="T10" fmla="*/ 15 w 22"/>
                <a:gd name="T11" fmla="*/ 1 h 16"/>
                <a:gd name="T12" fmla="*/ 22 w 22"/>
                <a:gd name="T13" fmla="*/ 7 h 16"/>
              </a:gdLst>
              <a:ahLst/>
              <a:cxnLst>
                <a:cxn ang="0">
                  <a:pos x="T0" y="T1"/>
                </a:cxn>
                <a:cxn ang="0">
                  <a:pos x="T2" y="T3"/>
                </a:cxn>
                <a:cxn ang="0">
                  <a:pos x="T4" y="T5"/>
                </a:cxn>
                <a:cxn ang="0">
                  <a:pos x="T6" y="T7"/>
                </a:cxn>
                <a:cxn ang="0">
                  <a:pos x="T8" y="T9"/>
                </a:cxn>
                <a:cxn ang="0">
                  <a:pos x="T10" y="T11"/>
                </a:cxn>
                <a:cxn ang="0">
                  <a:pos x="T12" y="T13"/>
                </a:cxn>
              </a:cxnLst>
              <a:rect l="0" t="0" r="r" b="b"/>
              <a:pathLst>
                <a:path w="22" h="16">
                  <a:moveTo>
                    <a:pt x="22" y="7"/>
                  </a:moveTo>
                  <a:cubicBezTo>
                    <a:pt x="22" y="9"/>
                    <a:pt x="20" y="11"/>
                    <a:pt x="18" y="12"/>
                  </a:cubicBezTo>
                  <a:cubicBezTo>
                    <a:pt x="15" y="13"/>
                    <a:pt x="12" y="14"/>
                    <a:pt x="9" y="15"/>
                  </a:cubicBezTo>
                  <a:cubicBezTo>
                    <a:pt x="6" y="16"/>
                    <a:pt x="3" y="15"/>
                    <a:pt x="2" y="12"/>
                  </a:cubicBezTo>
                  <a:cubicBezTo>
                    <a:pt x="0" y="9"/>
                    <a:pt x="2" y="6"/>
                    <a:pt x="4" y="4"/>
                  </a:cubicBezTo>
                  <a:cubicBezTo>
                    <a:pt x="8" y="3"/>
                    <a:pt x="11" y="2"/>
                    <a:pt x="15" y="1"/>
                  </a:cubicBezTo>
                  <a:cubicBezTo>
                    <a:pt x="18" y="0"/>
                    <a:pt x="22" y="3"/>
                    <a:pt x="22" y="7"/>
                  </a:cubicBezTo>
                  <a:close/>
                </a:path>
              </a:pathLst>
            </a:custGeom>
            <a:grpFill/>
            <a:ln>
              <a:solidFill>
                <a:schemeClr val="bg2"/>
              </a:solidFill>
            </a:ln>
            <a:extLst/>
          </p:spPr>
          <p:txBody>
            <a:bodyPr vert="horz" wrap="square" lIns="0" tIns="0" rIns="0" bIns="0" numCol="1" anchor="t" anchorCtr="0" compatLnSpc="1">
              <a:prstTxWarp prst="textNoShape">
                <a:avLst/>
              </a:prstTxWarp>
            </a:bodyPr>
            <a:lstStyle/>
            <a:p>
              <a:endParaRPr lang="en-US" dirty="0"/>
            </a:p>
          </p:txBody>
        </p:sp>
      </p:grpSp>
      <p:pic>
        <p:nvPicPr>
          <p:cNvPr id="47" name="Logo"/>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gray">
          <a:xfrm>
            <a:off x="9556768" y="6126998"/>
            <a:ext cx="2179779" cy="39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0780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p:cNvPicPr>
            <a:picLocks noChangeAspect="1"/>
          </p:cNvPicPr>
          <p:nvPr/>
        </p:nvPicPr>
        <p:blipFill rotWithShape="1">
          <a:blip r:embed="rId2">
            <a:extLst>
              <a:ext uri="{28A0092B-C50C-407E-A947-70E740481C1C}">
                <a14:useLocalDpi xmlns:a14="http://schemas.microsoft.com/office/drawing/2010/main" val="0"/>
              </a:ext>
            </a:extLst>
          </a:blip>
          <a:srcRect r="970"/>
          <a:stretch/>
        </p:blipFill>
        <p:spPr bwMode="gray">
          <a:xfrm>
            <a:off x="0" y="0"/>
            <a:ext cx="12190413" cy="5814000"/>
          </a:xfrm>
          <a:prstGeom prst="rect">
            <a:avLst/>
          </a:prstGeom>
        </p:spPr>
      </p:pic>
      <p:sp>
        <p:nvSpPr>
          <p:cNvPr id="7" name="Rectangle"/>
          <p:cNvSpPr/>
          <p:nvPr/>
        </p:nvSpPr>
        <p:spPr bwMode="gray">
          <a:xfrm>
            <a:off x="0" y="0"/>
            <a:ext cx="12190413" cy="5814000"/>
          </a:xfrm>
          <a:prstGeom prst="rect">
            <a:avLst/>
          </a:prstGeom>
          <a:solidFill>
            <a:schemeClr val="tx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tle"/>
          <p:cNvSpPr>
            <a:spLocks noGrp="1"/>
          </p:cNvSpPr>
          <p:nvPr>
            <p:ph type="ctrTitle"/>
          </p:nvPr>
        </p:nvSpPr>
        <p:spPr bwMode="gray"/>
        <p:txBody>
          <a:bodyPr/>
          <a:lstStyle/>
          <a:p>
            <a:r>
              <a:rPr lang="en-US" dirty="0" smtClean="0"/>
              <a:t>Business Model</a:t>
            </a:r>
            <a:endParaRPr lang="en-US" dirty="0"/>
          </a:p>
        </p:txBody>
      </p:sp>
      <p:sp>
        <p:nvSpPr>
          <p:cNvPr id="6" name="Subtitle"/>
          <p:cNvSpPr>
            <a:spLocks noGrp="1"/>
          </p:cNvSpPr>
          <p:nvPr>
            <p:ph type="subTitle" idx="1"/>
          </p:nvPr>
        </p:nvSpPr>
        <p:spPr bwMode="gray"/>
        <p:txBody>
          <a:bodyPr/>
          <a:lstStyle/>
          <a:p>
            <a:r>
              <a:rPr lang="en-US" dirty="0" smtClean="0"/>
              <a:t>E-Business and E-Commerce</a:t>
            </a:r>
            <a:endParaRPr lang="en-US" dirty="0"/>
          </a:p>
        </p:txBody>
      </p:sp>
      <p:pic>
        <p:nvPicPr>
          <p:cNvPr id="8" name="Logo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gray">
          <a:xfrm>
            <a:off x="9036548" y="6120307"/>
            <a:ext cx="2700000" cy="4923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77355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bg bwMode="gray">
      <p:bgPr>
        <a:solidFill>
          <a:schemeClr val="bg1">
            <a:lumMod val="85000"/>
          </a:schemeClr>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bwMode="gray"/>
        <p:txBody>
          <a:bodyPr/>
          <a:lstStyle/>
          <a:p>
            <a:r>
              <a:rPr lang="en-US" dirty="0" smtClean="0"/>
              <a:t>BUSINESS MODEL</a:t>
            </a:r>
            <a:endParaRPr lang="en-US" dirty="0"/>
          </a:p>
        </p:txBody>
      </p:sp>
      <p:sp>
        <p:nvSpPr>
          <p:cNvPr id="4" name="Subtitle"/>
          <p:cNvSpPr>
            <a:spLocks noGrp="1"/>
          </p:cNvSpPr>
          <p:nvPr>
            <p:ph type="body" sz="quarter" idx="13"/>
          </p:nvPr>
        </p:nvSpPr>
        <p:spPr bwMode="gray"/>
        <p:txBody>
          <a:bodyPr/>
          <a:lstStyle/>
          <a:p>
            <a:r>
              <a:rPr lang="en-US" dirty="0" smtClean="0"/>
              <a:t>4Cs Characteristics by Bernd W. </a:t>
            </a:r>
            <a:r>
              <a:rPr lang="en-US" noProof="1" smtClean="0"/>
              <a:t>Wirtz</a:t>
            </a:r>
            <a:endParaRPr lang="en-US" noProof="1"/>
          </a:p>
        </p:txBody>
      </p:sp>
      <p:graphicFrame>
        <p:nvGraphicFramePr>
          <p:cNvPr id="5" name="Tabelle 4"/>
          <p:cNvGraphicFramePr>
            <a:graphicFrameLocks noGrp="1"/>
          </p:cNvGraphicFramePr>
          <p:nvPr>
            <p:extLst>
              <p:ext uri="{D42A27DB-BD31-4B8C-83A1-F6EECF244321}">
                <p14:modId xmlns:p14="http://schemas.microsoft.com/office/powerpoint/2010/main" val="3229101517"/>
              </p:ext>
            </p:extLst>
          </p:nvPr>
        </p:nvGraphicFramePr>
        <p:xfrm>
          <a:off x="540000" y="1512000"/>
          <a:ext cx="11109600" cy="3747978"/>
        </p:xfrm>
        <a:graphic>
          <a:graphicData uri="http://schemas.openxmlformats.org/drawingml/2006/table">
            <a:tbl>
              <a:tblPr firstRow="1" bandRow="1">
                <a:tableStyleId>{5C22544A-7EE6-4342-B048-85BDC9FD1C3A}</a:tableStyleId>
              </a:tblPr>
              <a:tblGrid>
                <a:gridCol w="1574550">
                  <a:extLst>
                    <a:ext uri="{9D8B030D-6E8A-4147-A177-3AD203B41FA5}">
                      <a16:colId xmlns:a16="http://schemas.microsoft.com/office/drawing/2014/main" xmlns="" val="20000"/>
                    </a:ext>
                  </a:extLst>
                </a:gridCol>
                <a:gridCol w="2670069">
                  <a:extLst>
                    <a:ext uri="{9D8B030D-6E8A-4147-A177-3AD203B41FA5}">
                      <a16:colId xmlns:a16="http://schemas.microsoft.com/office/drawing/2014/main" xmlns="" val="20001"/>
                    </a:ext>
                  </a:extLst>
                </a:gridCol>
                <a:gridCol w="2443741">
                  <a:extLst>
                    <a:ext uri="{9D8B030D-6E8A-4147-A177-3AD203B41FA5}">
                      <a16:colId xmlns:a16="http://schemas.microsoft.com/office/drawing/2014/main" xmlns="" val="20002"/>
                    </a:ext>
                  </a:extLst>
                </a:gridCol>
                <a:gridCol w="2186504">
                  <a:extLst>
                    <a:ext uri="{9D8B030D-6E8A-4147-A177-3AD203B41FA5}">
                      <a16:colId xmlns:a16="http://schemas.microsoft.com/office/drawing/2014/main" xmlns="" val="20003"/>
                    </a:ext>
                  </a:extLst>
                </a:gridCol>
                <a:gridCol w="2234736">
                  <a:extLst>
                    <a:ext uri="{9D8B030D-6E8A-4147-A177-3AD203B41FA5}">
                      <a16:colId xmlns:a16="http://schemas.microsoft.com/office/drawing/2014/main" xmlns="" val="20004"/>
                    </a:ext>
                  </a:extLst>
                </a:gridCol>
              </a:tblGrid>
              <a:tr h="690417">
                <a:tc>
                  <a:txBody>
                    <a:bodyPr/>
                    <a:lstStyle/>
                    <a:p>
                      <a:endParaRPr lang="en-US" b="0" dirty="0">
                        <a:latin typeface="Bebas Neue" panose="020B0506020202020201" pitchFamily="34"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nSpc>
                          <a:spcPct val="80000"/>
                        </a:lnSpc>
                      </a:pPr>
                      <a:r>
                        <a:rPr lang="en-US" b="0" dirty="0" smtClean="0">
                          <a:latin typeface="Bebas Neue" panose="020B0506020202020201" pitchFamily="34" charset="0"/>
                        </a:rPr>
                        <a:t>Content </a:t>
                      </a:r>
                      <a:endParaRPr lang="en-US" b="0" dirty="0">
                        <a:latin typeface="Bebas Neue" panose="020B0506020202020201" pitchFamily="34"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2">
                        <a:lumMod val="75000"/>
                      </a:schemeClr>
                    </a:solidFill>
                  </a:tcPr>
                </a:tc>
                <a:tc>
                  <a:txBody>
                    <a:bodyPr/>
                    <a:lstStyle/>
                    <a:p>
                      <a:pPr>
                        <a:lnSpc>
                          <a:spcPct val="80000"/>
                        </a:lnSpc>
                      </a:pPr>
                      <a:r>
                        <a:rPr lang="en-US" b="0" dirty="0" smtClean="0">
                          <a:latin typeface="Bebas Neue" panose="020B0506020202020201" pitchFamily="34" charset="0"/>
                        </a:rPr>
                        <a:t>Commerce </a:t>
                      </a:r>
                      <a:endParaRPr lang="en-US" b="0" dirty="0">
                        <a:latin typeface="Bebas Neue" panose="020B0506020202020201" pitchFamily="34"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2">
                        <a:lumMod val="75000"/>
                      </a:schemeClr>
                    </a:solidFill>
                  </a:tcPr>
                </a:tc>
                <a:tc>
                  <a:txBody>
                    <a:bodyPr/>
                    <a:lstStyle/>
                    <a:p>
                      <a:pPr>
                        <a:lnSpc>
                          <a:spcPct val="80000"/>
                        </a:lnSpc>
                      </a:pPr>
                      <a:r>
                        <a:rPr lang="en-US" b="0" dirty="0" smtClean="0">
                          <a:latin typeface="Bebas Neue" panose="020B0506020202020201" pitchFamily="34" charset="0"/>
                        </a:rPr>
                        <a:t>Context </a:t>
                      </a:r>
                      <a:endParaRPr lang="en-US" b="0" dirty="0">
                        <a:latin typeface="Bebas Neue" panose="020B0506020202020201" pitchFamily="34"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2">
                        <a:lumMod val="75000"/>
                      </a:schemeClr>
                    </a:solidFill>
                  </a:tcPr>
                </a:tc>
                <a:tc>
                  <a:txBody>
                    <a:bodyPr/>
                    <a:lstStyle/>
                    <a:p>
                      <a:pPr>
                        <a:lnSpc>
                          <a:spcPct val="80000"/>
                        </a:lnSpc>
                      </a:pPr>
                      <a:r>
                        <a:rPr lang="en-US" b="0" dirty="0" smtClean="0">
                          <a:latin typeface="Bebas Neue" panose="020B0506020202020201" pitchFamily="34" charset="0"/>
                        </a:rPr>
                        <a:t>Connection</a:t>
                      </a:r>
                      <a:endParaRPr lang="en-US" b="0" dirty="0">
                        <a:latin typeface="Bebas Neue" panose="020B0506020202020201" pitchFamily="34"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2">
                        <a:lumMod val="75000"/>
                      </a:schemeClr>
                    </a:solidFill>
                  </a:tcPr>
                </a:tc>
                <a:extLst>
                  <a:ext uri="{0D108BD9-81ED-4DB2-BD59-A6C34878D82A}">
                    <a16:rowId xmlns:a16="http://schemas.microsoft.com/office/drawing/2014/main" xmlns="" val="10000"/>
                  </a:ext>
                </a:extLst>
              </a:tr>
              <a:tr h="1019187">
                <a:tc>
                  <a:txBody>
                    <a:bodyPr/>
                    <a:lstStyle/>
                    <a:p>
                      <a:pPr marL="0" algn="l" defTabSz="914400" rtl="0" eaLnBrk="1" latinLnBrk="0" hangingPunct="1">
                        <a:lnSpc>
                          <a:spcPct val="80000"/>
                        </a:lnSpc>
                      </a:pPr>
                      <a:r>
                        <a:rPr lang="en-US" sz="1800" b="0" kern="1200" dirty="0" smtClean="0">
                          <a:solidFill>
                            <a:schemeClr val="lt1"/>
                          </a:solidFill>
                          <a:latin typeface="Bebas Neue" panose="020B0506020202020201" pitchFamily="34" charset="0"/>
                          <a:ea typeface="+mn-ea"/>
                          <a:cs typeface="+mn-cs"/>
                        </a:rPr>
                        <a:t>Description</a:t>
                      </a:r>
                      <a:endParaRPr lang="en-US" sz="1800" b="0" kern="1200" dirty="0">
                        <a:solidFill>
                          <a:schemeClr val="lt1"/>
                        </a:solidFill>
                        <a:latin typeface="Bebas Neue" panose="020B0506020202020201" pitchFamily="34" charset="0"/>
                        <a:ea typeface="+mn-ea"/>
                        <a:cs typeface="+mn-cs"/>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1">
                        <a:lumMod val="75000"/>
                      </a:schemeClr>
                    </a:solidFill>
                  </a:tcPr>
                </a:tc>
                <a:tc>
                  <a:txBody>
                    <a:bodyPr/>
                    <a:lstStyle/>
                    <a:p>
                      <a:pPr>
                        <a:lnSpc>
                          <a:spcPct val="90000"/>
                        </a:lnSpc>
                      </a:pPr>
                      <a:r>
                        <a:rPr lang="en-US" sz="1400" dirty="0" smtClean="0"/>
                        <a:t>collecting, creating, researching, selecting, structuring and providing content</a:t>
                      </a:r>
                      <a:endParaRPr lang="en-US" sz="1400" dirty="0"/>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nSpc>
                          <a:spcPct val="90000"/>
                        </a:lnSpc>
                      </a:pPr>
                      <a:r>
                        <a:rPr lang="en-US" sz="1400" dirty="0" smtClean="0"/>
                        <a:t>initiating, negotiating</a:t>
                      </a:r>
                      <a:r>
                        <a:rPr lang="en-US" sz="1400" baseline="0" dirty="0" smtClean="0"/>
                        <a:t> </a:t>
                      </a:r>
                      <a:r>
                        <a:rPr lang="en-US" sz="1400" dirty="0" smtClean="0"/>
                        <a:t>and settling</a:t>
                      </a:r>
                      <a:r>
                        <a:rPr lang="en-US" sz="1400" baseline="0" dirty="0" smtClean="0"/>
                        <a:t> </a:t>
                      </a:r>
                      <a:r>
                        <a:rPr lang="en-US" sz="1400" dirty="0" smtClean="0"/>
                        <a:t>business transactions</a:t>
                      </a:r>
                      <a:endParaRPr lang="en-US" sz="1400" dirty="0"/>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nSpc>
                          <a:spcPct val="90000"/>
                        </a:lnSpc>
                      </a:pPr>
                      <a:r>
                        <a:rPr lang="en-US" sz="1400" dirty="0" smtClean="0"/>
                        <a:t>classifying</a:t>
                      </a:r>
                      <a:r>
                        <a:rPr lang="en-US" sz="1400" baseline="0" dirty="0" smtClean="0"/>
                        <a:t> </a:t>
                      </a:r>
                      <a:r>
                        <a:rPr lang="en-US" sz="1400" dirty="0" smtClean="0"/>
                        <a:t>and structuring</a:t>
                      </a:r>
                      <a:r>
                        <a:rPr lang="en-US" sz="1400" baseline="0" dirty="0" smtClean="0"/>
                        <a:t> </a:t>
                      </a:r>
                      <a:r>
                        <a:rPr lang="en-US" sz="1400" dirty="0" smtClean="0"/>
                        <a:t>available information and data on the Internet</a:t>
                      </a:r>
                      <a:endParaRPr lang="en-US" sz="1400" dirty="0"/>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nSpc>
                          <a:spcPct val="90000"/>
                        </a:lnSpc>
                      </a:pPr>
                      <a:r>
                        <a:rPr lang="en-US" sz="1400" dirty="0" smtClean="0"/>
                        <a:t>establishing</a:t>
                      </a:r>
                      <a:r>
                        <a:rPr lang="en-US" sz="1400" baseline="0" dirty="0" smtClean="0"/>
                        <a:t> the possibility of exchanging </a:t>
                      </a:r>
                      <a:r>
                        <a:rPr lang="en-US" sz="1400" dirty="0" smtClean="0"/>
                        <a:t>information over platforms</a:t>
                      </a:r>
                      <a:endParaRPr lang="en-US" sz="1400" dirty="0"/>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xmlns="" val="10001"/>
                  </a:ext>
                </a:extLst>
              </a:tr>
              <a:tr h="1249326">
                <a:tc>
                  <a:txBody>
                    <a:bodyPr/>
                    <a:lstStyle/>
                    <a:p>
                      <a:pPr marL="0" algn="l" defTabSz="914400" rtl="0" eaLnBrk="1" latinLnBrk="0" hangingPunct="1">
                        <a:lnSpc>
                          <a:spcPct val="80000"/>
                        </a:lnSpc>
                      </a:pPr>
                      <a:r>
                        <a:rPr lang="en-US" sz="1800" b="0" kern="1200" dirty="0" smtClean="0">
                          <a:solidFill>
                            <a:schemeClr val="lt1"/>
                          </a:solidFill>
                          <a:latin typeface="Bebas Neue" panose="020B0506020202020201" pitchFamily="34" charset="0"/>
                          <a:ea typeface="+mn-ea"/>
                          <a:cs typeface="+mn-cs"/>
                        </a:rPr>
                        <a:t>Objective</a:t>
                      </a:r>
                      <a:endParaRPr lang="en-US" sz="1800" b="0" kern="1200" dirty="0">
                        <a:solidFill>
                          <a:schemeClr val="lt1"/>
                        </a:solidFill>
                        <a:latin typeface="Bebas Neue" panose="020B0506020202020201" pitchFamily="34" charset="0"/>
                        <a:ea typeface="+mn-ea"/>
                        <a:cs typeface="+mn-cs"/>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lumMod val="75000"/>
                      </a:schemeClr>
                    </a:solidFill>
                  </a:tcPr>
                </a:tc>
                <a:tc>
                  <a:txBody>
                    <a:bodyPr/>
                    <a:lstStyle/>
                    <a:p>
                      <a:pPr>
                        <a:lnSpc>
                          <a:spcPct val="90000"/>
                        </a:lnSpc>
                      </a:pPr>
                      <a:r>
                        <a:rPr lang="en-US" sz="1400" dirty="0" smtClean="0"/>
                        <a:t>to provide online delivery of consumer-centric and personalized content</a:t>
                      </a:r>
                      <a:endParaRPr lang="en-US" sz="14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75000"/>
                      </a:schemeClr>
                    </a:solidFill>
                  </a:tcPr>
                </a:tc>
                <a:tc>
                  <a:txBody>
                    <a:bodyPr/>
                    <a:lstStyle/>
                    <a:p>
                      <a:pPr>
                        <a:lnSpc>
                          <a:spcPct val="90000"/>
                        </a:lnSpc>
                      </a:pPr>
                      <a:r>
                        <a:rPr lang="en-US" sz="1400" dirty="0" smtClean="0"/>
                        <a:t>to supplement</a:t>
                      </a:r>
                      <a:r>
                        <a:rPr lang="en-US" sz="1400" baseline="0" dirty="0" smtClean="0"/>
                        <a:t> </a:t>
                      </a:r>
                      <a:r>
                        <a:rPr lang="en-US" sz="1400" dirty="0" smtClean="0"/>
                        <a:t>or replace traditional transaction processes</a:t>
                      </a:r>
                      <a:r>
                        <a:rPr lang="en-US" sz="1400" baseline="0" dirty="0" smtClean="0"/>
                        <a:t> </a:t>
                      </a:r>
                      <a:r>
                        <a:rPr lang="en-US" sz="1400" dirty="0" smtClean="0"/>
                        <a:t>over the Internet</a:t>
                      </a:r>
                      <a:endParaRPr lang="en-US" sz="14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75000"/>
                      </a:schemeClr>
                    </a:solidFill>
                  </a:tcPr>
                </a:tc>
                <a:tc>
                  <a:txBody>
                    <a:bodyPr/>
                    <a:lstStyle/>
                    <a:p>
                      <a:pPr>
                        <a:lnSpc>
                          <a:spcPct val="90000"/>
                        </a:lnSpc>
                      </a:pPr>
                      <a:r>
                        <a:rPr lang="en-US" sz="1400" dirty="0" smtClean="0"/>
                        <a:t>to reduce complexity</a:t>
                      </a:r>
                      <a:r>
                        <a:rPr lang="en-US" sz="1400" baseline="0" dirty="0" smtClean="0"/>
                        <a:t> and make</a:t>
                      </a:r>
                      <a:r>
                        <a:rPr lang="en-US" sz="1400" dirty="0" smtClean="0"/>
                        <a:t> navigation simple</a:t>
                      </a:r>
                      <a:endParaRPr lang="en-US" sz="14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75000"/>
                      </a:schemeClr>
                    </a:solidFill>
                  </a:tcPr>
                </a:tc>
                <a:tc>
                  <a:txBody>
                    <a:bodyPr/>
                    <a:lstStyle/>
                    <a:p>
                      <a:pPr>
                        <a:lnSpc>
                          <a:spcPct val="90000"/>
                        </a:lnSpc>
                      </a:pPr>
                      <a:r>
                        <a:rPr lang="en-US" sz="1400" dirty="0" smtClean="0"/>
                        <a:t>to create (commercial-based)</a:t>
                      </a:r>
                      <a:r>
                        <a:rPr lang="en-US" sz="1400" baseline="0" dirty="0" smtClean="0"/>
                        <a:t> </a:t>
                      </a:r>
                      <a:r>
                        <a:rPr lang="en-US" sz="1400" dirty="0" smtClean="0"/>
                        <a:t>communicative relationships within networks</a:t>
                      </a:r>
                      <a:endParaRPr lang="en-US" sz="14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75000"/>
                      </a:schemeClr>
                    </a:solidFill>
                  </a:tcPr>
                </a:tc>
                <a:extLst>
                  <a:ext uri="{0D108BD9-81ED-4DB2-BD59-A6C34878D82A}">
                    <a16:rowId xmlns:a16="http://schemas.microsoft.com/office/drawing/2014/main" xmlns="" val="10002"/>
                  </a:ext>
                </a:extLst>
              </a:tr>
              <a:tr h="789048">
                <a:tc>
                  <a:txBody>
                    <a:bodyPr/>
                    <a:lstStyle/>
                    <a:p>
                      <a:pPr marL="0" algn="l" defTabSz="914400" rtl="0" eaLnBrk="1" latinLnBrk="0" hangingPunct="1">
                        <a:lnSpc>
                          <a:spcPct val="80000"/>
                        </a:lnSpc>
                      </a:pPr>
                      <a:r>
                        <a:rPr lang="en-US" sz="1800" b="0" kern="1200" dirty="0" smtClean="0">
                          <a:solidFill>
                            <a:schemeClr val="lt1"/>
                          </a:solidFill>
                          <a:latin typeface="Bebas Neue" panose="020B0506020202020201" pitchFamily="34" charset="0"/>
                          <a:ea typeface="+mn-ea"/>
                          <a:cs typeface="+mn-cs"/>
                        </a:rPr>
                        <a:t>Revenue Models</a:t>
                      </a:r>
                      <a:endParaRPr lang="en-US" sz="1800" b="0" kern="1200" dirty="0">
                        <a:solidFill>
                          <a:schemeClr val="lt1"/>
                        </a:solidFill>
                        <a:latin typeface="Bebas Neue" panose="020B0506020202020201" pitchFamily="34" charset="0"/>
                        <a:ea typeface="+mn-ea"/>
                        <a:cs typeface="+mn-cs"/>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lumMod val="75000"/>
                      </a:schemeClr>
                    </a:solidFill>
                  </a:tcPr>
                </a:tc>
                <a:tc>
                  <a:txBody>
                    <a:bodyPr/>
                    <a:lstStyle/>
                    <a:p>
                      <a:pPr>
                        <a:lnSpc>
                          <a:spcPct val="90000"/>
                        </a:lnSpc>
                      </a:pPr>
                      <a:r>
                        <a:rPr lang="en-US" sz="1400" dirty="0" smtClean="0"/>
                        <a:t>indirect</a:t>
                      </a:r>
                      <a:endParaRPr lang="en-US" sz="14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nSpc>
                          <a:spcPct val="90000"/>
                        </a:lnSpc>
                      </a:pPr>
                      <a:r>
                        <a:rPr lang="en-US" sz="1400" dirty="0" smtClean="0"/>
                        <a:t>transaction-based, direct and indirect</a:t>
                      </a:r>
                      <a:endParaRPr lang="en-US" sz="14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nSpc>
                          <a:spcPct val="90000"/>
                        </a:lnSpc>
                      </a:pPr>
                      <a:r>
                        <a:rPr lang="en-US" sz="1400" dirty="0" smtClean="0"/>
                        <a:t>indirect</a:t>
                      </a:r>
                      <a:endParaRPr lang="en-US" sz="14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nSpc>
                          <a:spcPct val="90000"/>
                        </a:lnSpc>
                      </a:pPr>
                      <a:r>
                        <a:rPr lang="en-US" sz="1400" dirty="0" smtClean="0"/>
                        <a:t>direct and indirect</a:t>
                      </a:r>
                      <a:endParaRPr lang="en-US" sz="14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xmlns="" val="10003"/>
                  </a:ext>
                </a:extLst>
              </a:tr>
            </a:tbl>
          </a:graphicData>
        </a:graphic>
      </p:graphicFrame>
      <p:pic>
        <p:nvPicPr>
          <p:cNvPr id="6" name="Log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gray">
          <a:xfrm>
            <a:off x="9556768" y="6126998"/>
            <a:ext cx="2179779" cy="39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7114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Bildplatzhalter 5"/>
          <p:cNvPicPr>
            <a:picLocks noGrp="1" noChangeAspect="1"/>
          </p:cNvPicPr>
          <p:nvPr>
            <p:ph type="pic" sz="quarter" idx="14"/>
          </p:nvPr>
        </p:nvPicPr>
        <p:blipFill>
          <a:blip r:embed="rId2">
            <a:extLst>
              <a:ext uri="{28A0092B-C50C-407E-A947-70E740481C1C}">
                <a14:useLocalDpi xmlns:a14="http://schemas.microsoft.com/office/drawing/2010/main" val="0"/>
              </a:ext>
            </a:extLst>
          </a:blip>
          <a:srcRect l="92" r="92"/>
          <a:stretch>
            <a:fillRect/>
          </a:stretch>
        </p:blipFill>
        <p:spPr bwMode="gray"/>
      </p:pic>
      <p:sp>
        <p:nvSpPr>
          <p:cNvPr id="2" name="Rectangle"/>
          <p:cNvSpPr/>
          <p:nvPr/>
        </p:nvSpPr>
        <p:spPr bwMode="gray">
          <a:xfrm>
            <a:off x="0" y="0"/>
            <a:ext cx="12191205" cy="6858000"/>
          </a:xfrm>
          <a:prstGeom prst="rect">
            <a:avLst/>
          </a:prstGeom>
          <a:solidFill>
            <a:schemeClr val="tx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 name="Group 10"/>
          <p:cNvGrpSpPr>
            <a:grpSpLocks noChangeAspect="1"/>
          </p:cNvGrpSpPr>
          <p:nvPr/>
        </p:nvGrpSpPr>
        <p:grpSpPr bwMode="gray">
          <a:xfrm>
            <a:off x="540000" y="1512000"/>
            <a:ext cx="1010860" cy="847602"/>
            <a:chOff x="537029" y="1572196"/>
            <a:chExt cx="1010860" cy="847602"/>
          </a:xfrm>
        </p:grpSpPr>
        <p:sp>
          <p:nvSpPr>
            <p:cNvPr id="12" name="Freihandform 7"/>
            <p:cNvSpPr/>
            <p:nvPr/>
          </p:nvSpPr>
          <p:spPr bwMode="gray">
            <a:xfrm>
              <a:off x="537029" y="1572196"/>
              <a:ext cx="466798" cy="847602"/>
            </a:xfrm>
            <a:custGeom>
              <a:avLst/>
              <a:gdLst/>
              <a:ahLst/>
              <a:cxnLst/>
              <a:rect l="l" t="t" r="r" b="b"/>
              <a:pathLst>
                <a:path w="309539" h="580653">
                  <a:moveTo>
                    <a:pt x="0" y="0"/>
                  </a:moveTo>
                  <a:lnTo>
                    <a:pt x="309539" y="0"/>
                  </a:lnTo>
                  <a:lnTo>
                    <a:pt x="309539" y="238380"/>
                  </a:lnTo>
                  <a:cubicBezTo>
                    <a:pt x="309539" y="326143"/>
                    <a:pt x="291275" y="395522"/>
                    <a:pt x="254747" y="446519"/>
                  </a:cubicBezTo>
                  <a:cubicBezTo>
                    <a:pt x="218219" y="497516"/>
                    <a:pt x="155837" y="542227"/>
                    <a:pt x="67601" y="580653"/>
                  </a:cubicBezTo>
                  <a:lnTo>
                    <a:pt x="0" y="453991"/>
                  </a:lnTo>
                  <a:cubicBezTo>
                    <a:pt x="55029" y="428374"/>
                    <a:pt x="92862" y="402875"/>
                    <a:pt x="113498" y="377495"/>
                  </a:cubicBezTo>
                  <a:cubicBezTo>
                    <a:pt x="134134" y="352115"/>
                    <a:pt x="145638" y="322110"/>
                    <a:pt x="148010" y="287480"/>
                  </a:cubicBezTo>
                  <a:lnTo>
                    <a:pt x="0" y="287480"/>
                  </a:lnTo>
                  <a:lnTo>
                    <a:pt x="0" y="0"/>
                  </a:lnTo>
                  <a:close/>
                </a:path>
              </a:pathLst>
            </a:custGeom>
            <a:solidFill>
              <a:srgbClr val="FFFFFF"/>
            </a:solidFill>
            <a:ln w="12700">
              <a:noFill/>
              <a:round/>
              <a:headEnd/>
              <a:tailEnd/>
            </a:ln>
          </p:spPr>
          <p:txBody>
            <a:bodyPr lIns="0" tIns="0" rIns="0" bIns="0" rtlCol="0" anchor="ctr"/>
            <a:lstStyle/>
            <a:p>
              <a:pPr algn="ctr"/>
              <a:endParaRPr lang="en-US" dirty="0"/>
            </a:p>
          </p:txBody>
        </p:sp>
        <p:sp>
          <p:nvSpPr>
            <p:cNvPr id="13" name="Freihandform 9"/>
            <p:cNvSpPr/>
            <p:nvPr/>
          </p:nvSpPr>
          <p:spPr bwMode="gray">
            <a:xfrm>
              <a:off x="1081091" y="1572196"/>
              <a:ext cx="466798" cy="847602"/>
            </a:xfrm>
            <a:custGeom>
              <a:avLst/>
              <a:gdLst/>
              <a:ahLst/>
              <a:cxnLst/>
              <a:rect l="l" t="t" r="r" b="b"/>
              <a:pathLst>
                <a:path w="309539" h="580653">
                  <a:moveTo>
                    <a:pt x="0" y="0"/>
                  </a:moveTo>
                  <a:lnTo>
                    <a:pt x="309539" y="0"/>
                  </a:lnTo>
                  <a:lnTo>
                    <a:pt x="309539" y="238380"/>
                  </a:lnTo>
                  <a:cubicBezTo>
                    <a:pt x="309539" y="326143"/>
                    <a:pt x="291275" y="395522"/>
                    <a:pt x="254747" y="446519"/>
                  </a:cubicBezTo>
                  <a:cubicBezTo>
                    <a:pt x="218219" y="497516"/>
                    <a:pt x="155837" y="542227"/>
                    <a:pt x="67600" y="580653"/>
                  </a:cubicBezTo>
                  <a:lnTo>
                    <a:pt x="0" y="453991"/>
                  </a:lnTo>
                  <a:cubicBezTo>
                    <a:pt x="55029" y="428374"/>
                    <a:pt x="92861" y="402875"/>
                    <a:pt x="113497" y="377495"/>
                  </a:cubicBezTo>
                  <a:cubicBezTo>
                    <a:pt x="134133" y="352115"/>
                    <a:pt x="145637" y="322110"/>
                    <a:pt x="148009" y="287480"/>
                  </a:cubicBezTo>
                  <a:lnTo>
                    <a:pt x="0" y="287480"/>
                  </a:lnTo>
                  <a:lnTo>
                    <a:pt x="0" y="0"/>
                  </a:lnTo>
                  <a:close/>
                </a:path>
              </a:pathLst>
            </a:custGeom>
            <a:solidFill>
              <a:srgbClr val="FFFFFF"/>
            </a:solidFill>
            <a:ln w="12700">
              <a:noFill/>
              <a:round/>
              <a:headEnd/>
              <a:tailEnd/>
            </a:ln>
          </p:spPr>
          <p:txBody>
            <a:bodyPr lIns="0" tIns="0" rIns="0" bIns="0" rtlCol="0" anchor="ctr"/>
            <a:lstStyle/>
            <a:p>
              <a:pPr algn="ctr"/>
              <a:endParaRPr lang="en-US" dirty="0"/>
            </a:p>
          </p:txBody>
        </p:sp>
      </p:grpSp>
      <p:sp>
        <p:nvSpPr>
          <p:cNvPr id="15" name="Content Placeholder"/>
          <p:cNvSpPr>
            <a:spLocks noGrp="1"/>
          </p:cNvSpPr>
          <p:nvPr>
            <p:ph idx="1"/>
          </p:nvPr>
        </p:nvSpPr>
        <p:spPr bwMode="gray">
          <a:xfrm>
            <a:off x="1933200" y="1512000"/>
            <a:ext cx="9716400" cy="4298400"/>
          </a:xfrm>
        </p:spPr>
        <p:txBody>
          <a:bodyPr/>
          <a:lstStyle/>
          <a:p>
            <a:r>
              <a:rPr lang="en-US" sz="3600" dirty="0" smtClean="0">
                <a:latin typeface="Bebas Neue" panose="020B0506020202020201" pitchFamily="34" charset="0"/>
              </a:rPr>
              <a:t>We will continue to see a convergence of </a:t>
            </a:r>
            <a:br>
              <a:rPr lang="en-US" sz="3600" dirty="0" smtClean="0">
                <a:latin typeface="Bebas Neue" panose="020B0506020202020201" pitchFamily="34" charset="0"/>
              </a:rPr>
            </a:br>
            <a:r>
              <a:rPr lang="en-US" sz="3600" dirty="0" smtClean="0">
                <a:latin typeface="Bebas Neue" panose="020B0506020202020201" pitchFamily="34" charset="0"/>
              </a:rPr>
              <a:t>the digital and physical world. Those who conquer</a:t>
            </a:r>
            <a:br>
              <a:rPr lang="en-US" sz="3600" dirty="0" smtClean="0">
                <a:latin typeface="Bebas Neue" panose="020B0506020202020201" pitchFamily="34" charset="0"/>
              </a:rPr>
            </a:br>
            <a:r>
              <a:rPr lang="en-US" sz="3600" dirty="0" smtClean="0">
                <a:latin typeface="Bebas Neue" panose="020B0506020202020201" pitchFamily="34" charset="0"/>
              </a:rPr>
              <a:t> that trend will be market leaders.</a:t>
            </a:r>
            <a:endParaRPr lang="en-US" sz="2800" dirty="0" smtClean="0">
              <a:solidFill>
                <a:schemeClr val="bg2">
                  <a:lumMod val="65000"/>
                </a:schemeClr>
              </a:solidFill>
              <a:latin typeface="Bebas Neue" panose="020B0506020202020201" pitchFamily="34" charset="0"/>
            </a:endParaRPr>
          </a:p>
          <a:p>
            <a:r>
              <a:rPr lang="en-US" sz="2400" dirty="0" smtClean="0"/>
              <a:t>John Phillips,</a:t>
            </a:r>
            <a:br>
              <a:rPr lang="en-US" sz="2400" dirty="0" smtClean="0"/>
            </a:br>
            <a:r>
              <a:rPr lang="en-US" sz="2400" dirty="0" smtClean="0">
                <a:solidFill>
                  <a:schemeClr val="bg1">
                    <a:lumMod val="75000"/>
                  </a:schemeClr>
                </a:solidFill>
              </a:rPr>
              <a:t>Senior Vice President of Customer Supply Chain </a:t>
            </a:r>
            <a:br>
              <a:rPr lang="en-US" sz="2400" dirty="0" smtClean="0">
                <a:solidFill>
                  <a:schemeClr val="bg1">
                    <a:lumMod val="75000"/>
                  </a:schemeClr>
                </a:solidFill>
              </a:rPr>
            </a:br>
            <a:r>
              <a:rPr lang="en-US" sz="2400" dirty="0" smtClean="0">
                <a:solidFill>
                  <a:schemeClr val="bg1">
                    <a:lumMod val="75000"/>
                  </a:schemeClr>
                </a:solidFill>
              </a:rPr>
              <a:t>and Logistics for PepsiCo. Inc.</a:t>
            </a:r>
            <a:endParaRPr lang="en-US" sz="2400" dirty="0" smtClean="0">
              <a:latin typeface="+mj-lt"/>
            </a:endParaRPr>
          </a:p>
          <a:p>
            <a:endParaRPr lang="en-US" sz="2400" dirty="0" smtClean="0">
              <a:latin typeface="+mj-lt"/>
            </a:endParaRPr>
          </a:p>
          <a:p>
            <a:endParaRPr lang="en-US" sz="2400" dirty="0">
              <a:latin typeface="+mj-lt"/>
            </a:endParaRPr>
          </a:p>
        </p:txBody>
      </p:sp>
    </p:spTree>
    <p:extLst>
      <p:ext uri="{BB962C8B-B14F-4D97-AF65-F5344CB8AC3E}">
        <p14:creationId xmlns:p14="http://schemas.microsoft.com/office/powerpoint/2010/main" val="29568713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bg bwMode="gray">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bwMode="gray"/>
        <p:txBody>
          <a:bodyPr/>
          <a:lstStyle/>
          <a:p>
            <a:r>
              <a:rPr lang="en-US" dirty="0" smtClean="0">
                <a:solidFill>
                  <a:schemeClr val="bg1"/>
                </a:solidFill>
              </a:rPr>
              <a:t>BUSINESS MODEL</a:t>
            </a:r>
            <a:endParaRPr lang="en-US" dirty="0">
              <a:solidFill>
                <a:schemeClr val="bg1"/>
              </a:solidFill>
            </a:endParaRPr>
          </a:p>
        </p:txBody>
      </p:sp>
      <p:sp>
        <p:nvSpPr>
          <p:cNvPr id="4" name="Subtitle"/>
          <p:cNvSpPr>
            <a:spLocks noGrp="1"/>
          </p:cNvSpPr>
          <p:nvPr>
            <p:ph type="body" sz="quarter" idx="13"/>
          </p:nvPr>
        </p:nvSpPr>
        <p:spPr bwMode="gray"/>
        <p:txBody>
          <a:bodyPr/>
          <a:lstStyle/>
          <a:p>
            <a:r>
              <a:rPr lang="en-US" dirty="0" smtClean="0"/>
              <a:t>Explanation </a:t>
            </a:r>
            <a:r>
              <a:rPr lang="en-US" noProof="1" smtClean="0"/>
              <a:t>of</a:t>
            </a:r>
            <a:r>
              <a:rPr lang="en-US" dirty="0" smtClean="0"/>
              <a:t> Terms</a:t>
            </a:r>
            <a:endParaRPr lang="en-US" dirty="0"/>
          </a:p>
        </p:txBody>
      </p:sp>
      <p:sp>
        <p:nvSpPr>
          <p:cNvPr id="3" name="Content"/>
          <p:cNvSpPr>
            <a:spLocks noGrp="1"/>
          </p:cNvSpPr>
          <p:nvPr>
            <p:ph sz="half" idx="1"/>
          </p:nvPr>
        </p:nvSpPr>
        <p:spPr bwMode="gray">
          <a:xfrm>
            <a:off x="540000" y="1512000"/>
            <a:ext cx="5346000" cy="4298399"/>
          </a:xfrm>
        </p:spPr>
        <p:txBody>
          <a:bodyPr/>
          <a:lstStyle/>
          <a:p>
            <a:pPr marL="0" indent="0">
              <a:buNone/>
            </a:pPr>
            <a:r>
              <a:rPr lang="en-US" sz="2000" dirty="0" smtClean="0">
                <a:solidFill>
                  <a:schemeClr val="bg1"/>
                </a:solidFill>
              </a:rPr>
              <a:t>Business models represent </a:t>
            </a:r>
            <a:r>
              <a:rPr lang="en-US" sz="2000" b="1" dirty="0" smtClean="0">
                <a:solidFill>
                  <a:schemeClr val="bg1"/>
                </a:solidFill>
                <a:latin typeface="+mj-lt"/>
              </a:rPr>
              <a:t>business activities</a:t>
            </a:r>
            <a:r>
              <a:rPr lang="en-US" sz="2000" dirty="0" smtClean="0">
                <a:solidFill>
                  <a:schemeClr val="bg1"/>
                </a:solidFill>
                <a:latin typeface="+mj-lt"/>
              </a:rPr>
              <a:t>,</a:t>
            </a:r>
            <a:r>
              <a:rPr lang="en-US" sz="2000" dirty="0" smtClean="0">
                <a:solidFill>
                  <a:schemeClr val="bg1"/>
                </a:solidFill>
              </a:rPr>
              <a:t> to gain a realistic overview of </a:t>
            </a:r>
            <a:r>
              <a:rPr lang="en-US" sz="2000" b="1" dirty="0" smtClean="0">
                <a:solidFill>
                  <a:schemeClr val="bg1"/>
                </a:solidFill>
                <a:latin typeface="+mj-lt"/>
              </a:rPr>
              <a:t>chances of success</a:t>
            </a:r>
            <a:r>
              <a:rPr lang="en-US" sz="2000" dirty="0" smtClean="0">
                <a:solidFill>
                  <a:schemeClr val="bg1"/>
                </a:solidFill>
                <a:latin typeface="+mj-lt"/>
              </a:rPr>
              <a:t>.</a:t>
            </a:r>
            <a:r>
              <a:rPr lang="en-US" sz="2000" dirty="0" smtClean="0">
                <a:solidFill>
                  <a:schemeClr val="bg1"/>
                </a:solidFill>
              </a:rPr>
              <a:t> This is especially useful for setting up companies (start-ups), spin-offs and market entry for unknown businesses.</a:t>
            </a:r>
          </a:p>
          <a:p>
            <a:pPr marL="0" indent="0">
              <a:buNone/>
            </a:pPr>
            <a:r>
              <a:rPr lang="en-US" sz="2400" dirty="0" smtClean="0">
                <a:solidFill>
                  <a:schemeClr val="bg1"/>
                </a:solidFill>
                <a:latin typeface="Bebas Neue" panose="020B0506020202020201" pitchFamily="34" charset="0"/>
              </a:rPr>
              <a:t>Those primarily addressed:</a:t>
            </a:r>
          </a:p>
          <a:p>
            <a:r>
              <a:rPr lang="en-US" sz="2000" dirty="0" smtClean="0">
                <a:solidFill>
                  <a:schemeClr val="bg1"/>
                </a:solidFill>
              </a:rPr>
              <a:t>decision makers</a:t>
            </a:r>
          </a:p>
          <a:p>
            <a:r>
              <a:rPr lang="en-US" sz="2000" dirty="0" smtClean="0">
                <a:solidFill>
                  <a:schemeClr val="bg1"/>
                </a:solidFill>
              </a:rPr>
              <a:t>venture capitalists</a:t>
            </a:r>
          </a:p>
          <a:p>
            <a:r>
              <a:rPr lang="en-US" sz="2000" dirty="0" smtClean="0">
                <a:solidFill>
                  <a:schemeClr val="bg1"/>
                </a:solidFill>
              </a:rPr>
              <a:t>potential shareholders</a:t>
            </a:r>
          </a:p>
          <a:p>
            <a:r>
              <a:rPr lang="en-US" sz="2000" dirty="0" smtClean="0">
                <a:solidFill>
                  <a:schemeClr val="bg1"/>
                </a:solidFill>
              </a:rPr>
              <a:t>customers</a:t>
            </a:r>
            <a:endParaRPr lang="en-US" sz="2000" dirty="0">
              <a:solidFill>
                <a:schemeClr val="bg1"/>
              </a:solidFill>
            </a:endParaRPr>
          </a:p>
        </p:txBody>
      </p:sp>
      <p:pic>
        <p:nvPicPr>
          <p:cNvPr id="10" name="Bildplatzhalter 9"/>
          <p:cNvPicPr>
            <a:picLocks noGrp="1" noChangeAspect="1"/>
          </p:cNvPicPr>
          <p:nvPr>
            <p:ph type="pic" sz="quarter" idx="14"/>
          </p:nvPr>
        </p:nvPicPr>
        <p:blipFill rotWithShape="1">
          <a:blip r:embed="rId2">
            <a:extLst>
              <a:ext uri="{28A0092B-C50C-407E-A947-70E740481C1C}">
                <a14:useLocalDpi xmlns:a14="http://schemas.microsoft.com/office/drawing/2010/main"/>
              </a:ext>
            </a:extLst>
          </a:blip>
          <a:srcRect/>
          <a:stretch/>
        </p:blipFill>
        <p:spPr bwMode="gray">
          <a:xfrm>
            <a:off x="6304412" y="0"/>
            <a:ext cx="5886001" cy="6858000"/>
          </a:xfrm>
        </p:spPr>
      </p:pic>
    </p:spTree>
    <p:extLst>
      <p:ext uri="{BB962C8B-B14F-4D97-AF65-F5344CB8AC3E}">
        <p14:creationId xmlns:p14="http://schemas.microsoft.com/office/powerpoint/2010/main" val="1204844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Bildplatzhalter 14"/>
          <p:cNvPicPr>
            <a:picLocks noGrp="1" noChangeAspect="1"/>
          </p:cNvPicPr>
          <p:nvPr>
            <p:ph type="pic" sz="quarter" idx="14"/>
          </p:nvPr>
        </p:nvPicPr>
        <p:blipFill>
          <a:blip r:embed="rId2">
            <a:extLst>
              <a:ext uri="{28A0092B-C50C-407E-A947-70E740481C1C}">
                <a14:useLocalDpi xmlns:a14="http://schemas.microsoft.com/office/drawing/2010/main" val="0"/>
              </a:ext>
            </a:extLst>
          </a:blip>
          <a:srcRect l="88" r="88"/>
          <a:stretch>
            <a:fillRect/>
          </a:stretch>
        </p:blipFill>
        <p:spPr bwMode="gray">
          <a:xfrm>
            <a:off x="6017850" y="1512000"/>
            <a:ext cx="5886812" cy="4298400"/>
          </a:xfrm>
        </p:spPr>
      </p:pic>
      <p:sp>
        <p:nvSpPr>
          <p:cNvPr id="5" name="Title"/>
          <p:cNvSpPr>
            <a:spLocks noGrp="1"/>
          </p:cNvSpPr>
          <p:nvPr>
            <p:ph type="title"/>
          </p:nvPr>
        </p:nvSpPr>
        <p:spPr bwMode="gray"/>
        <p:txBody>
          <a:bodyPr/>
          <a:lstStyle/>
          <a:p>
            <a:r>
              <a:rPr lang="en-US" dirty="0" smtClean="0"/>
              <a:t>BUSINESS MODEL</a:t>
            </a:r>
            <a:endParaRPr lang="en-US" dirty="0"/>
          </a:p>
        </p:txBody>
      </p:sp>
      <p:sp>
        <p:nvSpPr>
          <p:cNvPr id="4" name="Subtitle"/>
          <p:cNvSpPr>
            <a:spLocks noGrp="1"/>
          </p:cNvSpPr>
          <p:nvPr>
            <p:ph type="body" sz="quarter" idx="13"/>
          </p:nvPr>
        </p:nvSpPr>
        <p:spPr bwMode="gray"/>
        <p:txBody>
          <a:bodyPr/>
          <a:lstStyle/>
          <a:p>
            <a:r>
              <a:rPr lang="en-US" dirty="0" smtClean="0"/>
              <a:t>Example – Free!</a:t>
            </a:r>
            <a:endParaRPr lang="en-US" dirty="0"/>
          </a:p>
        </p:txBody>
      </p:sp>
      <p:sp>
        <p:nvSpPr>
          <p:cNvPr id="6" name="Content"/>
          <p:cNvSpPr>
            <a:spLocks noGrp="1"/>
          </p:cNvSpPr>
          <p:nvPr>
            <p:ph sz="half" idx="1"/>
          </p:nvPr>
        </p:nvSpPr>
        <p:spPr bwMode="gray"/>
        <p:txBody>
          <a:bodyPr/>
          <a:lstStyle/>
          <a:p>
            <a:pPr marL="0" indent="0">
              <a:buNone/>
            </a:pPr>
            <a:r>
              <a:rPr lang="en-US" dirty="0" smtClean="0"/>
              <a:t>The company offers its services for free, which quickly attracts users and market shares.</a:t>
            </a:r>
          </a:p>
          <a:p>
            <a:pPr marL="0" indent="0">
              <a:buNone/>
            </a:pPr>
            <a:r>
              <a:rPr lang="en-US" b="1" dirty="0" smtClean="0">
                <a:latin typeface="+mj-lt"/>
              </a:rPr>
              <a:t>Who pays?</a:t>
            </a:r>
            <a:endParaRPr lang="en-US" sz="2200" b="1" dirty="0" smtClean="0">
              <a:latin typeface="+mj-lt"/>
            </a:endParaRPr>
          </a:p>
          <a:p>
            <a:pPr marL="450000" lvl="1" indent="0">
              <a:buNone/>
            </a:pPr>
            <a:r>
              <a:rPr lang="en-US" sz="2400" dirty="0" smtClean="0">
                <a:latin typeface="Bebas Neue" panose="020B0506020202020201" pitchFamily="34" charset="0"/>
              </a:rPr>
              <a:t>Revenue by advertising</a:t>
            </a:r>
          </a:p>
          <a:p>
            <a:pPr marL="450000" lvl="1" indent="0">
              <a:buNone/>
            </a:pPr>
            <a:r>
              <a:rPr lang="en-US" sz="2200" dirty="0" smtClean="0"/>
              <a:t>Free! generates earnings by switching advertisements.</a:t>
            </a:r>
          </a:p>
          <a:p>
            <a:pPr marL="450000" lvl="1" indent="0">
              <a:buNone/>
            </a:pPr>
            <a:r>
              <a:rPr lang="en-US" sz="2200" dirty="0" smtClean="0"/>
              <a:t>The Internet enables targeted advertising messages and the collection of customer information.</a:t>
            </a:r>
            <a:endParaRPr lang="en-US" sz="2200" dirty="0"/>
          </a:p>
        </p:txBody>
      </p:sp>
      <p:sp>
        <p:nvSpPr>
          <p:cNvPr id="7" name="Rectangle"/>
          <p:cNvSpPr/>
          <p:nvPr/>
        </p:nvSpPr>
        <p:spPr bwMode="gray">
          <a:xfrm>
            <a:off x="6017850" y="1512000"/>
            <a:ext cx="5886813" cy="4298400"/>
          </a:xfrm>
          <a:prstGeom prst="rect">
            <a:avLst/>
          </a:prstGeom>
          <a:solidFill>
            <a:schemeClr val="tx1">
              <a:lumMod val="85000"/>
              <a:lumOff val="1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 name="METRO ICON - laptop 2"/>
          <p:cNvGrpSpPr>
            <a:grpSpLocks noChangeAspect="1"/>
          </p:cNvGrpSpPr>
          <p:nvPr/>
        </p:nvGrpSpPr>
        <p:grpSpPr bwMode="gray">
          <a:xfrm>
            <a:off x="8389794" y="3095066"/>
            <a:ext cx="1714428" cy="1132267"/>
            <a:chOff x="5836655" y="-796250"/>
            <a:chExt cx="716072" cy="472918"/>
          </a:xfrm>
          <a:solidFill>
            <a:schemeClr val="bg1"/>
          </a:solidFill>
        </p:grpSpPr>
        <p:sp>
          <p:nvSpPr>
            <p:cNvPr id="12" name="Freeform 2"/>
            <p:cNvSpPr>
              <a:spLocks noEditPoints="1"/>
            </p:cNvSpPr>
            <p:nvPr/>
          </p:nvSpPr>
          <p:spPr bwMode="gray">
            <a:xfrm>
              <a:off x="5901348" y="-796250"/>
              <a:ext cx="588918" cy="390381"/>
            </a:xfrm>
            <a:custGeom>
              <a:avLst/>
              <a:gdLst>
                <a:gd name="T0" fmla="*/ 371 w 371"/>
                <a:gd name="T1" fmla="*/ 246 h 246"/>
                <a:gd name="T2" fmla="*/ 0 w 371"/>
                <a:gd name="T3" fmla="*/ 246 h 246"/>
                <a:gd name="T4" fmla="*/ 0 w 371"/>
                <a:gd name="T5" fmla="*/ 240 h 246"/>
                <a:gd name="T6" fmla="*/ 0 w 371"/>
                <a:gd name="T7" fmla="*/ 26 h 246"/>
                <a:gd name="T8" fmla="*/ 26 w 371"/>
                <a:gd name="T9" fmla="*/ 0 h 246"/>
                <a:gd name="T10" fmla="*/ 346 w 371"/>
                <a:gd name="T11" fmla="*/ 0 h 246"/>
                <a:gd name="T12" fmla="*/ 371 w 371"/>
                <a:gd name="T13" fmla="*/ 25 h 246"/>
                <a:gd name="T14" fmla="*/ 371 w 371"/>
                <a:gd name="T15" fmla="*/ 240 h 246"/>
                <a:gd name="T16" fmla="*/ 371 w 371"/>
                <a:gd name="T17" fmla="*/ 246 h 246"/>
                <a:gd name="T18" fmla="*/ 30 w 371"/>
                <a:gd name="T19" fmla="*/ 216 h 246"/>
                <a:gd name="T20" fmla="*/ 342 w 371"/>
                <a:gd name="T21" fmla="*/ 216 h 246"/>
                <a:gd name="T22" fmla="*/ 342 w 371"/>
                <a:gd name="T23" fmla="*/ 30 h 246"/>
                <a:gd name="T24" fmla="*/ 30 w 371"/>
                <a:gd name="T25" fmla="*/ 30 h 246"/>
                <a:gd name="T26" fmla="*/ 30 w 371"/>
                <a:gd name="T27" fmla="*/ 21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1" h="246">
                  <a:moveTo>
                    <a:pt x="371" y="246"/>
                  </a:moveTo>
                  <a:cubicBezTo>
                    <a:pt x="248" y="246"/>
                    <a:pt x="124" y="246"/>
                    <a:pt x="0" y="246"/>
                  </a:cubicBezTo>
                  <a:cubicBezTo>
                    <a:pt x="0" y="244"/>
                    <a:pt x="0" y="242"/>
                    <a:pt x="0" y="240"/>
                  </a:cubicBezTo>
                  <a:cubicBezTo>
                    <a:pt x="0" y="168"/>
                    <a:pt x="0" y="97"/>
                    <a:pt x="0" y="26"/>
                  </a:cubicBezTo>
                  <a:cubicBezTo>
                    <a:pt x="0" y="8"/>
                    <a:pt x="8" y="0"/>
                    <a:pt x="26" y="0"/>
                  </a:cubicBezTo>
                  <a:cubicBezTo>
                    <a:pt x="132" y="0"/>
                    <a:pt x="239" y="0"/>
                    <a:pt x="346" y="0"/>
                  </a:cubicBezTo>
                  <a:cubicBezTo>
                    <a:pt x="363" y="0"/>
                    <a:pt x="371" y="8"/>
                    <a:pt x="371" y="25"/>
                  </a:cubicBezTo>
                  <a:cubicBezTo>
                    <a:pt x="371" y="97"/>
                    <a:pt x="371" y="168"/>
                    <a:pt x="371" y="240"/>
                  </a:cubicBezTo>
                  <a:cubicBezTo>
                    <a:pt x="371" y="241"/>
                    <a:pt x="371" y="243"/>
                    <a:pt x="371" y="246"/>
                  </a:cubicBezTo>
                  <a:close/>
                  <a:moveTo>
                    <a:pt x="30" y="216"/>
                  </a:moveTo>
                  <a:cubicBezTo>
                    <a:pt x="134" y="216"/>
                    <a:pt x="238" y="216"/>
                    <a:pt x="342" y="216"/>
                  </a:cubicBezTo>
                  <a:cubicBezTo>
                    <a:pt x="342" y="154"/>
                    <a:pt x="342" y="92"/>
                    <a:pt x="342" y="30"/>
                  </a:cubicBezTo>
                  <a:cubicBezTo>
                    <a:pt x="237" y="30"/>
                    <a:pt x="134" y="30"/>
                    <a:pt x="30" y="30"/>
                  </a:cubicBezTo>
                  <a:cubicBezTo>
                    <a:pt x="30" y="92"/>
                    <a:pt x="30" y="154"/>
                    <a:pt x="30" y="216"/>
                  </a:cubicBezTo>
                  <a:close/>
                </a:path>
              </a:pathLst>
            </a:custGeom>
            <a:grpFill/>
            <a:ln w="9525">
              <a:noFill/>
              <a:round/>
              <a:headEnd/>
              <a:tailEnd/>
            </a:ln>
            <a:extLst/>
          </p:spPr>
          <p:txBody>
            <a:bodyPr vert="horz" wrap="square" lIns="0" tIns="0" rIns="0" bIns="0" numCol="1" anchor="t" anchorCtr="0" compatLnSpc="1">
              <a:prstTxWarp prst="textNoShape">
                <a:avLst/>
              </a:prstTxWarp>
            </a:bodyPr>
            <a:lstStyle/>
            <a:p>
              <a:endParaRPr lang="en-US" dirty="0"/>
            </a:p>
          </p:txBody>
        </p:sp>
        <p:sp>
          <p:nvSpPr>
            <p:cNvPr id="13" name="Freeform 2"/>
            <p:cNvSpPr>
              <a:spLocks/>
            </p:cNvSpPr>
            <p:nvPr/>
          </p:nvSpPr>
          <p:spPr bwMode="gray">
            <a:xfrm>
              <a:off x="5836655" y="-379100"/>
              <a:ext cx="716072" cy="55768"/>
            </a:xfrm>
            <a:custGeom>
              <a:avLst/>
              <a:gdLst>
                <a:gd name="T0" fmla="*/ 2 w 450"/>
                <a:gd name="T1" fmla="*/ 0 h 36"/>
                <a:gd name="T2" fmla="*/ 7 w 450"/>
                <a:gd name="T3" fmla="*/ 0 h 36"/>
                <a:gd name="T4" fmla="*/ 178 w 450"/>
                <a:gd name="T5" fmla="*/ 0 h 36"/>
                <a:gd name="T6" fmla="*/ 185 w 450"/>
                <a:gd name="T7" fmla="*/ 4 h 36"/>
                <a:gd name="T8" fmla="*/ 199 w 450"/>
                <a:gd name="T9" fmla="*/ 11 h 36"/>
                <a:gd name="T10" fmla="*/ 252 w 450"/>
                <a:gd name="T11" fmla="*/ 11 h 36"/>
                <a:gd name="T12" fmla="*/ 268 w 450"/>
                <a:gd name="T13" fmla="*/ 2 h 36"/>
                <a:gd name="T14" fmla="*/ 273 w 450"/>
                <a:gd name="T15" fmla="*/ 0 h 36"/>
                <a:gd name="T16" fmla="*/ 370 w 450"/>
                <a:gd name="T17" fmla="*/ 0 h 36"/>
                <a:gd name="T18" fmla="*/ 443 w 450"/>
                <a:gd name="T19" fmla="*/ 0 h 36"/>
                <a:gd name="T20" fmla="*/ 449 w 450"/>
                <a:gd name="T21" fmla="*/ 0 h 36"/>
                <a:gd name="T22" fmla="*/ 449 w 450"/>
                <a:gd name="T23" fmla="*/ 18 h 36"/>
                <a:gd name="T24" fmla="*/ 430 w 450"/>
                <a:gd name="T25" fmla="*/ 36 h 36"/>
                <a:gd name="T26" fmla="*/ 423 w 450"/>
                <a:gd name="T27" fmla="*/ 36 h 36"/>
                <a:gd name="T28" fmla="*/ 29 w 450"/>
                <a:gd name="T29" fmla="*/ 36 h 36"/>
                <a:gd name="T30" fmla="*/ 2 w 450"/>
                <a:gd name="T31" fmla="*/ 9 h 36"/>
                <a:gd name="T32" fmla="*/ 2 w 450"/>
                <a:gd name="T33"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50" h="36">
                  <a:moveTo>
                    <a:pt x="2" y="0"/>
                  </a:moveTo>
                  <a:cubicBezTo>
                    <a:pt x="4" y="0"/>
                    <a:pt x="6" y="0"/>
                    <a:pt x="7" y="0"/>
                  </a:cubicBezTo>
                  <a:cubicBezTo>
                    <a:pt x="64" y="0"/>
                    <a:pt x="121" y="0"/>
                    <a:pt x="178" y="0"/>
                  </a:cubicBezTo>
                  <a:cubicBezTo>
                    <a:pt x="181" y="0"/>
                    <a:pt x="183" y="1"/>
                    <a:pt x="185" y="4"/>
                  </a:cubicBezTo>
                  <a:cubicBezTo>
                    <a:pt x="188" y="9"/>
                    <a:pt x="193" y="11"/>
                    <a:pt x="199" y="11"/>
                  </a:cubicBezTo>
                  <a:cubicBezTo>
                    <a:pt x="217" y="11"/>
                    <a:pt x="235" y="11"/>
                    <a:pt x="252" y="11"/>
                  </a:cubicBezTo>
                  <a:cubicBezTo>
                    <a:pt x="259" y="11"/>
                    <a:pt x="264" y="9"/>
                    <a:pt x="268" y="2"/>
                  </a:cubicBezTo>
                  <a:cubicBezTo>
                    <a:pt x="268" y="1"/>
                    <a:pt x="271" y="0"/>
                    <a:pt x="273" y="0"/>
                  </a:cubicBezTo>
                  <a:cubicBezTo>
                    <a:pt x="305" y="0"/>
                    <a:pt x="338" y="0"/>
                    <a:pt x="370" y="0"/>
                  </a:cubicBezTo>
                  <a:cubicBezTo>
                    <a:pt x="395" y="0"/>
                    <a:pt x="419" y="0"/>
                    <a:pt x="443" y="0"/>
                  </a:cubicBezTo>
                  <a:cubicBezTo>
                    <a:pt x="445" y="0"/>
                    <a:pt x="447" y="0"/>
                    <a:pt x="449" y="0"/>
                  </a:cubicBezTo>
                  <a:cubicBezTo>
                    <a:pt x="449" y="7"/>
                    <a:pt x="450" y="13"/>
                    <a:pt x="449" y="18"/>
                  </a:cubicBezTo>
                  <a:cubicBezTo>
                    <a:pt x="448" y="28"/>
                    <a:pt x="439" y="35"/>
                    <a:pt x="430" y="36"/>
                  </a:cubicBezTo>
                  <a:cubicBezTo>
                    <a:pt x="428" y="36"/>
                    <a:pt x="425" y="36"/>
                    <a:pt x="423" y="36"/>
                  </a:cubicBezTo>
                  <a:cubicBezTo>
                    <a:pt x="292" y="36"/>
                    <a:pt x="160" y="36"/>
                    <a:pt x="29" y="36"/>
                  </a:cubicBezTo>
                  <a:cubicBezTo>
                    <a:pt x="12" y="36"/>
                    <a:pt x="0" y="27"/>
                    <a:pt x="2" y="9"/>
                  </a:cubicBezTo>
                  <a:cubicBezTo>
                    <a:pt x="2" y="6"/>
                    <a:pt x="2" y="4"/>
                    <a:pt x="2" y="0"/>
                  </a:cubicBezTo>
                  <a:close/>
                </a:path>
              </a:pathLst>
            </a:custGeom>
            <a:grpFill/>
            <a:ln w="9525">
              <a:noFill/>
              <a:round/>
              <a:headEnd/>
              <a:tailEnd/>
            </a:ln>
            <a:extLst/>
          </p:spPr>
          <p:txBody>
            <a:bodyPr vert="horz" wrap="square" lIns="0" tIns="0" rIns="0" bIns="0" numCol="1" anchor="t" anchorCtr="0" compatLnSpc="1">
              <a:prstTxWarp prst="textNoShape">
                <a:avLst/>
              </a:prstTxWarp>
            </a:bodyPr>
            <a:lstStyle/>
            <a:p>
              <a:endParaRPr lang="en-US" dirty="0"/>
            </a:p>
          </p:txBody>
        </p:sp>
      </p:grpSp>
      <p:pic>
        <p:nvPicPr>
          <p:cNvPr id="16" name="Logo"/>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gray">
          <a:xfrm>
            <a:off x="9556768" y="6126998"/>
            <a:ext cx="2179779" cy="39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39798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bg bwMode="gray">
      <p:bgPr>
        <a:solidFill>
          <a:schemeClr val="bg1"/>
        </a:solidFill>
        <a:effectLst/>
      </p:bgPr>
    </p:bg>
    <p:spTree>
      <p:nvGrpSpPr>
        <p:cNvPr id="1" name=""/>
        <p:cNvGrpSpPr/>
        <p:nvPr/>
      </p:nvGrpSpPr>
      <p:grpSpPr>
        <a:xfrm>
          <a:off x="0" y="0"/>
          <a:ext cx="0" cy="0"/>
          <a:chOff x="0" y="0"/>
          <a:chExt cx="0" cy="0"/>
        </a:xfrm>
      </p:grpSpPr>
      <p:pic>
        <p:nvPicPr>
          <p:cNvPr id="19" name="Bildplatzhalter 18"/>
          <p:cNvPicPr>
            <a:picLocks noGrp="1" noChangeAspect="1"/>
          </p:cNvPicPr>
          <p:nvPr>
            <p:ph type="pic" sz="quarter" idx="14"/>
          </p:nvPr>
        </p:nvPicPr>
        <p:blipFill>
          <a:blip r:embed="rId2">
            <a:extLst>
              <a:ext uri="{28A0092B-C50C-407E-A947-70E740481C1C}">
                <a14:useLocalDpi xmlns:a14="http://schemas.microsoft.com/office/drawing/2010/main" val="0"/>
              </a:ext>
            </a:extLst>
          </a:blip>
          <a:srcRect l="88" r="88"/>
          <a:stretch>
            <a:fillRect/>
          </a:stretch>
        </p:blipFill>
        <p:spPr bwMode="gray">
          <a:xfrm>
            <a:off x="6303601" y="1512000"/>
            <a:ext cx="5886812" cy="4298400"/>
          </a:xfrm>
        </p:spPr>
      </p:pic>
      <p:sp>
        <p:nvSpPr>
          <p:cNvPr id="7" name="Rectangle"/>
          <p:cNvSpPr/>
          <p:nvPr/>
        </p:nvSpPr>
        <p:spPr bwMode="gray">
          <a:xfrm>
            <a:off x="6303601" y="1512000"/>
            <a:ext cx="5886812" cy="4298400"/>
          </a:xfrm>
          <a:prstGeom prst="rect">
            <a:avLst/>
          </a:prstGeom>
          <a:solidFill>
            <a:schemeClr val="tx1">
              <a:lumMod val="85000"/>
              <a:lumOff val="1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tle"/>
          <p:cNvSpPr>
            <a:spLocks noGrp="1"/>
          </p:cNvSpPr>
          <p:nvPr>
            <p:ph type="title"/>
          </p:nvPr>
        </p:nvSpPr>
        <p:spPr bwMode="gray"/>
        <p:txBody>
          <a:bodyPr/>
          <a:lstStyle/>
          <a:p>
            <a:r>
              <a:rPr lang="en-US" dirty="0" smtClean="0"/>
              <a:t>BUSINESS MODEL</a:t>
            </a:r>
            <a:endParaRPr lang="en-US" dirty="0"/>
          </a:p>
        </p:txBody>
      </p:sp>
      <p:sp>
        <p:nvSpPr>
          <p:cNvPr id="4" name="Subtitle"/>
          <p:cNvSpPr>
            <a:spLocks noGrp="1"/>
          </p:cNvSpPr>
          <p:nvPr>
            <p:ph type="body" sz="quarter" idx="13"/>
          </p:nvPr>
        </p:nvSpPr>
        <p:spPr bwMode="gray"/>
        <p:txBody>
          <a:bodyPr/>
          <a:lstStyle/>
          <a:p>
            <a:r>
              <a:rPr lang="en-US" dirty="0" smtClean="0"/>
              <a:t>Example – Freemium</a:t>
            </a:r>
            <a:endParaRPr lang="en-US" dirty="0"/>
          </a:p>
        </p:txBody>
      </p:sp>
      <p:sp>
        <p:nvSpPr>
          <p:cNvPr id="6" name="Content"/>
          <p:cNvSpPr>
            <a:spLocks noGrp="1"/>
          </p:cNvSpPr>
          <p:nvPr>
            <p:ph sz="half" idx="1"/>
          </p:nvPr>
        </p:nvSpPr>
        <p:spPr bwMode="gray"/>
        <p:txBody>
          <a:bodyPr/>
          <a:lstStyle/>
          <a:p>
            <a:pPr marL="0" indent="0">
              <a:buNone/>
            </a:pPr>
            <a:r>
              <a:rPr lang="en-US" dirty="0" smtClean="0"/>
              <a:t>In Free!, revenue from advertising can only be generated by the advertising (price) market.                                           </a:t>
            </a:r>
          </a:p>
          <a:p>
            <a:pPr marL="0" indent="0">
              <a:buNone/>
            </a:pPr>
            <a:r>
              <a:rPr lang="en-US" dirty="0" smtClean="0"/>
              <a:t>An alternative is </a:t>
            </a:r>
            <a:r>
              <a:rPr lang="en-US" b="1" dirty="0" smtClean="0">
                <a:latin typeface="+mj-lt"/>
              </a:rPr>
              <a:t>Freemium</a:t>
            </a:r>
            <a:r>
              <a:rPr lang="en-US" dirty="0" smtClean="0">
                <a:latin typeface="+mj-lt"/>
              </a:rPr>
              <a:t>:</a:t>
            </a:r>
          </a:p>
          <a:p>
            <a:pPr marL="450000" lvl="1" indent="0">
              <a:buNone/>
            </a:pPr>
            <a:endParaRPr lang="en-US" sz="2200" dirty="0" smtClean="0"/>
          </a:p>
          <a:p>
            <a:pPr marL="450000" lvl="1" indent="0">
              <a:buNone/>
            </a:pPr>
            <a:r>
              <a:rPr lang="en-US" sz="2400" dirty="0" smtClean="0">
                <a:latin typeface="Bebas Neue" panose="020B0506020202020201" pitchFamily="34" charset="0"/>
              </a:rPr>
              <a:t>Free + Premium = Freemium</a:t>
            </a:r>
          </a:p>
          <a:p>
            <a:pPr marL="450000" lvl="1" indent="0">
              <a:buNone/>
            </a:pPr>
            <a:r>
              <a:rPr lang="en-US" dirty="0" smtClean="0"/>
              <a:t>After free services are offered, fee-based packages/additional services are supplemented.</a:t>
            </a:r>
          </a:p>
          <a:p>
            <a:pPr marL="450000" lvl="1" indent="0">
              <a:buNone/>
            </a:pPr>
            <a:endParaRPr lang="en-US" sz="2200" dirty="0" smtClean="0"/>
          </a:p>
          <a:p>
            <a:endParaRPr lang="en-US" dirty="0"/>
          </a:p>
        </p:txBody>
      </p:sp>
      <p:grpSp>
        <p:nvGrpSpPr>
          <p:cNvPr id="8" name="METRO ICON - award ribbons"/>
          <p:cNvGrpSpPr>
            <a:grpSpLocks noChangeAspect="1"/>
          </p:cNvGrpSpPr>
          <p:nvPr/>
        </p:nvGrpSpPr>
        <p:grpSpPr bwMode="gray">
          <a:xfrm>
            <a:off x="8815084" y="3014564"/>
            <a:ext cx="863847" cy="1293271"/>
            <a:chOff x="9789776" y="3379328"/>
            <a:chExt cx="384471" cy="575594"/>
          </a:xfrm>
          <a:solidFill>
            <a:schemeClr val="bg1"/>
          </a:solidFill>
        </p:grpSpPr>
        <p:sp>
          <p:nvSpPr>
            <p:cNvPr id="9" name="Freeform 26"/>
            <p:cNvSpPr>
              <a:spLocks noEditPoints="1"/>
            </p:cNvSpPr>
            <p:nvPr/>
          </p:nvSpPr>
          <p:spPr bwMode="gray">
            <a:xfrm>
              <a:off x="9809777" y="3379328"/>
              <a:ext cx="342245" cy="340024"/>
            </a:xfrm>
            <a:custGeom>
              <a:avLst/>
              <a:gdLst>
                <a:gd name="T0" fmla="*/ 151 w 215"/>
                <a:gd name="T1" fmla="*/ 196 h 214"/>
                <a:gd name="T2" fmla="*/ 126 w 215"/>
                <a:gd name="T3" fmla="*/ 205 h 214"/>
                <a:gd name="T4" fmla="*/ 118 w 215"/>
                <a:gd name="T5" fmla="*/ 210 h 214"/>
                <a:gd name="T6" fmla="*/ 94 w 215"/>
                <a:gd name="T7" fmla="*/ 208 h 214"/>
                <a:gd name="T8" fmla="*/ 74 w 215"/>
                <a:gd name="T9" fmla="*/ 197 h 214"/>
                <a:gd name="T10" fmla="*/ 58 w 215"/>
                <a:gd name="T11" fmla="*/ 196 h 214"/>
                <a:gd name="T12" fmla="*/ 35 w 215"/>
                <a:gd name="T13" fmla="*/ 180 h 214"/>
                <a:gd name="T14" fmla="*/ 34 w 215"/>
                <a:gd name="T15" fmla="*/ 177 h 214"/>
                <a:gd name="T16" fmla="*/ 16 w 215"/>
                <a:gd name="T17" fmla="*/ 153 h 214"/>
                <a:gd name="T18" fmla="*/ 3 w 215"/>
                <a:gd name="T19" fmla="*/ 135 h 214"/>
                <a:gd name="T20" fmla="*/ 4 w 215"/>
                <a:gd name="T21" fmla="*/ 124 h 214"/>
                <a:gd name="T22" fmla="*/ 5 w 215"/>
                <a:gd name="T23" fmla="*/ 90 h 214"/>
                <a:gd name="T24" fmla="*/ 14 w 215"/>
                <a:gd name="T25" fmla="*/ 62 h 214"/>
                <a:gd name="T26" fmla="*/ 20 w 215"/>
                <a:gd name="T27" fmla="*/ 58 h 214"/>
                <a:gd name="T28" fmla="*/ 32 w 215"/>
                <a:gd name="T29" fmla="*/ 41 h 214"/>
                <a:gd name="T30" fmla="*/ 35 w 215"/>
                <a:gd name="T31" fmla="*/ 33 h 214"/>
                <a:gd name="T32" fmla="*/ 57 w 215"/>
                <a:gd name="T33" fmla="*/ 17 h 214"/>
                <a:gd name="T34" fmla="*/ 68 w 215"/>
                <a:gd name="T35" fmla="*/ 17 h 214"/>
                <a:gd name="T36" fmla="*/ 86 w 215"/>
                <a:gd name="T37" fmla="*/ 11 h 214"/>
                <a:gd name="T38" fmla="*/ 95 w 215"/>
                <a:gd name="T39" fmla="*/ 5 h 214"/>
                <a:gd name="T40" fmla="*/ 121 w 215"/>
                <a:gd name="T41" fmla="*/ 5 h 214"/>
                <a:gd name="T42" fmla="*/ 123 w 215"/>
                <a:gd name="T43" fmla="*/ 6 h 214"/>
                <a:gd name="T44" fmla="*/ 157 w 215"/>
                <a:gd name="T45" fmla="*/ 17 h 214"/>
                <a:gd name="T46" fmla="*/ 181 w 215"/>
                <a:gd name="T47" fmla="*/ 35 h 214"/>
                <a:gd name="T48" fmla="*/ 183 w 215"/>
                <a:gd name="T49" fmla="*/ 41 h 214"/>
                <a:gd name="T50" fmla="*/ 196 w 215"/>
                <a:gd name="T51" fmla="*/ 58 h 214"/>
                <a:gd name="T52" fmla="*/ 207 w 215"/>
                <a:gd name="T53" fmla="*/ 66 h 214"/>
                <a:gd name="T54" fmla="*/ 213 w 215"/>
                <a:gd name="T55" fmla="*/ 86 h 214"/>
                <a:gd name="T56" fmla="*/ 209 w 215"/>
                <a:gd name="T57" fmla="*/ 98 h 214"/>
                <a:gd name="T58" fmla="*/ 209 w 215"/>
                <a:gd name="T59" fmla="*/ 116 h 214"/>
                <a:gd name="T60" fmla="*/ 213 w 215"/>
                <a:gd name="T61" fmla="*/ 127 h 214"/>
                <a:gd name="T62" fmla="*/ 207 w 215"/>
                <a:gd name="T63" fmla="*/ 148 h 214"/>
                <a:gd name="T64" fmla="*/ 200 w 215"/>
                <a:gd name="T65" fmla="*/ 153 h 214"/>
                <a:gd name="T66" fmla="*/ 182 w 215"/>
                <a:gd name="T67" fmla="*/ 177 h 214"/>
                <a:gd name="T68" fmla="*/ 151 w 215"/>
                <a:gd name="T69" fmla="*/ 196 h 214"/>
                <a:gd name="T70" fmla="*/ 33 w 215"/>
                <a:gd name="T71" fmla="*/ 107 h 214"/>
                <a:gd name="T72" fmla="*/ 107 w 215"/>
                <a:gd name="T73" fmla="*/ 182 h 214"/>
                <a:gd name="T74" fmla="*/ 183 w 215"/>
                <a:gd name="T75" fmla="*/ 108 h 214"/>
                <a:gd name="T76" fmla="*/ 108 w 215"/>
                <a:gd name="T77" fmla="*/ 31 h 214"/>
                <a:gd name="T78" fmla="*/ 33 w 215"/>
                <a:gd name="T79" fmla="*/ 107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15" h="214">
                  <a:moveTo>
                    <a:pt x="151" y="196"/>
                  </a:moveTo>
                  <a:cubicBezTo>
                    <a:pt x="143" y="195"/>
                    <a:pt x="134" y="198"/>
                    <a:pt x="126" y="205"/>
                  </a:cubicBezTo>
                  <a:cubicBezTo>
                    <a:pt x="124" y="207"/>
                    <a:pt x="121" y="209"/>
                    <a:pt x="118" y="210"/>
                  </a:cubicBezTo>
                  <a:cubicBezTo>
                    <a:pt x="110" y="214"/>
                    <a:pt x="102" y="213"/>
                    <a:pt x="94" y="208"/>
                  </a:cubicBezTo>
                  <a:cubicBezTo>
                    <a:pt x="88" y="204"/>
                    <a:pt x="81" y="200"/>
                    <a:pt x="74" y="197"/>
                  </a:cubicBezTo>
                  <a:cubicBezTo>
                    <a:pt x="69" y="195"/>
                    <a:pt x="63" y="197"/>
                    <a:pt x="58" y="196"/>
                  </a:cubicBezTo>
                  <a:cubicBezTo>
                    <a:pt x="46" y="196"/>
                    <a:pt x="39" y="191"/>
                    <a:pt x="35" y="180"/>
                  </a:cubicBezTo>
                  <a:cubicBezTo>
                    <a:pt x="34" y="179"/>
                    <a:pt x="34" y="178"/>
                    <a:pt x="34" y="177"/>
                  </a:cubicBezTo>
                  <a:cubicBezTo>
                    <a:pt x="31" y="166"/>
                    <a:pt x="25" y="159"/>
                    <a:pt x="16" y="153"/>
                  </a:cubicBezTo>
                  <a:cubicBezTo>
                    <a:pt x="9" y="149"/>
                    <a:pt x="3" y="144"/>
                    <a:pt x="3" y="135"/>
                  </a:cubicBezTo>
                  <a:cubicBezTo>
                    <a:pt x="2" y="131"/>
                    <a:pt x="3" y="127"/>
                    <a:pt x="4" y="124"/>
                  </a:cubicBezTo>
                  <a:cubicBezTo>
                    <a:pt x="10" y="113"/>
                    <a:pt x="9" y="102"/>
                    <a:pt x="5" y="90"/>
                  </a:cubicBezTo>
                  <a:cubicBezTo>
                    <a:pt x="0" y="78"/>
                    <a:pt x="3" y="70"/>
                    <a:pt x="14" y="62"/>
                  </a:cubicBezTo>
                  <a:cubicBezTo>
                    <a:pt x="16" y="61"/>
                    <a:pt x="18" y="59"/>
                    <a:pt x="20" y="58"/>
                  </a:cubicBezTo>
                  <a:cubicBezTo>
                    <a:pt x="26" y="54"/>
                    <a:pt x="30" y="48"/>
                    <a:pt x="32" y="41"/>
                  </a:cubicBezTo>
                  <a:cubicBezTo>
                    <a:pt x="33" y="38"/>
                    <a:pt x="34" y="36"/>
                    <a:pt x="35" y="33"/>
                  </a:cubicBezTo>
                  <a:cubicBezTo>
                    <a:pt x="39" y="23"/>
                    <a:pt x="46" y="18"/>
                    <a:pt x="57" y="17"/>
                  </a:cubicBezTo>
                  <a:cubicBezTo>
                    <a:pt x="61" y="17"/>
                    <a:pt x="64" y="17"/>
                    <a:pt x="68" y="17"/>
                  </a:cubicBezTo>
                  <a:cubicBezTo>
                    <a:pt x="75" y="18"/>
                    <a:pt x="81" y="16"/>
                    <a:pt x="86" y="11"/>
                  </a:cubicBezTo>
                  <a:cubicBezTo>
                    <a:pt x="89" y="9"/>
                    <a:pt x="92" y="7"/>
                    <a:pt x="95" y="5"/>
                  </a:cubicBezTo>
                  <a:cubicBezTo>
                    <a:pt x="103" y="0"/>
                    <a:pt x="112" y="0"/>
                    <a:pt x="121" y="5"/>
                  </a:cubicBezTo>
                  <a:cubicBezTo>
                    <a:pt x="121" y="5"/>
                    <a:pt x="122" y="6"/>
                    <a:pt x="123" y="6"/>
                  </a:cubicBezTo>
                  <a:cubicBezTo>
                    <a:pt x="132" y="15"/>
                    <a:pt x="144" y="18"/>
                    <a:pt x="157" y="17"/>
                  </a:cubicBezTo>
                  <a:cubicBezTo>
                    <a:pt x="170" y="17"/>
                    <a:pt x="177" y="22"/>
                    <a:pt x="181" y="35"/>
                  </a:cubicBezTo>
                  <a:cubicBezTo>
                    <a:pt x="182" y="37"/>
                    <a:pt x="183" y="39"/>
                    <a:pt x="183" y="41"/>
                  </a:cubicBezTo>
                  <a:cubicBezTo>
                    <a:pt x="185" y="48"/>
                    <a:pt x="190" y="54"/>
                    <a:pt x="196" y="58"/>
                  </a:cubicBezTo>
                  <a:cubicBezTo>
                    <a:pt x="200" y="60"/>
                    <a:pt x="204" y="63"/>
                    <a:pt x="207" y="66"/>
                  </a:cubicBezTo>
                  <a:cubicBezTo>
                    <a:pt x="213" y="71"/>
                    <a:pt x="215" y="78"/>
                    <a:pt x="213" y="86"/>
                  </a:cubicBezTo>
                  <a:cubicBezTo>
                    <a:pt x="212" y="90"/>
                    <a:pt x="210" y="94"/>
                    <a:pt x="209" y="98"/>
                  </a:cubicBezTo>
                  <a:cubicBezTo>
                    <a:pt x="206" y="104"/>
                    <a:pt x="207" y="110"/>
                    <a:pt x="209" y="116"/>
                  </a:cubicBezTo>
                  <a:cubicBezTo>
                    <a:pt x="210" y="120"/>
                    <a:pt x="212" y="124"/>
                    <a:pt x="213" y="127"/>
                  </a:cubicBezTo>
                  <a:cubicBezTo>
                    <a:pt x="215" y="135"/>
                    <a:pt x="213" y="142"/>
                    <a:pt x="207" y="148"/>
                  </a:cubicBezTo>
                  <a:cubicBezTo>
                    <a:pt x="205" y="150"/>
                    <a:pt x="202" y="152"/>
                    <a:pt x="200" y="153"/>
                  </a:cubicBezTo>
                  <a:cubicBezTo>
                    <a:pt x="190" y="159"/>
                    <a:pt x="185" y="166"/>
                    <a:pt x="182" y="177"/>
                  </a:cubicBezTo>
                  <a:cubicBezTo>
                    <a:pt x="179" y="189"/>
                    <a:pt x="173" y="198"/>
                    <a:pt x="151" y="196"/>
                  </a:cubicBezTo>
                  <a:close/>
                  <a:moveTo>
                    <a:pt x="33" y="107"/>
                  </a:moveTo>
                  <a:cubicBezTo>
                    <a:pt x="32" y="147"/>
                    <a:pt x="65" y="182"/>
                    <a:pt x="107" y="182"/>
                  </a:cubicBezTo>
                  <a:cubicBezTo>
                    <a:pt x="148" y="183"/>
                    <a:pt x="183" y="150"/>
                    <a:pt x="183" y="108"/>
                  </a:cubicBezTo>
                  <a:cubicBezTo>
                    <a:pt x="184" y="66"/>
                    <a:pt x="151" y="32"/>
                    <a:pt x="108" y="31"/>
                  </a:cubicBezTo>
                  <a:cubicBezTo>
                    <a:pt x="66" y="31"/>
                    <a:pt x="33" y="65"/>
                    <a:pt x="33" y="107"/>
                  </a:cubicBezTo>
                  <a:close/>
                </a:path>
              </a:pathLst>
            </a:custGeom>
            <a:grpFill/>
            <a:ln w="9525">
              <a:noFill/>
              <a:round/>
              <a:headEnd/>
              <a:tailEnd/>
            </a:ln>
            <a:extLst/>
          </p:spPr>
          <p:txBody>
            <a:bodyPr vert="horz" wrap="square" lIns="0" tIns="0" rIns="0" bIns="0" numCol="1" anchor="t" anchorCtr="0" compatLnSpc="1">
              <a:prstTxWarp prst="textNoShape">
                <a:avLst/>
              </a:prstTxWarp>
            </a:bodyPr>
            <a:lstStyle/>
            <a:p>
              <a:endParaRPr lang="en-US" dirty="0"/>
            </a:p>
          </p:txBody>
        </p:sp>
        <p:sp>
          <p:nvSpPr>
            <p:cNvPr id="10" name="Freeform 26"/>
            <p:cNvSpPr>
              <a:spLocks/>
            </p:cNvSpPr>
            <p:nvPr/>
          </p:nvSpPr>
          <p:spPr bwMode="gray">
            <a:xfrm>
              <a:off x="9998679" y="3737129"/>
              <a:ext cx="175568" cy="217793"/>
            </a:xfrm>
            <a:custGeom>
              <a:avLst/>
              <a:gdLst>
                <a:gd name="T0" fmla="*/ 56 w 111"/>
                <a:gd name="T1" fmla="*/ 138 h 138"/>
                <a:gd name="T2" fmla="*/ 0 w 111"/>
                <a:gd name="T3" fmla="*/ 17 h 138"/>
                <a:gd name="T4" fmla="*/ 28 w 111"/>
                <a:gd name="T5" fmla="*/ 3 h 138"/>
                <a:gd name="T6" fmla="*/ 32 w 111"/>
                <a:gd name="T7" fmla="*/ 2 h 138"/>
                <a:gd name="T8" fmla="*/ 58 w 111"/>
                <a:gd name="T9" fmla="*/ 0 h 138"/>
                <a:gd name="T10" fmla="*/ 111 w 111"/>
                <a:gd name="T11" fmla="*/ 113 h 138"/>
                <a:gd name="T12" fmla="*/ 71 w 111"/>
                <a:gd name="T13" fmla="*/ 98 h 138"/>
                <a:gd name="T14" fmla="*/ 56 w 111"/>
                <a:gd name="T15" fmla="*/ 138 h 1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38">
                  <a:moveTo>
                    <a:pt x="56" y="138"/>
                  </a:moveTo>
                  <a:cubicBezTo>
                    <a:pt x="37" y="97"/>
                    <a:pt x="19" y="57"/>
                    <a:pt x="0" y="17"/>
                  </a:cubicBezTo>
                  <a:cubicBezTo>
                    <a:pt x="11" y="15"/>
                    <a:pt x="20" y="9"/>
                    <a:pt x="28" y="3"/>
                  </a:cubicBezTo>
                  <a:cubicBezTo>
                    <a:pt x="29" y="2"/>
                    <a:pt x="30" y="2"/>
                    <a:pt x="32" y="2"/>
                  </a:cubicBezTo>
                  <a:cubicBezTo>
                    <a:pt x="40" y="1"/>
                    <a:pt x="49" y="1"/>
                    <a:pt x="58" y="0"/>
                  </a:cubicBezTo>
                  <a:cubicBezTo>
                    <a:pt x="75" y="37"/>
                    <a:pt x="93" y="74"/>
                    <a:pt x="111" y="113"/>
                  </a:cubicBezTo>
                  <a:cubicBezTo>
                    <a:pt x="97" y="108"/>
                    <a:pt x="84" y="103"/>
                    <a:pt x="71" y="98"/>
                  </a:cubicBezTo>
                  <a:cubicBezTo>
                    <a:pt x="66" y="112"/>
                    <a:pt x="61" y="125"/>
                    <a:pt x="56" y="138"/>
                  </a:cubicBezTo>
                  <a:close/>
                </a:path>
              </a:pathLst>
            </a:custGeom>
            <a:grpFill/>
            <a:ln w="9525">
              <a:noFill/>
              <a:round/>
              <a:headEnd/>
              <a:tailEnd/>
            </a:ln>
            <a:extLst/>
          </p:spPr>
          <p:txBody>
            <a:bodyPr vert="horz" wrap="square" lIns="0" tIns="0" rIns="0" bIns="0" numCol="1" anchor="t" anchorCtr="0" compatLnSpc="1">
              <a:prstTxWarp prst="textNoShape">
                <a:avLst/>
              </a:prstTxWarp>
            </a:bodyPr>
            <a:lstStyle/>
            <a:p>
              <a:endParaRPr lang="en-US" dirty="0"/>
            </a:p>
          </p:txBody>
        </p:sp>
        <p:sp>
          <p:nvSpPr>
            <p:cNvPr id="11" name="Freeform 26"/>
            <p:cNvSpPr>
              <a:spLocks/>
            </p:cNvSpPr>
            <p:nvPr/>
          </p:nvSpPr>
          <p:spPr bwMode="gray">
            <a:xfrm>
              <a:off x="9789776" y="3737129"/>
              <a:ext cx="177790" cy="217793"/>
            </a:xfrm>
            <a:custGeom>
              <a:avLst/>
              <a:gdLst>
                <a:gd name="T0" fmla="*/ 112 w 112"/>
                <a:gd name="T1" fmla="*/ 17 h 138"/>
                <a:gd name="T2" fmla="*/ 55 w 112"/>
                <a:gd name="T3" fmla="*/ 138 h 138"/>
                <a:gd name="T4" fmla="*/ 40 w 112"/>
                <a:gd name="T5" fmla="*/ 98 h 138"/>
                <a:gd name="T6" fmla="*/ 0 w 112"/>
                <a:gd name="T7" fmla="*/ 113 h 138"/>
                <a:gd name="T8" fmla="*/ 2 w 112"/>
                <a:gd name="T9" fmla="*/ 108 h 138"/>
                <a:gd name="T10" fmla="*/ 52 w 112"/>
                <a:gd name="T11" fmla="*/ 3 h 138"/>
                <a:gd name="T12" fmla="*/ 57 w 112"/>
                <a:gd name="T13" fmla="*/ 0 h 138"/>
                <a:gd name="T14" fmla="*/ 77 w 112"/>
                <a:gd name="T15" fmla="*/ 2 h 138"/>
                <a:gd name="T16" fmla="*/ 84 w 112"/>
                <a:gd name="T17" fmla="*/ 4 h 138"/>
                <a:gd name="T18" fmla="*/ 112 w 112"/>
                <a:gd name="T19" fmla="*/ 17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2" h="138">
                  <a:moveTo>
                    <a:pt x="112" y="17"/>
                  </a:moveTo>
                  <a:cubicBezTo>
                    <a:pt x="93" y="57"/>
                    <a:pt x="74" y="98"/>
                    <a:pt x="55" y="138"/>
                  </a:cubicBezTo>
                  <a:cubicBezTo>
                    <a:pt x="50" y="125"/>
                    <a:pt x="45" y="112"/>
                    <a:pt x="40" y="98"/>
                  </a:cubicBezTo>
                  <a:cubicBezTo>
                    <a:pt x="27" y="103"/>
                    <a:pt x="14" y="108"/>
                    <a:pt x="0" y="113"/>
                  </a:cubicBezTo>
                  <a:cubicBezTo>
                    <a:pt x="1" y="111"/>
                    <a:pt x="2" y="109"/>
                    <a:pt x="2" y="108"/>
                  </a:cubicBezTo>
                  <a:cubicBezTo>
                    <a:pt x="19" y="73"/>
                    <a:pt x="35" y="38"/>
                    <a:pt x="52" y="3"/>
                  </a:cubicBezTo>
                  <a:cubicBezTo>
                    <a:pt x="53" y="0"/>
                    <a:pt x="54" y="0"/>
                    <a:pt x="57" y="0"/>
                  </a:cubicBezTo>
                  <a:cubicBezTo>
                    <a:pt x="63" y="1"/>
                    <a:pt x="70" y="1"/>
                    <a:pt x="77" y="2"/>
                  </a:cubicBezTo>
                  <a:cubicBezTo>
                    <a:pt x="79" y="2"/>
                    <a:pt x="82" y="2"/>
                    <a:pt x="84" y="4"/>
                  </a:cubicBezTo>
                  <a:cubicBezTo>
                    <a:pt x="92" y="9"/>
                    <a:pt x="101" y="15"/>
                    <a:pt x="112" y="17"/>
                  </a:cubicBezTo>
                  <a:close/>
                </a:path>
              </a:pathLst>
            </a:custGeom>
            <a:grpFill/>
            <a:ln w="9525">
              <a:noFill/>
              <a:round/>
              <a:headEnd/>
              <a:tailEnd/>
            </a:ln>
            <a:extLst/>
          </p:spPr>
          <p:txBody>
            <a:bodyPr vert="horz" wrap="square" lIns="0" tIns="0" rIns="0" bIns="0" numCol="1" anchor="t" anchorCtr="0" compatLnSpc="1">
              <a:prstTxWarp prst="textNoShape">
                <a:avLst/>
              </a:prstTxWarp>
            </a:bodyPr>
            <a:lstStyle/>
            <a:p>
              <a:endParaRPr lang="en-US" dirty="0"/>
            </a:p>
          </p:txBody>
        </p:sp>
        <p:sp>
          <p:nvSpPr>
            <p:cNvPr id="12" name="Freeform 26"/>
            <p:cNvSpPr>
              <a:spLocks/>
            </p:cNvSpPr>
            <p:nvPr/>
          </p:nvSpPr>
          <p:spPr bwMode="gray">
            <a:xfrm>
              <a:off x="9887560" y="3452666"/>
              <a:ext cx="188902" cy="193347"/>
            </a:xfrm>
            <a:custGeom>
              <a:avLst/>
              <a:gdLst>
                <a:gd name="T0" fmla="*/ 0 w 120"/>
                <a:gd name="T1" fmla="*/ 61 h 122"/>
                <a:gd name="T2" fmla="*/ 60 w 120"/>
                <a:gd name="T3" fmla="*/ 1 h 122"/>
                <a:gd name="T4" fmla="*/ 120 w 120"/>
                <a:gd name="T5" fmla="*/ 61 h 122"/>
                <a:gd name="T6" fmla="*/ 60 w 120"/>
                <a:gd name="T7" fmla="*/ 121 h 122"/>
                <a:gd name="T8" fmla="*/ 0 w 120"/>
                <a:gd name="T9" fmla="*/ 61 h 122"/>
              </a:gdLst>
              <a:ahLst/>
              <a:cxnLst>
                <a:cxn ang="0">
                  <a:pos x="T0" y="T1"/>
                </a:cxn>
                <a:cxn ang="0">
                  <a:pos x="T2" y="T3"/>
                </a:cxn>
                <a:cxn ang="0">
                  <a:pos x="T4" y="T5"/>
                </a:cxn>
                <a:cxn ang="0">
                  <a:pos x="T6" y="T7"/>
                </a:cxn>
                <a:cxn ang="0">
                  <a:pos x="T8" y="T9"/>
                </a:cxn>
              </a:cxnLst>
              <a:rect l="0" t="0" r="r" b="b"/>
              <a:pathLst>
                <a:path w="120" h="122">
                  <a:moveTo>
                    <a:pt x="0" y="61"/>
                  </a:moveTo>
                  <a:cubicBezTo>
                    <a:pt x="0" y="27"/>
                    <a:pt x="26" y="1"/>
                    <a:pt x="60" y="1"/>
                  </a:cubicBezTo>
                  <a:cubicBezTo>
                    <a:pt x="93" y="0"/>
                    <a:pt x="120" y="28"/>
                    <a:pt x="120" y="61"/>
                  </a:cubicBezTo>
                  <a:cubicBezTo>
                    <a:pt x="120" y="94"/>
                    <a:pt x="93" y="122"/>
                    <a:pt x="60" y="121"/>
                  </a:cubicBezTo>
                  <a:cubicBezTo>
                    <a:pt x="26" y="121"/>
                    <a:pt x="0" y="94"/>
                    <a:pt x="0" y="61"/>
                  </a:cubicBezTo>
                  <a:close/>
                </a:path>
              </a:pathLst>
            </a:custGeom>
            <a:grpFill/>
            <a:ln w="9525">
              <a:noFill/>
              <a:round/>
              <a:headEnd/>
              <a:tailEnd/>
            </a:ln>
            <a:extLst/>
          </p:spPr>
          <p:txBody>
            <a:bodyPr vert="horz" wrap="square" lIns="0" tIns="0" rIns="0" bIns="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4062137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bg bwMode="gray">
      <p:bgPr>
        <a:solidFill>
          <a:schemeClr val="bg1">
            <a:lumMod val="85000"/>
          </a:schemeClr>
        </a:solidFill>
        <a:effectLst/>
      </p:bgPr>
    </p:bg>
    <p:spTree>
      <p:nvGrpSpPr>
        <p:cNvPr id="1" name=""/>
        <p:cNvGrpSpPr/>
        <p:nvPr/>
      </p:nvGrpSpPr>
      <p:grpSpPr>
        <a:xfrm>
          <a:off x="0" y="0"/>
          <a:ext cx="0" cy="0"/>
          <a:chOff x="0" y="0"/>
          <a:chExt cx="0" cy="0"/>
        </a:xfrm>
      </p:grpSpPr>
      <p:pic>
        <p:nvPicPr>
          <p:cNvPr id="14" name="Bildplatzhalter 13"/>
          <p:cNvPicPr>
            <a:picLocks noGrp="1" noChangeAspect="1"/>
          </p:cNvPicPr>
          <p:nvPr>
            <p:ph type="pic" sz="quarter" idx="14"/>
          </p:nvPr>
        </p:nvPicPr>
        <p:blipFill>
          <a:blip r:embed="rId2">
            <a:extLst>
              <a:ext uri="{28A0092B-C50C-407E-A947-70E740481C1C}">
                <a14:useLocalDpi xmlns:a14="http://schemas.microsoft.com/office/drawing/2010/main" val="0"/>
              </a:ext>
            </a:extLst>
          </a:blip>
          <a:srcRect l="88" r="88"/>
          <a:stretch>
            <a:fillRect/>
          </a:stretch>
        </p:blipFill>
        <p:spPr bwMode="gray">
          <a:xfrm>
            <a:off x="6303601" y="1512000"/>
            <a:ext cx="5886812" cy="4298400"/>
          </a:xfrm>
        </p:spPr>
      </p:pic>
      <p:sp>
        <p:nvSpPr>
          <p:cNvPr id="5" name="Title"/>
          <p:cNvSpPr>
            <a:spLocks noGrp="1"/>
          </p:cNvSpPr>
          <p:nvPr>
            <p:ph type="title"/>
          </p:nvPr>
        </p:nvSpPr>
        <p:spPr bwMode="gray"/>
        <p:txBody>
          <a:bodyPr/>
          <a:lstStyle/>
          <a:p>
            <a:r>
              <a:rPr lang="en-US" dirty="0" smtClean="0"/>
              <a:t>BUSINESS MODEL</a:t>
            </a:r>
            <a:endParaRPr lang="en-US" dirty="0"/>
          </a:p>
        </p:txBody>
      </p:sp>
      <p:sp>
        <p:nvSpPr>
          <p:cNvPr id="4" name="Subtitle"/>
          <p:cNvSpPr>
            <a:spLocks noGrp="1"/>
          </p:cNvSpPr>
          <p:nvPr>
            <p:ph type="body" sz="quarter" idx="13"/>
          </p:nvPr>
        </p:nvSpPr>
        <p:spPr bwMode="gray"/>
        <p:txBody>
          <a:bodyPr/>
          <a:lstStyle/>
          <a:p>
            <a:r>
              <a:rPr lang="en-US" dirty="0" smtClean="0"/>
              <a:t>Example – The Long Tail</a:t>
            </a:r>
            <a:endParaRPr lang="en-US" dirty="0"/>
          </a:p>
        </p:txBody>
      </p:sp>
      <p:sp>
        <p:nvSpPr>
          <p:cNvPr id="6" name="Content"/>
          <p:cNvSpPr>
            <a:spLocks noGrp="1"/>
          </p:cNvSpPr>
          <p:nvPr>
            <p:ph sz="half" idx="1"/>
          </p:nvPr>
        </p:nvSpPr>
        <p:spPr bwMode="gray"/>
        <p:txBody>
          <a:bodyPr/>
          <a:lstStyle/>
          <a:p>
            <a:pPr marL="0" indent="0">
              <a:buNone/>
            </a:pPr>
            <a:r>
              <a:rPr lang="en-US" dirty="0" smtClean="0"/>
              <a:t>Generally, each stock contains poorly sold goods (non-selling stock), which cost money by their space usage.</a:t>
            </a:r>
          </a:p>
          <a:p>
            <a:pPr marL="0" indent="0">
              <a:buNone/>
            </a:pPr>
            <a:endParaRPr lang="en-US" dirty="0" smtClean="0"/>
          </a:p>
          <a:p>
            <a:pPr marL="0" indent="0">
              <a:buNone/>
            </a:pPr>
            <a:r>
              <a:rPr lang="en-US" dirty="0" smtClean="0"/>
              <a:t>However, there are no storage costs for digital products which boosts a </a:t>
            </a:r>
            <a:r>
              <a:rPr lang="en-US" b="1" dirty="0" smtClean="0">
                <a:latin typeface="+mj-lt"/>
              </a:rPr>
              <a:t>wide range of niche products including</a:t>
            </a:r>
            <a:r>
              <a:rPr lang="en-US" b="1" dirty="0" smtClean="0"/>
              <a:t> </a:t>
            </a:r>
            <a:r>
              <a:rPr lang="en-US" dirty="0" smtClean="0"/>
              <a:t>sales and revenue:</a:t>
            </a:r>
          </a:p>
          <a:p>
            <a:pPr lvl="1">
              <a:buFont typeface="Wingdings" panose="05000000000000000000" pitchFamily="2" charset="2"/>
              <a:buChar char="§"/>
            </a:pPr>
            <a:r>
              <a:rPr lang="en-US" sz="2200" dirty="0" smtClean="0"/>
              <a:t>direct selling</a:t>
            </a:r>
          </a:p>
          <a:p>
            <a:pPr lvl="1">
              <a:buFont typeface="Wingdings" panose="05000000000000000000" pitchFamily="2" charset="2"/>
              <a:buChar char="§"/>
            </a:pPr>
            <a:r>
              <a:rPr lang="en-US" sz="2200" dirty="0" smtClean="0"/>
              <a:t>by advertising like Free!</a:t>
            </a:r>
            <a:endParaRPr lang="en-US" sz="2200" dirty="0"/>
          </a:p>
        </p:txBody>
      </p:sp>
      <p:sp>
        <p:nvSpPr>
          <p:cNvPr id="7" name="Rectangle"/>
          <p:cNvSpPr/>
          <p:nvPr/>
        </p:nvSpPr>
        <p:spPr bwMode="gray">
          <a:xfrm>
            <a:off x="6303601" y="1512000"/>
            <a:ext cx="5886812" cy="4298400"/>
          </a:xfrm>
          <a:prstGeom prst="rect">
            <a:avLst/>
          </a:prstGeom>
          <a:solidFill>
            <a:schemeClr val="tx1">
              <a:lumMod val="85000"/>
              <a:lumOff val="1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METRO ICON - package"/>
          <p:cNvGrpSpPr>
            <a:grpSpLocks noChangeAspect="1"/>
          </p:cNvGrpSpPr>
          <p:nvPr/>
        </p:nvGrpSpPr>
        <p:grpSpPr bwMode="gray">
          <a:xfrm>
            <a:off x="8676232" y="3026897"/>
            <a:ext cx="1068298" cy="1268605"/>
            <a:chOff x="1983384" y="4326692"/>
            <a:chExt cx="446862" cy="530649"/>
          </a:xfrm>
          <a:solidFill>
            <a:schemeClr val="bg1"/>
          </a:solidFill>
        </p:grpSpPr>
        <p:sp>
          <p:nvSpPr>
            <p:cNvPr id="9" name="Freeform 29"/>
            <p:cNvSpPr>
              <a:spLocks noEditPoints="1"/>
            </p:cNvSpPr>
            <p:nvPr/>
          </p:nvSpPr>
          <p:spPr bwMode="gray">
            <a:xfrm>
              <a:off x="2057861" y="4326692"/>
              <a:ext cx="295581" cy="330492"/>
            </a:xfrm>
            <a:custGeom>
              <a:avLst/>
              <a:gdLst>
                <a:gd name="T0" fmla="*/ 179 w 179"/>
                <a:gd name="T1" fmla="*/ 105 h 199"/>
                <a:gd name="T2" fmla="*/ 179 w 179"/>
                <a:gd name="T3" fmla="*/ 149 h 199"/>
                <a:gd name="T4" fmla="*/ 176 w 179"/>
                <a:gd name="T5" fmla="*/ 155 h 199"/>
                <a:gd name="T6" fmla="*/ 103 w 179"/>
                <a:gd name="T7" fmla="*/ 197 h 199"/>
                <a:gd name="T8" fmla="*/ 97 w 179"/>
                <a:gd name="T9" fmla="*/ 197 h 199"/>
                <a:gd name="T10" fmla="*/ 3 w 179"/>
                <a:gd name="T11" fmla="*/ 143 h 199"/>
                <a:gd name="T12" fmla="*/ 0 w 179"/>
                <a:gd name="T13" fmla="*/ 137 h 199"/>
                <a:gd name="T14" fmla="*/ 0 w 179"/>
                <a:gd name="T15" fmla="*/ 49 h 199"/>
                <a:gd name="T16" fmla="*/ 3 w 179"/>
                <a:gd name="T17" fmla="*/ 43 h 199"/>
                <a:gd name="T18" fmla="*/ 76 w 179"/>
                <a:gd name="T19" fmla="*/ 1 h 199"/>
                <a:gd name="T20" fmla="*/ 83 w 179"/>
                <a:gd name="T21" fmla="*/ 1 h 199"/>
                <a:gd name="T22" fmla="*/ 176 w 179"/>
                <a:gd name="T23" fmla="*/ 55 h 199"/>
                <a:gd name="T24" fmla="*/ 179 w 179"/>
                <a:gd name="T25" fmla="*/ 60 h 199"/>
                <a:gd name="T26" fmla="*/ 179 w 179"/>
                <a:gd name="T27" fmla="*/ 105 h 199"/>
                <a:gd name="T28" fmla="*/ 92 w 179"/>
                <a:gd name="T29" fmla="*/ 177 h 199"/>
                <a:gd name="T30" fmla="*/ 92 w 179"/>
                <a:gd name="T31" fmla="*/ 175 h 199"/>
                <a:gd name="T32" fmla="*/ 92 w 179"/>
                <a:gd name="T33" fmla="*/ 109 h 199"/>
                <a:gd name="T34" fmla="*/ 89 w 179"/>
                <a:gd name="T35" fmla="*/ 105 h 199"/>
                <a:gd name="T36" fmla="*/ 18 w 179"/>
                <a:gd name="T37" fmla="*/ 64 h 199"/>
                <a:gd name="T38" fmla="*/ 14 w 179"/>
                <a:gd name="T39" fmla="*/ 62 h 199"/>
                <a:gd name="T40" fmla="*/ 14 w 179"/>
                <a:gd name="T41" fmla="*/ 129 h 199"/>
                <a:gd name="T42" fmla="*/ 18 w 179"/>
                <a:gd name="T43" fmla="*/ 134 h 199"/>
                <a:gd name="T44" fmla="*/ 55 w 179"/>
                <a:gd name="T45" fmla="*/ 156 h 199"/>
                <a:gd name="T46" fmla="*/ 92 w 179"/>
                <a:gd name="T47" fmla="*/ 177 h 199"/>
                <a:gd name="T48" fmla="*/ 123 w 179"/>
                <a:gd name="T49" fmla="*/ 98 h 199"/>
                <a:gd name="T50" fmla="*/ 110 w 179"/>
                <a:gd name="T51" fmla="*/ 105 h 199"/>
                <a:gd name="T52" fmla="*/ 107 w 179"/>
                <a:gd name="T53" fmla="*/ 110 h 199"/>
                <a:gd name="T54" fmla="*/ 107 w 179"/>
                <a:gd name="T55" fmla="*/ 147 h 199"/>
                <a:gd name="T56" fmla="*/ 107 w 179"/>
                <a:gd name="T57" fmla="*/ 178 h 199"/>
                <a:gd name="T58" fmla="*/ 109 w 179"/>
                <a:gd name="T59" fmla="*/ 177 h 199"/>
                <a:gd name="T60" fmla="*/ 162 w 179"/>
                <a:gd name="T61" fmla="*/ 146 h 199"/>
                <a:gd name="T62" fmla="*/ 164 w 179"/>
                <a:gd name="T63" fmla="*/ 141 h 199"/>
                <a:gd name="T64" fmla="*/ 164 w 179"/>
                <a:gd name="T65" fmla="*/ 95 h 199"/>
                <a:gd name="T66" fmla="*/ 164 w 179"/>
                <a:gd name="T67" fmla="*/ 75 h 199"/>
                <a:gd name="T68" fmla="*/ 153 w 179"/>
                <a:gd name="T69" fmla="*/ 81 h 199"/>
                <a:gd name="T70" fmla="*/ 151 w 179"/>
                <a:gd name="T71" fmla="*/ 85 h 199"/>
                <a:gd name="T72" fmla="*/ 151 w 179"/>
                <a:gd name="T73" fmla="*/ 106 h 199"/>
                <a:gd name="T74" fmla="*/ 149 w 179"/>
                <a:gd name="T75" fmla="*/ 109 h 199"/>
                <a:gd name="T76" fmla="*/ 123 w 179"/>
                <a:gd name="T77" fmla="*/ 124 h 199"/>
                <a:gd name="T78" fmla="*/ 123 w 179"/>
                <a:gd name="T79" fmla="*/ 98 h 199"/>
                <a:gd name="T80" fmla="*/ 22 w 179"/>
                <a:gd name="T81" fmla="*/ 49 h 199"/>
                <a:gd name="T82" fmla="*/ 98 w 179"/>
                <a:gd name="T83" fmla="*/ 93 h 199"/>
                <a:gd name="T84" fmla="*/ 101 w 179"/>
                <a:gd name="T85" fmla="*/ 93 h 199"/>
                <a:gd name="T86" fmla="*/ 114 w 179"/>
                <a:gd name="T87" fmla="*/ 86 h 199"/>
                <a:gd name="T88" fmla="*/ 114 w 179"/>
                <a:gd name="T89" fmla="*/ 85 h 199"/>
                <a:gd name="T90" fmla="*/ 40 w 179"/>
                <a:gd name="T91" fmla="*/ 41 h 199"/>
                <a:gd name="T92" fmla="*/ 37 w 179"/>
                <a:gd name="T93" fmla="*/ 41 h 199"/>
                <a:gd name="T94" fmla="*/ 22 w 179"/>
                <a:gd name="T95" fmla="*/ 49 h 199"/>
                <a:gd name="T96" fmla="*/ 65 w 179"/>
                <a:gd name="T97" fmla="*/ 24 h 199"/>
                <a:gd name="T98" fmla="*/ 66 w 179"/>
                <a:gd name="T99" fmla="*/ 25 h 199"/>
                <a:gd name="T100" fmla="*/ 141 w 179"/>
                <a:gd name="T101" fmla="*/ 69 h 199"/>
                <a:gd name="T102" fmla="*/ 144 w 179"/>
                <a:gd name="T103" fmla="*/ 69 h 199"/>
                <a:gd name="T104" fmla="*/ 158 w 179"/>
                <a:gd name="T105" fmla="*/ 62 h 199"/>
                <a:gd name="T106" fmla="*/ 157 w 179"/>
                <a:gd name="T107" fmla="*/ 61 h 199"/>
                <a:gd name="T108" fmla="*/ 81 w 179"/>
                <a:gd name="T109" fmla="*/ 17 h 199"/>
                <a:gd name="T110" fmla="*/ 78 w 179"/>
                <a:gd name="T111" fmla="*/ 17 h 199"/>
                <a:gd name="T112" fmla="*/ 65 w 179"/>
                <a:gd name="T113" fmla="*/ 24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9" h="199">
                  <a:moveTo>
                    <a:pt x="179" y="105"/>
                  </a:moveTo>
                  <a:cubicBezTo>
                    <a:pt x="179" y="120"/>
                    <a:pt x="179" y="135"/>
                    <a:pt x="179" y="149"/>
                  </a:cubicBezTo>
                  <a:cubicBezTo>
                    <a:pt x="179" y="152"/>
                    <a:pt x="178" y="153"/>
                    <a:pt x="176" y="155"/>
                  </a:cubicBezTo>
                  <a:cubicBezTo>
                    <a:pt x="152" y="169"/>
                    <a:pt x="127" y="183"/>
                    <a:pt x="103" y="197"/>
                  </a:cubicBezTo>
                  <a:cubicBezTo>
                    <a:pt x="101" y="199"/>
                    <a:pt x="99" y="199"/>
                    <a:pt x="97" y="197"/>
                  </a:cubicBezTo>
                  <a:cubicBezTo>
                    <a:pt x="65" y="179"/>
                    <a:pt x="34" y="161"/>
                    <a:pt x="3" y="143"/>
                  </a:cubicBezTo>
                  <a:cubicBezTo>
                    <a:pt x="1" y="141"/>
                    <a:pt x="0" y="140"/>
                    <a:pt x="0" y="137"/>
                  </a:cubicBezTo>
                  <a:cubicBezTo>
                    <a:pt x="0" y="108"/>
                    <a:pt x="0" y="78"/>
                    <a:pt x="0" y="49"/>
                  </a:cubicBezTo>
                  <a:cubicBezTo>
                    <a:pt x="0" y="46"/>
                    <a:pt x="1" y="45"/>
                    <a:pt x="3" y="43"/>
                  </a:cubicBezTo>
                  <a:cubicBezTo>
                    <a:pt x="28" y="29"/>
                    <a:pt x="52" y="15"/>
                    <a:pt x="76" y="1"/>
                  </a:cubicBezTo>
                  <a:cubicBezTo>
                    <a:pt x="79" y="0"/>
                    <a:pt x="81" y="0"/>
                    <a:pt x="83" y="1"/>
                  </a:cubicBezTo>
                  <a:cubicBezTo>
                    <a:pt x="114" y="19"/>
                    <a:pt x="145" y="37"/>
                    <a:pt x="176" y="55"/>
                  </a:cubicBezTo>
                  <a:cubicBezTo>
                    <a:pt x="179" y="57"/>
                    <a:pt x="179" y="58"/>
                    <a:pt x="179" y="60"/>
                  </a:cubicBezTo>
                  <a:cubicBezTo>
                    <a:pt x="179" y="75"/>
                    <a:pt x="179" y="90"/>
                    <a:pt x="179" y="105"/>
                  </a:cubicBezTo>
                  <a:close/>
                  <a:moveTo>
                    <a:pt x="92" y="177"/>
                  </a:moveTo>
                  <a:cubicBezTo>
                    <a:pt x="92" y="176"/>
                    <a:pt x="92" y="176"/>
                    <a:pt x="92" y="175"/>
                  </a:cubicBezTo>
                  <a:cubicBezTo>
                    <a:pt x="92" y="153"/>
                    <a:pt x="92" y="131"/>
                    <a:pt x="92" y="109"/>
                  </a:cubicBezTo>
                  <a:cubicBezTo>
                    <a:pt x="92" y="107"/>
                    <a:pt x="91" y="106"/>
                    <a:pt x="89" y="105"/>
                  </a:cubicBezTo>
                  <a:cubicBezTo>
                    <a:pt x="66" y="91"/>
                    <a:pt x="42" y="78"/>
                    <a:pt x="18" y="64"/>
                  </a:cubicBezTo>
                  <a:cubicBezTo>
                    <a:pt x="17" y="63"/>
                    <a:pt x="16" y="63"/>
                    <a:pt x="14" y="62"/>
                  </a:cubicBezTo>
                  <a:cubicBezTo>
                    <a:pt x="14" y="85"/>
                    <a:pt x="15" y="107"/>
                    <a:pt x="14" y="129"/>
                  </a:cubicBezTo>
                  <a:cubicBezTo>
                    <a:pt x="14" y="132"/>
                    <a:pt x="15" y="133"/>
                    <a:pt x="18" y="134"/>
                  </a:cubicBezTo>
                  <a:cubicBezTo>
                    <a:pt x="30" y="142"/>
                    <a:pt x="42" y="149"/>
                    <a:pt x="55" y="156"/>
                  </a:cubicBezTo>
                  <a:cubicBezTo>
                    <a:pt x="67" y="163"/>
                    <a:pt x="79" y="170"/>
                    <a:pt x="92" y="177"/>
                  </a:cubicBezTo>
                  <a:close/>
                  <a:moveTo>
                    <a:pt x="123" y="98"/>
                  </a:moveTo>
                  <a:cubicBezTo>
                    <a:pt x="118" y="100"/>
                    <a:pt x="114" y="103"/>
                    <a:pt x="110" y="105"/>
                  </a:cubicBezTo>
                  <a:cubicBezTo>
                    <a:pt x="108" y="106"/>
                    <a:pt x="107" y="108"/>
                    <a:pt x="107" y="110"/>
                  </a:cubicBezTo>
                  <a:cubicBezTo>
                    <a:pt x="107" y="123"/>
                    <a:pt x="107" y="135"/>
                    <a:pt x="107" y="147"/>
                  </a:cubicBezTo>
                  <a:cubicBezTo>
                    <a:pt x="107" y="157"/>
                    <a:pt x="107" y="167"/>
                    <a:pt x="107" y="178"/>
                  </a:cubicBezTo>
                  <a:cubicBezTo>
                    <a:pt x="108" y="177"/>
                    <a:pt x="108" y="177"/>
                    <a:pt x="109" y="177"/>
                  </a:cubicBezTo>
                  <a:cubicBezTo>
                    <a:pt x="127" y="166"/>
                    <a:pt x="144" y="156"/>
                    <a:pt x="162" y="146"/>
                  </a:cubicBezTo>
                  <a:cubicBezTo>
                    <a:pt x="163" y="145"/>
                    <a:pt x="164" y="143"/>
                    <a:pt x="164" y="141"/>
                  </a:cubicBezTo>
                  <a:cubicBezTo>
                    <a:pt x="165" y="126"/>
                    <a:pt x="164" y="110"/>
                    <a:pt x="164" y="95"/>
                  </a:cubicBezTo>
                  <a:cubicBezTo>
                    <a:pt x="164" y="88"/>
                    <a:pt x="164" y="82"/>
                    <a:pt x="164" y="75"/>
                  </a:cubicBezTo>
                  <a:cubicBezTo>
                    <a:pt x="160" y="77"/>
                    <a:pt x="156" y="79"/>
                    <a:pt x="153" y="81"/>
                  </a:cubicBezTo>
                  <a:cubicBezTo>
                    <a:pt x="152" y="82"/>
                    <a:pt x="151" y="84"/>
                    <a:pt x="151" y="85"/>
                  </a:cubicBezTo>
                  <a:cubicBezTo>
                    <a:pt x="150" y="92"/>
                    <a:pt x="151" y="99"/>
                    <a:pt x="151" y="106"/>
                  </a:cubicBezTo>
                  <a:cubicBezTo>
                    <a:pt x="151" y="107"/>
                    <a:pt x="150" y="109"/>
                    <a:pt x="149" y="109"/>
                  </a:cubicBezTo>
                  <a:cubicBezTo>
                    <a:pt x="141" y="114"/>
                    <a:pt x="132" y="119"/>
                    <a:pt x="123" y="124"/>
                  </a:cubicBezTo>
                  <a:cubicBezTo>
                    <a:pt x="123" y="115"/>
                    <a:pt x="123" y="107"/>
                    <a:pt x="123" y="98"/>
                  </a:cubicBezTo>
                  <a:close/>
                  <a:moveTo>
                    <a:pt x="22" y="49"/>
                  </a:moveTo>
                  <a:cubicBezTo>
                    <a:pt x="48" y="64"/>
                    <a:pt x="73" y="79"/>
                    <a:pt x="98" y="93"/>
                  </a:cubicBezTo>
                  <a:cubicBezTo>
                    <a:pt x="99" y="94"/>
                    <a:pt x="100" y="94"/>
                    <a:pt x="101" y="93"/>
                  </a:cubicBezTo>
                  <a:cubicBezTo>
                    <a:pt x="105" y="91"/>
                    <a:pt x="110" y="88"/>
                    <a:pt x="114" y="86"/>
                  </a:cubicBezTo>
                  <a:cubicBezTo>
                    <a:pt x="114" y="85"/>
                    <a:pt x="114" y="85"/>
                    <a:pt x="114" y="85"/>
                  </a:cubicBezTo>
                  <a:cubicBezTo>
                    <a:pt x="89" y="70"/>
                    <a:pt x="65" y="56"/>
                    <a:pt x="40" y="41"/>
                  </a:cubicBezTo>
                  <a:cubicBezTo>
                    <a:pt x="39" y="41"/>
                    <a:pt x="38" y="40"/>
                    <a:pt x="37" y="41"/>
                  </a:cubicBezTo>
                  <a:cubicBezTo>
                    <a:pt x="32" y="43"/>
                    <a:pt x="27" y="46"/>
                    <a:pt x="22" y="49"/>
                  </a:cubicBezTo>
                  <a:close/>
                  <a:moveTo>
                    <a:pt x="65" y="24"/>
                  </a:moveTo>
                  <a:cubicBezTo>
                    <a:pt x="65" y="25"/>
                    <a:pt x="66" y="25"/>
                    <a:pt x="66" y="25"/>
                  </a:cubicBezTo>
                  <a:cubicBezTo>
                    <a:pt x="91" y="40"/>
                    <a:pt x="116" y="55"/>
                    <a:pt x="141" y="69"/>
                  </a:cubicBezTo>
                  <a:cubicBezTo>
                    <a:pt x="142" y="70"/>
                    <a:pt x="143" y="70"/>
                    <a:pt x="144" y="69"/>
                  </a:cubicBezTo>
                  <a:cubicBezTo>
                    <a:pt x="149" y="67"/>
                    <a:pt x="153" y="64"/>
                    <a:pt x="158" y="62"/>
                  </a:cubicBezTo>
                  <a:cubicBezTo>
                    <a:pt x="157" y="62"/>
                    <a:pt x="157" y="61"/>
                    <a:pt x="157" y="61"/>
                  </a:cubicBezTo>
                  <a:cubicBezTo>
                    <a:pt x="132" y="47"/>
                    <a:pt x="107" y="32"/>
                    <a:pt x="81" y="17"/>
                  </a:cubicBezTo>
                  <a:cubicBezTo>
                    <a:pt x="80" y="17"/>
                    <a:pt x="79" y="17"/>
                    <a:pt x="78" y="17"/>
                  </a:cubicBezTo>
                  <a:cubicBezTo>
                    <a:pt x="74" y="19"/>
                    <a:pt x="69" y="22"/>
                    <a:pt x="65" y="24"/>
                  </a:cubicBezTo>
                  <a:close/>
                </a:path>
              </a:pathLst>
            </a:custGeom>
            <a:grpFill/>
            <a:ln w="9525">
              <a:noFill/>
              <a:round/>
              <a:headEnd/>
              <a:tailEnd/>
            </a:ln>
            <a:extLst/>
          </p:spPr>
          <p:txBody>
            <a:bodyPr vert="horz" wrap="square" lIns="0" tIns="0" rIns="0" bIns="0" numCol="1" anchor="t" anchorCtr="0" compatLnSpc="1">
              <a:prstTxWarp prst="textNoShape">
                <a:avLst/>
              </a:prstTxWarp>
            </a:bodyPr>
            <a:lstStyle/>
            <a:p>
              <a:endParaRPr lang="en-US" dirty="0"/>
            </a:p>
          </p:txBody>
        </p:sp>
        <p:sp>
          <p:nvSpPr>
            <p:cNvPr id="10" name="Freeform 29"/>
            <p:cNvSpPr>
              <a:spLocks/>
            </p:cNvSpPr>
            <p:nvPr/>
          </p:nvSpPr>
          <p:spPr bwMode="gray">
            <a:xfrm>
              <a:off x="2237070" y="4540814"/>
              <a:ext cx="193176" cy="316527"/>
            </a:xfrm>
            <a:custGeom>
              <a:avLst/>
              <a:gdLst>
                <a:gd name="T0" fmla="*/ 79 w 117"/>
                <a:gd name="T1" fmla="*/ 190 h 190"/>
                <a:gd name="T2" fmla="*/ 76 w 117"/>
                <a:gd name="T3" fmla="*/ 190 h 190"/>
                <a:gd name="T4" fmla="*/ 16 w 117"/>
                <a:gd name="T5" fmla="*/ 190 h 190"/>
                <a:gd name="T6" fmla="*/ 12 w 117"/>
                <a:gd name="T7" fmla="*/ 187 h 190"/>
                <a:gd name="T8" fmla="*/ 1 w 117"/>
                <a:gd name="T9" fmla="*/ 137 h 190"/>
                <a:gd name="T10" fmla="*/ 18 w 117"/>
                <a:gd name="T11" fmla="*/ 91 h 190"/>
                <a:gd name="T12" fmla="*/ 43 w 117"/>
                <a:gd name="T13" fmla="*/ 65 h 190"/>
                <a:gd name="T14" fmla="*/ 59 w 117"/>
                <a:gd name="T15" fmla="*/ 59 h 190"/>
                <a:gd name="T16" fmla="*/ 67 w 117"/>
                <a:gd name="T17" fmla="*/ 80 h 190"/>
                <a:gd name="T18" fmla="*/ 44 w 117"/>
                <a:gd name="T19" fmla="*/ 106 h 190"/>
                <a:gd name="T20" fmla="*/ 41 w 117"/>
                <a:gd name="T21" fmla="*/ 110 h 190"/>
                <a:gd name="T22" fmla="*/ 42 w 117"/>
                <a:gd name="T23" fmla="*/ 116 h 190"/>
                <a:gd name="T24" fmla="*/ 48 w 117"/>
                <a:gd name="T25" fmla="*/ 116 h 190"/>
                <a:gd name="T26" fmla="*/ 51 w 117"/>
                <a:gd name="T27" fmla="*/ 114 h 190"/>
                <a:gd name="T28" fmla="*/ 84 w 117"/>
                <a:gd name="T29" fmla="*/ 77 h 190"/>
                <a:gd name="T30" fmla="*/ 90 w 117"/>
                <a:gd name="T31" fmla="*/ 60 h 190"/>
                <a:gd name="T32" fmla="*/ 90 w 117"/>
                <a:gd name="T33" fmla="*/ 19 h 190"/>
                <a:gd name="T34" fmla="*/ 90 w 117"/>
                <a:gd name="T35" fmla="*/ 13 h 190"/>
                <a:gd name="T36" fmla="*/ 105 w 117"/>
                <a:gd name="T37" fmla="*/ 1 h 190"/>
                <a:gd name="T38" fmla="*/ 117 w 117"/>
                <a:gd name="T39" fmla="*/ 15 h 190"/>
                <a:gd name="T40" fmla="*/ 117 w 117"/>
                <a:gd name="T41" fmla="*/ 56 h 190"/>
                <a:gd name="T42" fmla="*/ 117 w 117"/>
                <a:gd name="T43" fmla="*/ 79 h 190"/>
                <a:gd name="T44" fmla="*/ 108 w 117"/>
                <a:gd name="T45" fmla="*/ 105 h 190"/>
                <a:gd name="T46" fmla="*/ 88 w 117"/>
                <a:gd name="T47" fmla="*/ 146 h 190"/>
                <a:gd name="T48" fmla="*/ 80 w 117"/>
                <a:gd name="T49" fmla="*/ 187 h 190"/>
                <a:gd name="T50" fmla="*/ 79 w 117"/>
                <a:gd name="T51" fmla="*/ 190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7" h="190">
                  <a:moveTo>
                    <a:pt x="79" y="190"/>
                  </a:moveTo>
                  <a:cubicBezTo>
                    <a:pt x="78" y="190"/>
                    <a:pt x="77" y="190"/>
                    <a:pt x="76" y="190"/>
                  </a:cubicBezTo>
                  <a:cubicBezTo>
                    <a:pt x="56" y="190"/>
                    <a:pt x="36" y="190"/>
                    <a:pt x="16" y="190"/>
                  </a:cubicBezTo>
                  <a:cubicBezTo>
                    <a:pt x="14" y="190"/>
                    <a:pt x="12" y="190"/>
                    <a:pt x="12" y="187"/>
                  </a:cubicBezTo>
                  <a:cubicBezTo>
                    <a:pt x="7" y="171"/>
                    <a:pt x="2" y="154"/>
                    <a:pt x="1" y="137"/>
                  </a:cubicBezTo>
                  <a:cubicBezTo>
                    <a:pt x="0" y="119"/>
                    <a:pt x="5" y="104"/>
                    <a:pt x="18" y="91"/>
                  </a:cubicBezTo>
                  <a:cubicBezTo>
                    <a:pt x="26" y="82"/>
                    <a:pt x="35" y="74"/>
                    <a:pt x="43" y="65"/>
                  </a:cubicBezTo>
                  <a:cubicBezTo>
                    <a:pt x="48" y="61"/>
                    <a:pt x="53" y="57"/>
                    <a:pt x="59" y="59"/>
                  </a:cubicBezTo>
                  <a:cubicBezTo>
                    <a:pt x="69" y="61"/>
                    <a:pt x="73" y="72"/>
                    <a:pt x="67" y="80"/>
                  </a:cubicBezTo>
                  <a:cubicBezTo>
                    <a:pt x="60" y="89"/>
                    <a:pt x="52" y="97"/>
                    <a:pt x="44" y="106"/>
                  </a:cubicBezTo>
                  <a:cubicBezTo>
                    <a:pt x="43" y="107"/>
                    <a:pt x="42" y="108"/>
                    <a:pt x="41" y="110"/>
                  </a:cubicBezTo>
                  <a:cubicBezTo>
                    <a:pt x="40" y="112"/>
                    <a:pt x="40" y="114"/>
                    <a:pt x="42" y="116"/>
                  </a:cubicBezTo>
                  <a:cubicBezTo>
                    <a:pt x="44" y="118"/>
                    <a:pt x="46" y="118"/>
                    <a:pt x="48" y="116"/>
                  </a:cubicBezTo>
                  <a:cubicBezTo>
                    <a:pt x="49" y="116"/>
                    <a:pt x="50" y="115"/>
                    <a:pt x="51" y="114"/>
                  </a:cubicBezTo>
                  <a:cubicBezTo>
                    <a:pt x="62" y="102"/>
                    <a:pt x="73" y="89"/>
                    <a:pt x="84" y="77"/>
                  </a:cubicBezTo>
                  <a:cubicBezTo>
                    <a:pt x="88" y="72"/>
                    <a:pt x="90" y="67"/>
                    <a:pt x="90" y="60"/>
                  </a:cubicBezTo>
                  <a:cubicBezTo>
                    <a:pt x="90" y="47"/>
                    <a:pt x="90" y="33"/>
                    <a:pt x="90" y="19"/>
                  </a:cubicBezTo>
                  <a:cubicBezTo>
                    <a:pt x="90" y="17"/>
                    <a:pt x="90" y="15"/>
                    <a:pt x="90" y="13"/>
                  </a:cubicBezTo>
                  <a:cubicBezTo>
                    <a:pt x="92" y="5"/>
                    <a:pt x="97" y="0"/>
                    <a:pt x="105" y="1"/>
                  </a:cubicBezTo>
                  <a:cubicBezTo>
                    <a:pt x="111" y="1"/>
                    <a:pt x="117" y="7"/>
                    <a:pt x="117" y="15"/>
                  </a:cubicBezTo>
                  <a:cubicBezTo>
                    <a:pt x="117" y="28"/>
                    <a:pt x="117" y="42"/>
                    <a:pt x="117" y="56"/>
                  </a:cubicBezTo>
                  <a:cubicBezTo>
                    <a:pt x="117" y="63"/>
                    <a:pt x="117" y="71"/>
                    <a:pt x="117" y="79"/>
                  </a:cubicBezTo>
                  <a:cubicBezTo>
                    <a:pt x="117" y="89"/>
                    <a:pt x="112" y="97"/>
                    <a:pt x="108" y="105"/>
                  </a:cubicBezTo>
                  <a:cubicBezTo>
                    <a:pt x="101" y="119"/>
                    <a:pt x="94" y="132"/>
                    <a:pt x="88" y="146"/>
                  </a:cubicBezTo>
                  <a:cubicBezTo>
                    <a:pt x="83" y="159"/>
                    <a:pt x="80" y="173"/>
                    <a:pt x="80" y="187"/>
                  </a:cubicBezTo>
                  <a:cubicBezTo>
                    <a:pt x="80" y="188"/>
                    <a:pt x="80" y="189"/>
                    <a:pt x="79" y="190"/>
                  </a:cubicBezTo>
                  <a:close/>
                </a:path>
              </a:pathLst>
            </a:custGeom>
            <a:grpFill/>
            <a:ln w="9525">
              <a:noFill/>
              <a:round/>
              <a:headEnd/>
              <a:tailEnd/>
            </a:ln>
            <a:extLst/>
          </p:spPr>
          <p:txBody>
            <a:bodyPr vert="horz" wrap="square" lIns="0" tIns="0" rIns="0" bIns="0" numCol="1" anchor="t" anchorCtr="0" compatLnSpc="1">
              <a:prstTxWarp prst="textNoShape">
                <a:avLst/>
              </a:prstTxWarp>
            </a:bodyPr>
            <a:lstStyle/>
            <a:p>
              <a:endParaRPr lang="en-US" dirty="0"/>
            </a:p>
          </p:txBody>
        </p:sp>
        <p:sp>
          <p:nvSpPr>
            <p:cNvPr id="11" name="Freeform 29"/>
            <p:cNvSpPr>
              <a:spLocks/>
            </p:cNvSpPr>
            <p:nvPr/>
          </p:nvSpPr>
          <p:spPr bwMode="gray">
            <a:xfrm>
              <a:off x="1983384" y="4543141"/>
              <a:ext cx="193176" cy="314200"/>
            </a:xfrm>
            <a:custGeom>
              <a:avLst/>
              <a:gdLst>
                <a:gd name="T0" fmla="*/ 38 w 117"/>
                <a:gd name="T1" fmla="*/ 189 h 189"/>
                <a:gd name="T2" fmla="*/ 27 w 117"/>
                <a:gd name="T3" fmla="*/ 137 h 189"/>
                <a:gd name="T4" fmla="*/ 8 w 117"/>
                <a:gd name="T5" fmla="*/ 101 h 189"/>
                <a:gd name="T6" fmla="*/ 0 w 117"/>
                <a:gd name="T7" fmla="*/ 74 h 189"/>
                <a:gd name="T8" fmla="*/ 0 w 117"/>
                <a:gd name="T9" fmla="*/ 59 h 189"/>
                <a:gd name="T10" fmla="*/ 0 w 117"/>
                <a:gd name="T11" fmla="*/ 14 h 189"/>
                <a:gd name="T12" fmla="*/ 14 w 117"/>
                <a:gd name="T13" fmla="*/ 0 h 189"/>
                <a:gd name="T14" fmla="*/ 27 w 117"/>
                <a:gd name="T15" fmla="*/ 14 h 189"/>
                <a:gd name="T16" fmla="*/ 27 w 117"/>
                <a:gd name="T17" fmla="*/ 57 h 189"/>
                <a:gd name="T18" fmla="*/ 34 w 117"/>
                <a:gd name="T19" fmla="*/ 78 h 189"/>
                <a:gd name="T20" fmla="*/ 66 w 117"/>
                <a:gd name="T21" fmla="*/ 113 h 189"/>
                <a:gd name="T22" fmla="*/ 68 w 117"/>
                <a:gd name="T23" fmla="*/ 115 h 189"/>
                <a:gd name="T24" fmla="*/ 75 w 117"/>
                <a:gd name="T25" fmla="*/ 115 h 189"/>
                <a:gd name="T26" fmla="*/ 75 w 117"/>
                <a:gd name="T27" fmla="*/ 108 h 189"/>
                <a:gd name="T28" fmla="*/ 67 w 117"/>
                <a:gd name="T29" fmla="*/ 98 h 189"/>
                <a:gd name="T30" fmla="*/ 50 w 117"/>
                <a:gd name="T31" fmla="*/ 79 h 189"/>
                <a:gd name="T32" fmla="*/ 58 w 117"/>
                <a:gd name="T33" fmla="*/ 58 h 189"/>
                <a:gd name="T34" fmla="*/ 70 w 117"/>
                <a:gd name="T35" fmla="*/ 61 h 189"/>
                <a:gd name="T36" fmla="*/ 105 w 117"/>
                <a:gd name="T37" fmla="*/ 97 h 189"/>
                <a:gd name="T38" fmla="*/ 116 w 117"/>
                <a:gd name="T39" fmla="*/ 129 h 189"/>
                <a:gd name="T40" fmla="*/ 104 w 117"/>
                <a:gd name="T41" fmla="*/ 189 h 189"/>
                <a:gd name="T42" fmla="*/ 38 w 117"/>
                <a:gd name="T43" fmla="*/ 189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7" h="189">
                  <a:moveTo>
                    <a:pt x="38" y="189"/>
                  </a:moveTo>
                  <a:cubicBezTo>
                    <a:pt x="37" y="171"/>
                    <a:pt x="34" y="153"/>
                    <a:pt x="27" y="137"/>
                  </a:cubicBezTo>
                  <a:cubicBezTo>
                    <a:pt x="21" y="125"/>
                    <a:pt x="14" y="113"/>
                    <a:pt x="8" y="101"/>
                  </a:cubicBezTo>
                  <a:cubicBezTo>
                    <a:pt x="3" y="92"/>
                    <a:pt x="0" y="84"/>
                    <a:pt x="0" y="74"/>
                  </a:cubicBezTo>
                  <a:cubicBezTo>
                    <a:pt x="0" y="69"/>
                    <a:pt x="0" y="64"/>
                    <a:pt x="0" y="59"/>
                  </a:cubicBezTo>
                  <a:cubicBezTo>
                    <a:pt x="0" y="44"/>
                    <a:pt x="0" y="29"/>
                    <a:pt x="0" y="14"/>
                  </a:cubicBezTo>
                  <a:cubicBezTo>
                    <a:pt x="0" y="5"/>
                    <a:pt x="6" y="0"/>
                    <a:pt x="14" y="0"/>
                  </a:cubicBezTo>
                  <a:cubicBezTo>
                    <a:pt x="21" y="0"/>
                    <a:pt x="27" y="6"/>
                    <a:pt x="27" y="14"/>
                  </a:cubicBezTo>
                  <a:cubicBezTo>
                    <a:pt x="27" y="28"/>
                    <a:pt x="27" y="43"/>
                    <a:pt x="27" y="57"/>
                  </a:cubicBezTo>
                  <a:cubicBezTo>
                    <a:pt x="27" y="65"/>
                    <a:pt x="29" y="72"/>
                    <a:pt x="34" y="78"/>
                  </a:cubicBezTo>
                  <a:cubicBezTo>
                    <a:pt x="45" y="89"/>
                    <a:pt x="55" y="101"/>
                    <a:pt x="66" y="113"/>
                  </a:cubicBezTo>
                  <a:cubicBezTo>
                    <a:pt x="67" y="113"/>
                    <a:pt x="67" y="114"/>
                    <a:pt x="68" y="115"/>
                  </a:cubicBezTo>
                  <a:cubicBezTo>
                    <a:pt x="70" y="117"/>
                    <a:pt x="73" y="117"/>
                    <a:pt x="75" y="115"/>
                  </a:cubicBezTo>
                  <a:cubicBezTo>
                    <a:pt x="78" y="113"/>
                    <a:pt x="77" y="110"/>
                    <a:pt x="75" y="108"/>
                  </a:cubicBezTo>
                  <a:cubicBezTo>
                    <a:pt x="72" y="104"/>
                    <a:pt x="70" y="101"/>
                    <a:pt x="67" y="98"/>
                  </a:cubicBezTo>
                  <a:cubicBezTo>
                    <a:pt x="61" y="92"/>
                    <a:pt x="55" y="85"/>
                    <a:pt x="50" y="79"/>
                  </a:cubicBezTo>
                  <a:cubicBezTo>
                    <a:pt x="44" y="71"/>
                    <a:pt x="48" y="60"/>
                    <a:pt x="58" y="58"/>
                  </a:cubicBezTo>
                  <a:cubicBezTo>
                    <a:pt x="63" y="57"/>
                    <a:pt x="67" y="58"/>
                    <a:pt x="70" y="61"/>
                  </a:cubicBezTo>
                  <a:cubicBezTo>
                    <a:pt x="82" y="73"/>
                    <a:pt x="94" y="85"/>
                    <a:pt x="105" y="97"/>
                  </a:cubicBezTo>
                  <a:cubicBezTo>
                    <a:pt x="113" y="106"/>
                    <a:pt x="116" y="117"/>
                    <a:pt x="116" y="129"/>
                  </a:cubicBezTo>
                  <a:cubicBezTo>
                    <a:pt x="117" y="150"/>
                    <a:pt x="110" y="169"/>
                    <a:pt x="104" y="189"/>
                  </a:cubicBezTo>
                  <a:cubicBezTo>
                    <a:pt x="82" y="189"/>
                    <a:pt x="60" y="189"/>
                    <a:pt x="38" y="189"/>
                  </a:cubicBez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190370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bg bwMode="gray">
      <p:bgPr>
        <a:solidFill>
          <a:schemeClr val="tx1"/>
        </a:solidFill>
        <a:effectLst/>
      </p:bgPr>
    </p:bg>
    <p:spTree>
      <p:nvGrpSpPr>
        <p:cNvPr id="1" name=""/>
        <p:cNvGrpSpPr/>
        <p:nvPr/>
      </p:nvGrpSpPr>
      <p:grpSpPr>
        <a:xfrm>
          <a:off x="0" y="0"/>
          <a:ext cx="0" cy="0"/>
          <a:chOff x="0" y="0"/>
          <a:chExt cx="0" cy="0"/>
        </a:xfrm>
      </p:grpSpPr>
      <p:sp>
        <p:nvSpPr>
          <p:cNvPr id="5" name="Title"/>
          <p:cNvSpPr>
            <a:spLocks noGrp="1"/>
          </p:cNvSpPr>
          <p:nvPr>
            <p:ph type="title"/>
          </p:nvPr>
        </p:nvSpPr>
        <p:spPr bwMode="gray"/>
        <p:txBody>
          <a:bodyPr/>
          <a:lstStyle/>
          <a:p>
            <a:r>
              <a:rPr lang="en-US" dirty="0" smtClean="0">
                <a:solidFill>
                  <a:schemeClr val="bg1"/>
                </a:solidFill>
              </a:rPr>
              <a:t>BUSINESS MODEL</a:t>
            </a:r>
            <a:endParaRPr lang="en-US" dirty="0">
              <a:solidFill>
                <a:schemeClr val="bg1"/>
              </a:solidFill>
            </a:endParaRPr>
          </a:p>
        </p:txBody>
      </p:sp>
      <p:sp>
        <p:nvSpPr>
          <p:cNvPr id="4" name="Subtitle"/>
          <p:cNvSpPr>
            <a:spLocks noGrp="1"/>
          </p:cNvSpPr>
          <p:nvPr>
            <p:ph type="body" sz="quarter" idx="13"/>
          </p:nvPr>
        </p:nvSpPr>
        <p:spPr bwMode="gray"/>
        <p:txBody>
          <a:bodyPr/>
          <a:lstStyle/>
          <a:p>
            <a:r>
              <a:rPr lang="en-US" dirty="0" smtClean="0"/>
              <a:t>Example – The Market Place Model</a:t>
            </a:r>
            <a:endParaRPr lang="en-US" dirty="0"/>
          </a:p>
        </p:txBody>
      </p:sp>
      <p:sp>
        <p:nvSpPr>
          <p:cNvPr id="6" name="Content"/>
          <p:cNvSpPr>
            <a:spLocks noGrp="1"/>
          </p:cNvSpPr>
          <p:nvPr>
            <p:ph sz="half" idx="1"/>
          </p:nvPr>
        </p:nvSpPr>
        <p:spPr bwMode="gray">
          <a:xfrm>
            <a:off x="539999" y="1512000"/>
            <a:ext cx="5460751" cy="4310950"/>
          </a:xfrm>
        </p:spPr>
        <p:txBody>
          <a:bodyPr/>
          <a:lstStyle/>
          <a:p>
            <a:pPr marL="0" indent="0">
              <a:buNone/>
            </a:pPr>
            <a:r>
              <a:rPr lang="en-US" dirty="0" smtClean="0">
                <a:solidFill>
                  <a:schemeClr val="bg1"/>
                </a:solidFill>
              </a:rPr>
              <a:t>With the Marketplace model, </a:t>
            </a:r>
            <a:r>
              <a:rPr lang="en-US" b="1" dirty="0" smtClean="0">
                <a:solidFill>
                  <a:schemeClr val="bg1"/>
                </a:solidFill>
                <a:latin typeface="+mj-lt"/>
              </a:rPr>
              <a:t>content created by the customer</a:t>
            </a:r>
            <a:r>
              <a:rPr lang="en-US" b="1" dirty="0" smtClean="0">
                <a:solidFill>
                  <a:schemeClr val="bg1"/>
                </a:solidFill>
              </a:rPr>
              <a:t> </a:t>
            </a:r>
            <a:r>
              <a:rPr lang="en-US" dirty="0" smtClean="0">
                <a:solidFill>
                  <a:schemeClr val="bg1"/>
                </a:solidFill>
              </a:rPr>
              <a:t>both in digital and material form. Every user can offer (niche) products and platforms that serve as distribution channels as well as request a fee for transactions. Successful products are incorporated into their own range.</a:t>
            </a:r>
          </a:p>
          <a:p>
            <a:endParaRPr lang="en-US" dirty="0" smtClean="0">
              <a:solidFill>
                <a:schemeClr val="bg1"/>
              </a:solidFill>
            </a:endParaRPr>
          </a:p>
          <a:p>
            <a:pPr marL="0" indent="0">
              <a:buNone/>
            </a:pPr>
            <a:r>
              <a:rPr lang="en-US" sz="2400" dirty="0" smtClean="0">
                <a:solidFill>
                  <a:schemeClr val="bg1"/>
                </a:solidFill>
                <a:latin typeface="Bebas Neue" panose="020B0506020202020201" pitchFamily="34" charset="0"/>
              </a:rPr>
              <a:t>Some costs are outsourced for:</a:t>
            </a:r>
          </a:p>
          <a:p>
            <a:r>
              <a:rPr lang="en-US" dirty="0" smtClean="0">
                <a:solidFill>
                  <a:schemeClr val="bg1"/>
                </a:solidFill>
              </a:rPr>
              <a:t>procurement</a:t>
            </a:r>
          </a:p>
          <a:p>
            <a:r>
              <a:rPr lang="en-US" dirty="0" smtClean="0">
                <a:solidFill>
                  <a:schemeClr val="bg1"/>
                </a:solidFill>
              </a:rPr>
              <a:t>warehousing</a:t>
            </a:r>
          </a:p>
          <a:p>
            <a:r>
              <a:rPr lang="en-US" dirty="0" smtClean="0">
                <a:solidFill>
                  <a:schemeClr val="bg1"/>
                </a:solidFill>
              </a:rPr>
              <a:t>shipping</a:t>
            </a:r>
            <a:endParaRPr lang="en-US" dirty="0">
              <a:solidFill>
                <a:schemeClr val="bg1"/>
              </a:solidFill>
            </a:endParaRPr>
          </a:p>
        </p:txBody>
      </p:sp>
      <p:pic>
        <p:nvPicPr>
          <p:cNvPr id="2" name="Bildplatzhalter 1"/>
          <p:cNvPicPr>
            <a:picLocks noGrp="1" noChangeAspect="1"/>
          </p:cNvPicPr>
          <p:nvPr>
            <p:ph type="pic" sz="quarter" idx="14"/>
          </p:nvPr>
        </p:nvPicPr>
        <p:blipFill>
          <a:blip r:embed="rId2" cstate="email">
            <a:extLst>
              <a:ext uri="{28A0092B-C50C-407E-A947-70E740481C1C}">
                <a14:useLocalDpi xmlns:a14="http://schemas.microsoft.com/office/drawing/2010/main"/>
              </a:ext>
            </a:extLst>
          </a:blip>
          <a:srcRect/>
          <a:stretch>
            <a:fillRect/>
          </a:stretch>
        </p:blipFill>
        <p:spPr bwMode="gray">
          <a:xfrm>
            <a:off x="6303601" y="1512000"/>
            <a:ext cx="5886812" cy="4298400"/>
          </a:xfrm>
        </p:spPr>
      </p:pic>
      <p:sp>
        <p:nvSpPr>
          <p:cNvPr id="9" name="Rectangle"/>
          <p:cNvSpPr/>
          <p:nvPr/>
        </p:nvSpPr>
        <p:spPr bwMode="gray">
          <a:xfrm>
            <a:off x="6303601" y="1512000"/>
            <a:ext cx="5886812" cy="4298400"/>
          </a:xfrm>
          <a:prstGeom prst="rect">
            <a:avLst/>
          </a:prstGeom>
          <a:solidFill>
            <a:schemeClr val="tx1">
              <a:lumMod val="85000"/>
              <a:lumOff val="1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 name="METRO ICON - chart"/>
          <p:cNvGrpSpPr>
            <a:grpSpLocks noChangeAspect="1"/>
          </p:cNvGrpSpPr>
          <p:nvPr/>
        </p:nvGrpSpPr>
        <p:grpSpPr bwMode="gray">
          <a:xfrm>
            <a:off x="8470779" y="3145748"/>
            <a:ext cx="1473641" cy="1030905"/>
            <a:chOff x="9684025" y="2533774"/>
            <a:chExt cx="595972" cy="416920"/>
          </a:xfrm>
          <a:solidFill>
            <a:schemeClr val="bg1"/>
          </a:solidFill>
        </p:grpSpPr>
        <p:sp>
          <p:nvSpPr>
            <p:cNvPr id="11" name="Freeform 17"/>
            <p:cNvSpPr>
              <a:spLocks/>
            </p:cNvSpPr>
            <p:nvPr/>
          </p:nvSpPr>
          <p:spPr bwMode="gray">
            <a:xfrm>
              <a:off x="9865079" y="2533774"/>
              <a:ext cx="233862" cy="121383"/>
            </a:xfrm>
            <a:custGeom>
              <a:avLst/>
              <a:gdLst>
                <a:gd name="T0" fmla="*/ 0 w 86"/>
                <a:gd name="T1" fmla="*/ 65 h 65"/>
                <a:gd name="T2" fmla="*/ 0 w 86"/>
                <a:gd name="T3" fmla="*/ 0 h 65"/>
                <a:gd name="T4" fmla="*/ 86 w 86"/>
                <a:gd name="T5" fmla="*/ 0 h 65"/>
                <a:gd name="T6" fmla="*/ 86 w 86"/>
                <a:gd name="T7" fmla="*/ 65 h 65"/>
                <a:gd name="T8" fmla="*/ 0 w 86"/>
                <a:gd name="T9" fmla="*/ 65 h 65"/>
              </a:gdLst>
              <a:ahLst/>
              <a:cxnLst>
                <a:cxn ang="0">
                  <a:pos x="T0" y="T1"/>
                </a:cxn>
                <a:cxn ang="0">
                  <a:pos x="T2" y="T3"/>
                </a:cxn>
                <a:cxn ang="0">
                  <a:pos x="T4" y="T5"/>
                </a:cxn>
                <a:cxn ang="0">
                  <a:pos x="T6" y="T7"/>
                </a:cxn>
                <a:cxn ang="0">
                  <a:pos x="T8" y="T9"/>
                </a:cxn>
              </a:cxnLst>
              <a:rect l="0" t="0" r="r" b="b"/>
              <a:pathLst>
                <a:path w="86" h="65">
                  <a:moveTo>
                    <a:pt x="0" y="65"/>
                  </a:moveTo>
                  <a:cubicBezTo>
                    <a:pt x="0" y="43"/>
                    <a:pt x="0" y="22"/>
                    <a:pt x="0" y="0"/>
                  </a:cubicBezTo>
                  <a:cubicBezTo>
                    <a:pt x="28" y="0"/>
                    <a:pt x="57" y="0"/>
                    <a:pt x="86" y="0"/>
                  </a:cubicBezTo>
                  <a:cubicBezTo>
                    <a:pt x="86" y="22"/>
                    <a:pt x="86" y="43"/>
                    <a:pt x="86" y="65"/>
                  </a:cubicBezTo>
                  <a:cubicBezTo>
                    <a:pt x="57" y="65"/>
                    <a:pt x="29" y="65"/>
                    <a:pt x="0" y="65"/>
                  </a:cubicBezTo>
                  <a:close/>
                </a:path>
              </a:pathLst>
            </a:custGeom>
            <a:grpFill/>
            <a:ln>
              <a:noFill/>
            </a:ln>
            <a:extLst/>
          </p:spPr>
          <p:txBody>
            <a:bodyPr vert="horz" wrap="square" lIns="0" tIns="0" rIns="0" bIns="0" numCol="1" anchor="t" anchorCtr="0" compatLnSpc="1">
              <a:prstTxWarp prst="textNoShape">
                <a:avLst/>
              </a:prstTxWarp>
            </a:bodyPr>
            <a:lstStyle/>
            <a:p>
              <a:endParaRPr lang="en-US" dirty="0"/>
            </a:p>
          </p:txBody>
        </p:sp>
        <p:sp>
          <p:nvSpPr>
            <p:cNvPr id="12" name="Freeform 17"/>
            <p:cNvSpPr>
              <a:spLocks/>
            </p:cNvSpPr>
            <p:nvPr/>
          </p:nvSpPr>
          <p:spPr bwMode="gray">
            <a:xfrm>
              <a:off x="9684025" y="2831950"/>
              <a:ext cx="230091" cy="118744"/>
            </a:xfrm>
            <a:custGeom>
              <a:avLst/>
              <a:gdLst>
                <a:gd name="T0" fmla="*/ 0 w 86"/>
                <a:gd name="T1" fmla="*/ 64 h 64"/>
                <a:gd name="T2" fmla="*/ 0 w 86"/>
                <a:gd name="T3" fmla="*/ 0 h 64"/>
                <a:gd name="T4" fmla="*/ 86 w 86"/>
                <a:gd name="T5" fmla="*/ 0 h 64"/>
                <a:gd name="T6" fmla="*/ 86 w 86"/>
                <a:gd name="T7" fmla="*/ 64 h 64"/>
                <a:gd name="T8" fmla="*/ 0 w 86"/>
                <a:gd name="T9" fmla="*/ 64 h 64"/>
              </a:gdLst>
              <a:ahLst/>
              <a:cxnLst>
                <a:cxn ang="0">
                  <a:pos x="T0" y="T1"/>
                </a:cxn>
                <a:cxn ang="0">
                  <a:pos x="T2" y="T3"/>
                </a:cxn>
                <a:cxn ang="0">
                  <a:pos x="T4" y="T5"/>
                </a:cxn>
                <a:cxn ang="0">
                  <a:pos x="T6" y="T7"/>
                </a:cxn>
                <a:cxn ang="0">
                  <a:pos x="T8" y="T9"/>
                </a:cxn>
              </a:cxnLst>
              <a:rect l="0" t="0" r="r" b="b"/>
              <a:pathLst>
                <a:path w="86" h="64">
                  <a:moveTo>
                    <a:pt x="0" y="64"/>
                  </a:moveTo>
                  <a:cubicBezTo>
                    <a:pt x="0" y="43"/>
                    <a:pt x="0" y="22"/>
                    <a:pt x="0" y="0"/>
                  </a:cubicBezTo>
                  <a:cubicBezTo>
                    <a:pt x="28" y="0"/>
                    <a:pt x="57" y="0"/>
                    <a:pt x="86" y="0"/>
                  </a:cubicBezTo>
                  <a:cubicBezTo>
                    <a:pt x="86" y="21"/>
                    <a:pt x="86" y="43"/>
                    <a:pt x="86" y="64"/>
                  </a:cubicBezTo>
                  <a:cubicBezTo>
                    <a:pt x="57" y="64"/>
                    <a:pt x="28" y="64"/>
                    <a:pt x="0" y="64"/>
                  </a:cubicBezTo>
                  <a:close/>
                </a:path>
              </a:pathLst>
            </a:custGeom>
            <a:grpFill/>
            <a:ln>
              <a:noFill/>
            </a:ln>
            <a:extLst/>
          </p:spPr>
          <p:txBody>
            <a:bodyPr vert="horz" wrap="square" lIns="0" tIns="0" rIns="0" bIns="0" numCol="1" anchor="t" anchorCtr="0" compatLnSpc="1">
              <a:prstTxWarp prst="textNoShape">
                <a:avLst/>
              </a:prstTxWarp>
            </a:bodyPr>
            <a:lstStyle/>
            <a:p>
              <a:endParaRPr lang="en-US" dirty="0"/>
            </a:p>
          </p:txBody>
        </p:sp>
        <p:sp>
          <p:nvSpPr>
            <p:cNvPr id="13" name="Freeform 17"/>
            <p:cNvSpPr>
              <a:spLocks/>
            </p:cNvSpPr>
            <p:nvPr/>
          </p:nvSpPr>
          <p:spPr bwMode="gray">
            <a:xfrm>
              <a:off x="10049906" y="2831950"/>
              <a:ext cx="230091" cy="118744"/>
            </a:xfrm>
            <a:custGeom>
              <a:avLst/>
              <a:gdLst>
                <a:gd name="T0" fmla="*/ 86 w 86"/>
                <a:gd name="T1" fmla="*/ 0 h 64"/>
                <a:gd name="T2" fmla="*/ 86 w 86"/>
                <a:gd name="T3" fmla="*/ 64 h 64"/>
                <a:gd name="T4" fmla="*/ 0 w 86"/>
                <a:gd name="T5" fmla="*/ 64 h 64"/>
                <a:gd name="T6" fmla="*/ 0 w 86"/>
                <a:gd name="T7" fmla="*/ 0 h 64"/>
                <a:gd name="T8" fmla="*/ 86 w 86"/>
                <a:gd name="T9" fmla="*/ 0 h 64"/>
              </a:gdLst>
              <a:ahLst/>
              <a:cxnLst>
                <a:cxn ang="0">
                  <a:pos x="T0" y="T1"/>
                </a:cxn>
                <a:cxn ang="0">
                  <a:pos x="T2" y="T3"/>
                </a:cxn>
                <a:cxn ang="0">
                  <a:pos x="T4" y="T5"/>
                </a:cxn>
                <a:cxn ang="0">
                  <a:pos x="T6" y="T7"/>
                </a:cxn>
                <a:cxn ang="0">
                  <a:pos x="T8" y="T9"/>
                </a:cxn>
              </a:cxnLst>
              <a:rect l="0" t="0" r="r" b="b"/>
              <a:pathLst>
                <a:path w="86" h="64">
                  <a:moveTo>
                    <a:pt x="86" y="0"/>
                  </a:moveTo>
                  <a:cubicBezTo>
                    <a:pt x="86" y="21"/>
                    <a:pt x="86" y="43"/>
                    <a:pt x="86" y="64"/>
                  </a:cubicBezTo>
                  <a:cubicBezTo>
                    <a:pt x="57" y="64"/>
                    <a:pt x="29" y="64"/>
                    <a:pt x="0" y="64"/>
                  </a:cubicBezTo>
                  <a:cubicBezTo>
                    <a:pt x="0" y="43"/>
                    <a:pt x="0" y="21"/>
                    <a:pt x="0" y="0"/>
                  </a:cubicBezTo>
                  <a:cubicBezTo>
                    <a:pt x="28" y="0"/>
                    <a:pt x="57" y="0"/>
                    <a:pt x="86" y="0"/>
                  </a:cubicBezTo>
                  <a:close/>
                </a:path>
              </a:pathLst>
            </a:custGeom>
            <a:grpFill/>
            <a:ln>
              <a:noFill/>
            </a:ln>
            <a:extLst/>
          </p:spPr>
          <p:txBody>
            <a:bodyPr vert="horz" wrap="square" lIns="0" tIns="0" rIns="0" bIns="0" numCol="1" anchor="t" anchorCtr="0" compatLnSpc="1">
              <a:prstTxWarp prst="textNoShape">
                <a:avLst/>
              </a:prstTxWarp>
            </a:bodyPr>
            <a:lstStyle/>
            <a:p>
              <a:endParaRPr lang="en-US" dirty="0"/>
            </a:p>
          </p:txBody>
        </p:sp>
        <p:sp>
          <p:nvSpPr>
            <p:cNvPr id="14" name="Freeform 17"/>
            <p:cNvSpPr>
              <a:spLocks/>
            </p:cNvSpPr>
            <p:nvPr/>
          </p:nvSpPr>
          <p:spPr bwMode="gray">
            <a:xfrm>
              <a:off x="9778324" y="2676266"/>
              <a:ext cx="407370" cy="134577"/>
            </a:xfrm>
            <a:custGeom>
              <a:avLst/>
              <a:gdLst>
                <a:gd name="T0" fmla="*/ 0 w 152"/>
                <a:gd name="T1" fmla="*/ 28 h 71"/>
                <a:gd name="T2" fmla="*/ 68 w 152"/>
                <a:gd name="T3" fmla="*/ 28 h 71"/>
                <a:gd name="T4" fmla="*/ 68 w 152"/>
                <a:gd name="T5" fmla="*/ 0 h 71"/>
                <a:gd name="T6" fmla="*/ 84 w 152"/>
                <a:gd name="T7" fmla="*/ 0 h 71"/>
                <a:gd name="T8" fmla="*/ 84 w 152"/>
                <a:gd name="T9" fmla="*/ 28 h 71"/>
                <a:gd name="T10" fmla="*/ 152 w 152"/>
                <a:gd name="T11" fmla="*/ 28 h 71"/>
                <a:gd name="T12" fmla="*/ 152 w 152"/>
                <a:gd name="T13" fmla="*/ 71 h 71"/>
                <a:gd name="T14" fmla="*/ 136 w 152"/>
                <a:gd name="T15" fmla="*/ 71 h 71"/>
                <a:gd name="T16" fmla="*/ 136 w 152"/>
                <a:gd name="T17" fmla="*/ 44 h 71"/>
                <a:gd name="T18" fmla="*/ 16 w 152"/>
                <a:gd name="T19" fmla="*/ 44 h 71"/>
                <a:gd name="T20" fmla="*/ 16 w 152"/>
                <a:gd name="T21" fmla="*/ 71 h 71"/>
                <a:gd name="T22" fmla="*/ 0 w 152"/>
                <a:gd name="T23" fmla="*/ 71 h 71"/>
                <a:gd name="T24" fmla="*/ 0 w 152"/>
                <a:gd name="T25" fmla="*/ 28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2" h="71">
                  <a:moveTo>
                    <a:pt x="0" y="28"/>
                  </a:moveTo>
                  <a:cubicBezTo>
                    <a:pt x="22" y="28"/>
                    <a:pt x="45" y="28"/>
                    <a:pt x="68" y="28"/>
                  </a:cubicBezTo>
                  <a:cubicBezTo>
                    <a:pt x="68" y="18"/>
                    <a:pt x="68" y="9"/>
                    <a:pt x="68" y="0"/>
                  </a:cubicBezTo>
                  <a:cubicBezTo>
                    <a:pt x="73" y="0"/>
                    <a:pt x="78" y="0"/>
                    <a:pt x="84" y="0"/>
                  </a:cubicBezTo>
                  <a:cubicBezTo>
                    <a:pt x="84" y="9"/>
                    <a:pt x="84" y="18"/>
                    <a:pt x="84" y="28"/>
                  </a:cubicBezTo>
                  <a:cubicBezTo>
                    <a:pt x="107" y="28"/>
                    <a:pt x="129" y="28"/>
                    <a:pt x="152" y="28"/>
                  </a:cubicBezTo>
                  <a:cubicBezTo>
                    <a:pt x="152" y="42"/>
                    <a:pt x="152" y="56"/>
                    <a:pt x="152" y="71"/>
                  </a:cubicBezTo>
                  <a:cubicBezTo>
                    <a:pt x="146" y="71"/>
                    <a:pt x="141" y="71"/>
                    <a:pt x="136" y="71"/>
                  </a:cubicBezTo>
                  <a:cubicBezTo>
                    <a:pt x="136" y="62"/>
                    <a:pt x="136" y="53"/>
                    <a:pt x="136" y="44"/>
                  </a:cubicBezTo>
                  <a:cubicBezTo>
                    <a:pt x="96" y="44"/>
                    <a:pt x="56" y="44"/>
                    <a:pt x="16" y="44"/>
                  </a:cubicBezTo>
                  <a:cubicBezTo>
                    <a:pt x="16" y="53"/>
                    <a:pt x="16" y="62"/>
                    <a:pt x="16" y="71"/>
                  </a:cubicBezTo>
                  <a:cubicBezTo>
                    <a:pt x="10" y="71"/>
                    <a:pt x="5" y="71"/>
                    <a:pt x="0" y="71"/>
                  </a:cubicBezTo>
                  <a:cubicBezTo>
                    <a:pt x="0" y="57"/>
                    <a:pt x="0" y="42"/>
                    <a:pt x="0" y="28"/>
                  </a:cubicBezTo>
                  <a:close/>
                </a:path>
              </a:pathLst>
            </a:custGeom>
            <a:grpFill/>
            <a:ln>
              <a:noFill/>
            </a:ln>
            <a:extLst/>
          </p:spPr>
          <p:txBody>
            <a:bodyPr vert="horz" wrap="square" lIns="0" tIns="0" rIns="0" bIns="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280772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gray">
          <a:xfrm>
            <a:off x="0" y="0"/>
            <a:ext cx="12190413" cy="5813889"/>
          </a:xfrm>
          <a:prstGeom prst="rect">
            <a:avLst/>
          </a:prstGeom>
        </p:spPr>
      </p:pic>
      <p:sp>
        <p:nvSpPr>
          <p:cNvPr id="7" name="Rectangle"/>
          <p:cNvSpPr/>
          <p:nvPr/>
        </p:nvSpPr>
        <p:spPr bwMode="gray">
          <a:xfrm>
            <a:off x="0" y="0"/>
            <a:ext cx="12190413" cy="5814000"/>
          </a:xfrm>
          <a:prstGeom prst="rect">
            <a:avLst/>
          </a:prstGeom>
          <a:solidFill>
            <a:schemeClr val="tx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tle"/>
          <p:cNvSpPr>
            <a:spLocks noGrp="1"/>
          </p:cNvSpPr>
          <p:nvPr>
            <p:ph type="ctrTitle"/>
          </p:nvPr>
        </p:nvSpPr>
        <p:spPr bwMode="gray"/>
        <p:txBody>
          <a:bodyPr/>
          <a:lstStyle/>
          <a:p>
            <a:r>
              <a:rPr lang="en-US" dirty="0" smtClean="0"/>
              <a:t>Recap and Next steps</a:t>
            </a:r>
            <a:endParaRPr lang="en-US" dirty="0"/>
          </a:p>
        </p:txBody>
      </p:sp>
      <p:sp>
        <p:nvSpPr>
          <p:cNvPr id="6" name="Subtitle"/>
          <p:cNvSpPr>
            <a:spLocks noGrp="1"/>
          </p:cNvSpPr>
          <p:nvPr>
            <p:ph type="subTitle" idx="1"/>
          </p:nvPr>
        </p:nvSpPr>
        <p:spPr bwMode="gray"/>
        <p:txBody>
          <a:bodyPr/>
          <a:lstStyle/>
          <a:p>
            <a:r>
              <a:rPr lang="en-US" dirty="0" smtClean="0"/>
              <a:t>E-Business and E-Commerce</a:t>
            </a:r>
            <a:endParaRPr lang="en-US" dirty="0"/>
          </a:p>
        </p:txBody>
      </p:sp>
      <p:pic>
        <p:nvPicPr>
          <p:cNvPr id="8" name="Logo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gray">
          <a:xfrm>
            <a:off x="9036548" y="6120307"/>
            <a:ext cx="2700000" cy="4923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2208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Bildplatzhalter 4"/>
          <p:cNvPicPr>
            <a:picLocks noGrp="1" noChangeAspect="1"/>
          </p:cNvPicPr>
          <p:nvPr>
            <p:ph type="pic" sz="quarter" idx="14"/>
          </p:nvPr>
        </p:nvPicPr>
        <p:blipFill>
          <a:blip r:embed="rId2">
            <a:extLst>
              <a:ext uri="{28A0092B-C50C-407E-A947-70E740481C1C}">
                <a14:useLocalDpi xmlns:a14="http://schemas.microsoft.com/office/drawing/2010/main"/>
              </a:ext>
            </a:extLst>
          </a:blip>
          <a:srcRect/>
          <a:stretch>
            <a:fillRect/>
          </a:stretch>
        </p:blipFill>
        <p:spPr bwMode="gray"/>
      </p:pic>
      <p:sp>
        <p:nvSpPr>
          <p:cNvPr id="2" name="Rectangle"/>
          <p:cNvSpPr/>
          <p:nvPr/>
        </p:nvSpPr>
        <p:spPr bwMode="gray">
          <a:xfrm>
            <a:off x="-793" y="0"/>
            <a:ext cx="12191206" cy="6858000"/>
          </a:xfrm>
          <a:prstGeom prst="rect">
            <a:avLst/>
          </a:prstGeom>
          <a:solidFill>
            <a:schemeClr val="tx1">
              <a:lumMod val="85000"/>
              <a:lumOff val="1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 name="Group 10"/>
          <p:cNvGrpSpPr>
            <a:grpSpLocks noChangeAspect="1"/>
          </p:cNvGrpSpPr>
          <p:nvPr/>
        </p:nvGrpSpPr>
        <p:grpSpPr bwMode="gray">
          <a:xfrm>
            <a:off x="540000" y="1512000"/>
            <a:ext cx="1010860" cy="847602"/>
            <a:chOff x="537029" y="1572196"/>
            <a:chExt cx="1010860" cy="847602"/>
          </a:xfrm>
        </p:grpSpPr>
        <p:sp>
          <p:nvSpPr>
            <p:cNvPr id="12" name="Freihandform 7"/>
            <p:cNvSpPr/>
            <p:nvPr/>
          </p:nvSpPr>
          <p:spPr bwMode="gray">
            <a:xfrm>
              <a:off x="537029" y="1572196"/>
              <a:ext cx="466798" cy="847602"/>
            </a:xfrm>
            <a:custGeom>
              <a:avLst/>
              <a:gdLst/>
              <a:ahLst/>
              <a:cxnLst/>
              <a:rect l="l" t="t" r="r" b="b"/>
              <a:pathLst>
                <a:path w="309539" h="580653">
                  <a:moveTo>
                    <a:pt x="0" y="0"/>
                  </a:moveTo>
                  <a:lnTo>
                    <a:pt x="309539" y="0"/>
                  </a:lnTo>
                  <a:lnTo>
                    <a:pt x="309539" y="238380"/>
                  </a:lnTo>
                  <a:cubicBezTo>
                    <a:pt x="309539" y="326143"/>
                    <a:pt x="291275" y="395522"/>
                    <a:pt x="254747" y="446519"/>
                  </a:cubicBezTo>
                  <a:cubicBezTo>
                    <a:pt x="218219" y="497516"/>
                    <a:pt x="155837" y="542227"/>
                    <a:pt x="67601" y="580653"/>
                  </a:cubicBezTo>
                  <a:lnTo>
                    <a:pt x="0" y="453991"/>
                  </a:lnTo>
                  <a:cubicBezTo>
                    <a:pt x="55029" y="428374"/>
                    <a:pt x="92862" y="402875"/>
                    <a:pt x="113498" y="377495"/>
                  </a:cubicBezTo>
                  <a:cubicBezTo>
                    <a:pt x="134134" y="352115"/>
                    <a:pt x="145638" y="322110"/>
                    <a:pt x="148010" y="287480"/>
                  </a:cubicBezTo>
                  <a:lnTo>
                    <a:pt x="0" y="287480"/>
                  </a:lnTo>
                  <a:lnTo>
                    <a:pt x="0" y="0"/>
                  </a:lnTo>
                  <a:close/>
                </a:path>
              </a:pathLst>
            </a:custGeom>
            <a:solidFill>
              <a:srgbClr val="FFFFFF"/>
            </a:solidFill>
            <a:ln w="12700">
              <a:noFill/>
              <a:round/>
              <a:headEnd/>
              <a:tailEnd/>
            </a:ln>
          </p:spPr>
          <p:txBody>
            <a:bodyPr lIns="0" tIns="0" rIns="0" bIns="0" rtlCol="0" anchor="ctr"/>
            <a:lstStyle/>
            <a:p>
              <a:pPr algn="ctr"/>
              <a:endParaRPr lang="en-US" dirty="0"/>
            </a:p>
          </p:txBody>
        </p:sp>
        <p:sp>
          <p:nvSpPr>
            <p:cNvPr id="13" name="Freihandform 9"/>
            <p:cNvSpPr/>
            <p:nvPr/>
          </p:nvSpPr>
          <p:spPr bwMode="gray">
            <a:xfrm>
              <a:off x="1081091" y="1572196"/>
              <a:ext cx="466798" cy="847602"/>
            </a:xfrm>
            <a:custGeom>
              <a:avLst/>
              <a:gdLst/>
              <a:ahLst/>
              <a:cxnLst/>
              <a:rect l="l" t="t" r="r" b="b"/>
              <a:pathLst>
                <a:path w="309539" h="580653">
                  <a:moveTo>
                    <a:pt x="0" y="0"/>
                  </a:moveTo>
                  <a:lnTo>
                    <a:pt x="309539" y="0"/>
                  </a:lnTo>
                  <a:lnTo>
                    <a:pt x="309539" y="238380"/>
                  </a:lnTo>
                  <a:cubicBezTo>
                    <a:pt x="309539" y="326143"/>
                    <a:pt x="291275" y="395522"/>
                    <a:pt x="254747" y="446519"/>
                  </a:cubicBezTo>
                  <a:cubicBezTo>
                    <a:pt x="218219" y="497516"/>
                    <a:pt x="155837" y="542227"/>
                    <a:pt x="67600" y="580653"/>
                  </a:cubicBezTo>
                  <a:lnTo>
                    <a:pt x="0" y="453991"/>
                  </a:lnTo>
                  <a:cubicBezTo>
                    <a:pt x="55029" y="428374"/>
                    <a:pt x="92861" y="402875"/>
                    <a:pt x="113497" y="377495"/>
                  </a:cubicBezTo>
                  <a:cubicBezTo>
                    <a:pt x="134133" y="352115"/>
                    <a:pt x="145637" y="322110"/>
                    <a:pt x="148009" y="287480"/>
                  </a:cubicBezTo>
                  <a:lnTo>
                    <a:pt x="0" y="287480"/>
                  </a:lnTo>
                  <a:lnTo>
                    <a:pt x="0" y="0"/>
                  </a:lnTo>
                  <a:close/>
                </a:path>
              </a:pathLst>
            </a:custGeom>
            <a:solidFill>
              <a:srgbClr val="FFFFFF"/>
            </a:solidFill>
            <a:ln w="12700">
              <a:noFill/>
              <a:round/>
              <a:headEnd/>
              <a:tailEnd/>
            </a:ln>
          </p:spPr>
          <p:txBody>
            <a:bodyPr lIns="0" tIns="0" rIns="0" bIns="0" rtlCol="0" anchor="ctr"/>
            <a:lstStyle/>
            <a:p>
              <a:pPr algn="ctr"/>
              <a:endParaRPr lang="en-US" dirty="0"/>
            </a:p>
          </p:txBody>
        </p:sp>
      </p:grpSp>
      <p:sp>
        <p:nvSpPr>
          <p:cNvPr id="10" name="Content Placeholder"/>
          <p:cNvSpPr txBox="1">
            <a:spLocks/>
          </p:cNvSpPr>
          <p:nvPr/>
        </p:nvSpPr>
        <p:spPr bwMode="gray">
          <a:xfrm>
            <a:off x="1933200" y="1512000"/>
            <a:ext cx="9716400" cy="2054497"/>
          </a:xfrm>
          <a:prstGeom prst="rect">
            <a:avLst/>
          </a:prstGeom>
        </p:spPr>
        <p:txBody>
          <a:bodyPr vert="horz" lIns="0" tIns="0" rIns="0" bIns="0" rtlCol="0">
            <a:noAutofit/>
          </a:bodyPr>
          <a:lstStyle>
            <a:lvl1pPr marL="0" indent="0" algn="l" defTabSz="914400" rtl="0" eaLnBrk="1" latinLnBrk="0" hangingPunct="1">
              <a:lnSpc>
                <a:spcPct val="90000"/>
              </a:lnSpc>
              <a:spcBef>
                <a:spcPts val="0"/>
              </a:spcBef>
              <a:spcAft>
                <a:spcPts val="1000"/>
              </a:spcAft>
              <a:buFont typeface="Wingdings" panose="05000000000000000000" pitchFamily="2" charset="2"/>
              <a:buNone/>
              <a:defRPr sz="4000" kern="1200">
                <a:solidFill>
                  <a:schemeClr val="bg1"/>
                </a:solidFill>
                <a:latin typeface="+mn-lt"/>
                <a:ea typeface="+mn-ea"/>
                <a:cs typeface="+mn-cs"/>
              </a:defRPr>
            </a:lvl1pPr>
            <a:lvl2pPr marL="720000" indent="-270000" algn="l" defTabSz="914400" rtl="0" eaLnBrk="1" latinLnBrk="0" hangingPunct="1">
              <a:lnSpc>
                <a:spcPct val="90000"/>
              </a:lnSpc>
              <a:spcBef>
                <a:spcPts val="0"/>
              </a:spcBef>
              <a:spcAft>
                <a:spcPts val="1000"/>
              </a:spcAft>
              <a:buFont typeface="Calibri Light" panose="020F0302020204030204" pitchFamily="34" charset="0"/>
              <a:buChar char="–"/>
              <a:defRPr sz="2000" kern="1200">
                <a:solidFill>
                  <a:schemeClr val="tx1"/>
                </a:solidFill>
                <a:latin typeface="+mn-lt"/>
                <a:ea typeface="+mn-ea"/>
                <a:cs typeface="+mn-cs"/>
              </a:defRPr>
            </a:lvl2pPr>
            <a:lvl3pPr marL="1080000" indent="-270000" algn="l" defTabSz="914400" rtl="0" eaLnBrk="1" latinLnBrk="0" hangingPunct="1">
              <a:lnSpc>
                <a:spcPct val="90000"/>
              </a:lnSpc>
              <a:spcBef>
                <a:spcPts val="0"/>
              </a:spcBef>
              <a:spcAft>
                <a:spcPts val="1000"/>
              </a:spcAft>
              <a:buFont typeface="Calibri Light" panose="020F0302020204030204" pitchFamily="34" charset="0"/>
              <a:buChar char="–"/>
              <a:defRPr sz="1800" kern="1200">
                <a:solidFill>
                  <a:schemeClr val="tx1"/>
                </a:solidFill>
                <a:latin typeface="+mn-lt"/>
                <a:ea typeface="+mn-ea"/>
                <a:cs typeface="+mn-cs"/>
              </a:defRPr>
            </a:lvl3pPr>
            <a:lvl4pPr marL="144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4pPr>
            <a:lvl5pPr marL="180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80000"/>
              </a:lnSpc>
            </a:pPr>
            <a:r>
              <a:rPr lang="en-US" sz="4400" dirty="0" smtClean="0">
                <a:latin typeface="Bebas Neue" panose="020B0506020202020201" pitchFamily="34" charset="0"/>
              </a:rPr>
              <a:t>There are so many opportunities on the horizon, from mobile exclusives to geo-located offers to better filtering and searching. We‘ve only scratched the surface of what‘s possible with personalization.</a:t>
            </a:r>
          </a:p>
          <a:p>
            <a:endParaRPr lang="en-US" sz="2400" dirty="0" smtClean="0"/>
          </a:p>
          <a:p>
            <a:r>
              <a:rPr lang="en-US" sz="2400" noProof="1" smtClean="0"/>
              <a:t>Michelle Peluso, CEO Gilt Groupe</a:t>
            </a:r>
            <a:endParaRPr lang="en-US" sz="2400" noProof="1"/>
          </a:p>
        </p:txBody>
      </p:sp>
    </p:spTree>
    <p:extLst>
      <p:ext uri="{BB962C8B-B14F-4D97-AF65-F5344CB8AC3E}">
        <p14:creationId xmlns:p14="http://schemas.microsoft.com/office/powerpoint/2010/main" val="2804889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bg bwMode="gray">
      <p:bgPr>
        <a:solidFill>
          <a:schemeClr val="bg1">
            <a:lumMod val="85000"/>
          </a:schemeClr>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bwMode="gray"/>
        <p:txBody>
          <a:bodyPr/>
          <a:lstStyle/>
          <a:p>
            <a:r>
              <a:rPr lang="en-US" dirty="0" smtClean="0"/>
              <a:t>RECAP AND NEXT STEPS</a:t>
            </a:r>
            <a:endParaRPr lang="en-US" dirty="0"/>
          </a:p>
        </p:txBody>
      </p:sp>
      <p:sp>
        <p:nvSpPr>
          <p:cNvPr id="4" name="Subtitle"/>
          <p:cNvSpPr>
            <a:spLocks noGrp="1"/>
          </p:cNvSpPr>
          <p:nvPr>
            <p:ph type="body" sz="quarter" idx="13"/>
          </p:nvPr>
        </p:nvSpPr>
        <p:spPr bwMode="gray">
          <a:xfrm>
            <a:off x="540000" y="972000"/>
            <a:ext cx="11109600" cy="540000"/>
          </a:xfrm>
        </p:spPr>
        <p:txBody>
          <a:bodyPr/>
          <a:lstStyle/>
          <a:p>
            <a:r>
              <a:rPr lang="en-US" dirty="0" smtClean="0"/>
              <a:t>Online Retail Sales from 2012 to 2017</a:t>
            </a:r>
            <a:endParaRPr lang="en-US" dirty="0"/>
          </a:p>
        </p:txBody>
      </p:sp>
      <p:grpSp>
        <p:nvGrpSpPr>
          <p:cNvPr id="133" name="Gruppieren 132"/>
          <p:cNvGrpSpPr/>
          <p:nvPr/>
        </p:nvGrpSpPr>
        <p:grpSpPr bwMode="gray">
          <a:xfrm>
            <a:off x="540000" y="1520825"/>
            <a:ext cx="10730273" cy="4295774"/>
            <a:chOff x="552450" y="1520825"/>
            <a:chExt cx="10730273" cy="4295774"/>
          </a:xfrm>
        </p:grpSpPr>
        <p:sp>
          <p:nvSpPr>
            <p:cNvPr id="134" name="Rechteck 133"/>
            <p:cNvSpPr/>
            <p:nvPr/>
          </p:nvSpPr>
          <p:spPr bwMode="gray">
            <a:xfrm>
              <a:off x="9467000" y="2113907"/>
              <a:ext cx="1815723" cy="25547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en-US" sz="1200" b="1" dirty="0" smtClean="0">
                  <a:latin typeface="+mj-lt"/>
                </a:rPr>
                <a:t>UK</a:t>
              </a:r>
              <a:endParaRPr lang="en-US" sz="1200" b="1" dirty="0">
                <a:latin typeface="+mj-lt"/>
              </a:endParaRPr>
            </a:p>
          </p:txBody>
        </p:sp>
        <p:sp>
          <p:nvSpPr>
            <p:cNvPr id="135" name="Rechteck 134"/>
            <p:cNvSpPr/>
            <p:nvPr/>
          </p:nvSpPr>
          <p:spPr bwMode="gray">
            <a:xfrm>
              <a:off x="9467000" y="2752182"/>
              <a:ext cx="1814368" cy="2354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en-US" sz="1200" b="1" dirty="0" smtClean="0">
                  <a:latin typeface="+mj-lt"/>
                </a:rPr>
                <a:t>Germany</a:t>
              </a:r>
              <a:endParaRPr lang="en-US" sz="1200" b="1" dirty="0">
                <a:latin typeface="+mj-lt"/>
              </a:endParaRPr>
            </a:p>
          </p:txBody>
        </p:sp>
        <p:sp>
          <p:nvSpPr>
            <p:cNvPr id="136" name="Rechteck 135"/>
            <p:cNvSpPr/>
            <p:nvPr/>
          </p:nvSpPr>
          <p:spPr bwMode="gray">
            <a:xfrm>
              <a:off x="9467000" y="3469238"/>
              <a:ext cx="1815721" cy="2354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en-US" sz="1200" b="1" dirty="0" smtClean="0">
                  <a:latin typeface="+mj-lt"/>
                </a:rPr>
                <a:t>France</a:t>
              </a:r>
              <a:endParaRPr lang="en-US" sz="1200" b="1" dirty="0">
                <a:latin typeface="+mj-lt"/>
              </a:endParaRPr>
            </a:p>
          </p:txBody>
        </p:sp>
        <p:sp>
          <p:nvSpPr>
            <p:cNvPr id="137" name="Rechteck 136"/>
            <p:cNvSpPr/>
            <p:nvPr/>
          </p:nvSpPr>
          <p:spPr bwMode="gray">
            <a:xfrm>
              <a:off x="9467000" y="4537929"/>
              <a:ext cx="1814368" cy="2354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en-US" sz="1200" b="1" dirty="0" smtClean="0">
                  <a:latin typeface="+mj-lt"/>
                </a:rPr>
                <a:t>Italy</a:t>
              </a:r>
              <a:endParaRPr lang="en-US" sz="1200" b="1" dirty="0">
                <a:latin typeface="+mj-lt"/>
              </a:endParaRPr>
            </a:p>
          </p:txBody>
        </p:sp>
        <p:sp>
          <p:nvSpPr>
            <p:cNvPr id="138" name="Textfeld 137"/>
            <p:cNvSpPr txBox="1"/>
            <p:nvPr/>
          </p:nvSpPr>
          <p:spPr bwMode="gray">
            <a:xfrm>
              <a:off x="552450" y="5688692"/>
              <a:ext cx="3019008" cy="127907"/>
            </a:xfrm>
            <a:prstGeom prst="rect">
              <a:avLst/>
            </a:prstGeom>
            <a:noFill/>
          </p:spPr>
          <p:txBody>
            <a:bodyPr wrap="square" lIns="0" tIns="0" rIns="0" bIns="0" rtlCol="0">
              <a:noAutofit/>
            </a:bodyPr>
            <a:lstStyle/>
            <a:p>
              <a:pPr>
                <a:lnSpc>
                  <a:spcPct val="90000"/>
                </a:lnSpc>
                <a:spcAft>
                  <a:spcPts val="1000"/>
                </a:spcAft>
              </a:pPr>
              <a:r>
                <a:rPr lang="en-US" sz="1000" b="1" dirty="0" smtClean="0"/>
                <a:t>Source</a:t>
              </a:r>
              <a:r>
                <a:rPr lang="en-US" sz="1000" dirty="0" smtClean="0"/>
                <a:t>: Forrester Research, Tech Crunch (Statista 2014)</a:t>
              </a:r>
              <a:endParaRPr lang="en-US" sz="1000" dirty="0"/>
            </a:p>
          </p:txBody>
        </p:sp>
        <p:grpSp>
          <p:nvGrpSpPr>
            <p:cNvPr id="139" name="Gruppieren 138"/>
            <p:cNvGrpSpPr/>
            <p:nvPr/>
          </p:nvGrpSpPr>
          <p:grpSpPr bwMode="gray">
            <a:xfrm>
              <a:off x="552450" y="1520825"/>
              <a:ext cx="8219203" cy="3942010"/>
              <a:chOff x="3390033" y="1520825"/>
              <a:chExt cx="5381621" cy="3942010"/>
            </a:xfrm>
          </p:grpSpPr>
          <p:sp>
            <p:nvSpPr>
              <p:cNvPr id="140" name="Rechteck 139"/>
              <p:cNvSpPr/>
              <p:nvPr/>
            </p:nvSpPr>
            <p:spPr bwMode="gray">
              <a:xfrm>
                <a:off x="3816400" y="1824112"/>
                <a:ext cx="4955254" cy="337754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a:p>
            </p:txBody>
          </p:sp>
          <p:grpSp>
            <p:nvGrpSpPr>
              <p:cNvPr id="141" name="Gruppieren 140"/>
              <p:cNvGrpSpPr/>
              <p:nvPr/>
            </p:nvGrpSpPr>
            <p:grpSpPr bwMode="gray">
              <a:xfrm>
                <a:off x="3390033" y="1824112"/>
                <a:ext cx="5271564" cy="3638723"/>
                <a:chOff x="2493552" y="2000250"/>
                <a:chExt cx="4563307" cy="3305883"/>
              </a:xfrm>
            </p:grpSpPr>
            <p:sp>
              <p:nvSpPr>
                <p:cNvPr id="143" name="Rechteck 142"/>
                <p:cNvSpPr/>
                <p:nvPr/>
              </p:nvSpPr>
              <p:spPr bwMode="gray">
                <a:xfrm>
                  <a:off x="2842673" y="2982840"/>
                  <a:ext cx="368578" cy="203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en-US" sz="1200" dirty="0" smtClean="0">
                      <a:solidFill>
                        <a:schemeClr val="tx1"/>
                      </a:solidFill>
                      <a:latin typeface="Bebas Neue" panose="020B0506020202020201" pitchFamily="34" charset="0"/>
                    </a:rPr>
                    <a:t>40,11</a:t>
                  </a:r>
                  <a:endParaRPr lang="en-US" sz="1200" dirty="0">
                    <a:solidFill>
                      <a:schemeClr val="tx1"/>
                    </a:solidFill>
                    <a:latin typeface="Bebas Neue" panose="020B0506020202020201" pitchFamily="34" charset="0"/>
                  </a:endParaRPr>
                </a:p>
              </p:txBody>
            </p:sp>
            <p:sp>
              <p:nvSpPr>
                <p:cNvPr id="144" name="Rechteck 143"/>
                <p:cNvSpPr/>
                <p:nvPr/>
              </p:nvSpPr>
              <p:spPr bwMode="gray">
                <a:xfrm>
                  <a:off x="3608700" y="2729708"/>
                  <a:ext cx="368578" cy="203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en-US" sz="1200" dirty="0" smtClean="0">
                      <a:solidFill>
                        <a:schemeClr val="tx1"/>
                      </a:solidFill>
                      <a:latin typeface="Bebas Neue" panose="020B0506020202020201" pitchFamily="34" charset="0"/>
                    </a:rPr>
                    <a:t>45,02</a:t>
                  </a:r>
                  <a:endParaRPr lang="en-US" sz="1200" dirty="0">
                    <a:solidFill>
                      <a:schemeClr val="tx1"/>
                    </a:solidFill>
                    <a:latin typeface="Bebas Neue" panose="020B0506020202020201" pitchFamily="34" charset="0"/>
                  </a:endParaRPr>
                </a:p>
              </p:txBody>
            </p:sp>
            <p:sp>
              <p:nvSpPr>
                <p:cNvPr id="145" name="Rechteck 144"/>
                <p:cNvSpPr/>
                <p:nvPr/>
              </p:nvSpPr>
              <p:spPr bwMode="gray">
                <a:xfrm>
                  <a:off x="4330110" y="2540794"/>
                  <a:ext cx="368578" cy="203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en-US" sz="1200" dirty="0" smtClean="0">
                      <a:solidFill>
                        <a:schemeClr val="tx1"/>
                      </a:solidFill>
                      <a:latin typeface="Bebas Neue" panose="020B0506020202020201" pitchFamily="34" charset="0"/>
                    </a:rPr>
                    <a:t>49,91</a:t>
                  </a:r>
                  <a:endParaRPr lang="en-US" sz="1200" dirty="0">
                    <a:solidFill>
                      <a:schemeClr val="tx1"/>
                    </a:solidFill>
                    <a:latin typeface="Bebas Neue" panose="020B0506020202020201" pitchFamily="34" charset="0"/>
                  </a:endParaRPr>
                </a:p>
              </p:txBody>
            </p:sp>
            <p:sp>
              <p:nvSpPr>
                <p:cNvPr id="146" name="Rechteck 145"/>
                <p:cNvSpPr/>
                <p:nvPr/>
              </p:nvSpPr>
              <p:spPr bwMode="gray">
                <a:xfrm>
                  <a:off x="5046296" y="2401094"/>
                  <a:ext cx="368578" cy="203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en-US" sz="1200" dirty="0" smtClean="0">
                      <a:solidFill>
                        <a:schemeClr val="tx1"/>
                      </a:solidFill>
                      <a:latin typeface="Bebas Neue" panose="020B0506020202020201" pitchFamily="34" charset="0"/>
                    </a:rPr>
                    <a:t>54,85</a:t>
                  </a:r>
                  <a:endParaRPr lang="en-US" sz="1200" dirty="0">
                    <a:solidFill>
                      <a:schemeClr val="tx1"/>
                    </a:solidFill>
                    <a:latin typeface="Bebas Neue" panose="020B0506020202020201" pitchFamily="34" charset="0"/>
                  </a:endParaRPr>
                </a:p>
              </p:txBody>
            </p:sp>
            <p:sp>
              <p:nvSpPr>
                <p:cNvPr id="147" name="Rechteck 146"/>
                <p:cNvSpPr/>
                <p:nvPr/>
              </p:nvSpPr>
              <p:spPr bwMode="gray">
                <a:xfrm>
                  <a:off x="5763356" y="2239270"/>
                  <a:ext cx="368578" cy="203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en-US" sz="1200" dirty="0" smtClean="0">
                      <a:solidFill>
                        <a:schemeClr val="tx1"/>
                      </a:solidFill>
                      <a:latin typeface="Bebas Neue" panose="020B0506020202020201" pitchFamily="34" charset="0"/>
                    </a:rPr>
                    <a:t>59,68</a:t>
                  </a:r>
                  <a:endParaRPr lang="en-US" sz="1200" dirty="0">
                    <a:solidFill>
                      <a:schemeClr val="tx1"/>
                    </a:solidFill>
                    <a:latin typeface="Bebas Neue" panose="020B0506020202020201" pitchFamily="34" charset="0"/>
                  </a:endParaRPr>
                </a:p>
              </p:txBody>
            </p:sp>
            <p:sp>
              <p:nvSpPr>
                <p:cNvPr id="148" name="Rechteck 147"/>
                <p:cNvSpPr/>
                <p:nvPr/>
              </p:nvSpPr>
              <p:spPr bwMode="gray">
                <a:xfrm>
                  <a:off x="2825837" y="3606800"/>
                  <a:ext cx="442173" cy="203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en-US" sz="1200" dirty="0" smtClean="0">
                      <a:solidFill>
                        <a:schemeClr val="tx1"/>
                      </a:solidFill>
                      <a:latin typeface="Bebas Neue" panose="020B0506020202020201" pitchFamily="34" charset="0"/>
                    </a:rPr>
                    <a:t>27,15</a:t>
                  </a:r>
                  <a:endParaRPr lang="en-US" sz="1200" dirty="0">
                    <a:solidFill>
                      <a:schemeClr val="tx1"/>
                    </a:solidFill>
                    <a:latin typeface="Bebas Neue" panose="020B0506020202020201" pitchFamily="34" charset="0"/>
                  </a:endParaRPr>
                </a:p>
              </p:txBody>
            </p:sp>
            <p:sp>
              <p:nvSpPr>
                <p:cNvPr id="149" name="Rechteck 148"/>
                <p:cNvSpPr/>
                <p:nvPr/>
              </p:nvSpPr>
              <p:spPr bwMode="gray">
                <a:xfrm>
                  <a:off x="3577103" y="3429000"/>
                  <a:ext cx="442173" cy="203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en-US" sz="1200" dirty="0" smtClean="0">
                      <a:solidFill>
                        <a:schemeClr val="tx1"/>
                      </a:solidFill>
                      <a:latin typeface="Bebas Neue" panose="020B0506020202020201" pitchFamily="34" charset="0"/>
                    </a:rPr>
                    <a:t>30,87</a:t>
                  </a:r>
                  <a:endParaRPr lang="en-US" sz="1200" dirty="0">
                    <a:solidFill>
                      <a:schemeClr val="tx1"/>
                    </a:solidFill>
                    <a:latin typeface="Bebas Neue" panose="020B0506020202020201" pitchFamily="34" charset="0"/>
                  </a:endParaRPr>
                </a:p>
              </p:txBody>
            </p:sp>
            <p:sp>
              <p:nvSpPr>
                <p:cNvPr id="150" name="Rechteck 149"/>
                <p:cNvSpPr/>
                <p:nvPr/>
              </p:nvSpPr>
              <p:spPr bwMode="gray">
                <a:xfrm>
                  <a:off x="4362653" y="3210835"/>
                  <a:ext cx="442173" cy="203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en-US" sz="1200" dirty="0" smtClean="0">
                      <a:solidFill>
                        <a:schemeClr val="tx1"/>
                      </a:solidFill>
                      <a:latin typeface="Bebas Neue" panose="020B0506020202020201" pitchFamily="34" charset="0"/>
                    </a:rPr>
                    <a:t>34,55</a:t>
                  </a:r>
                  <a:endParaRPr lang="en-US" sz="1200" dirty="0">
                    <a:solidFill>
                      <a:schemeClr val="tx1"/>
                    </a:solidFill>
                    <a:latin typeface="Bebas Neue" panose="020B0506020202020201" pitchFamily="34" charset="0"/>
                  </a:endParaRPr>
                </a:p>
              </p:txBody>
            </p:sp>
            <p:sp>
              <p:nvSpPr>
                <p:cNvPr id="151" name="Rechteck 150"/>
                <p:cNvSpPr/>
                <p:nvPr/>
              </p:nvSpPr>
              <p:spPr bwMode="gray">
                <a:xfrm>
                  <a:off x="5129643" y="3034497"/>
                  <a:ext cx="442173" cy="203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en-US" sz="1200" dirty="0" smtClean="0">
                      <a:solidFill>
                        <a:schemeClr val="tx1"/>
                      </a:solidFill>
                      <a:latin typeface="Bebas Neue" panose="020B0506020202020201" pitchFamily="34" charset="0"/>
                    </a:rPr>
                    <a:t>38,45</a:t>
                  </a:r>
                  <a:endParaRPr lang="en-US" sz="1200" dirty="0">
                    <a:solidFill>
                      <a:schemeClr val="tx1"/>
                    </a:solidFill>
                    <a:latin typeface="Bebas Neue" panose="020B0506020202020201" pitchFamily="34" charset="0"/>
                  </a:endParaRPr>
                </a:p>
              </p:txBody>
            </p:sp>
            <p:sp>
              <p:nvSpPr>
                <p:cNvPr id="152" name="Rechteck 151"/>
                <p:cNvSpPr/>
                <p:nvPr/>
              </p:nvSpPr>
              <p:spPr bwMode="gray">
                <a:xfrm>
                  <a:off x="5892326" y="2844008"/>
                  <a:ext cx="442173" cy="203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en-US" sz="1200" dirty="0" smtClean="0">
                      <a:solidFill>
                        <a:schemeClr val="tx1"/>
                      </a:solidFill>
                      <a:latin typeface="Bebas Neue" panose="020B0506020202020201" pitchFamily="34" charset="0"/>
                    </a:rPr>
                    <a:t>42,52</a:t>
                  </a:r>
                  <a:endParaRPr lang="en-US" sz="1200" dirty="0">
                    <a:solidFill>
                      <a:schemeClr val="tx1"/>
                    </a:solidFill>
                    <a:latin typeface="Bebas Neue" panose="020B0506020202020201" pitchFamily="34" charset="0"/>
                  </a:endParaRPr>
                </a:p>
              </p:txBody>
            </p:sp>
            <p:sp>
              <p:nvSpPr>
                <p:cNvPr id="153" name="Rechteck 152"/>
                <p:cNvSpPr/>
                <p:nvPr/>
              </p:nvSpPr>
              <p:spPr bwMode="gray">
                <a:xfrm>
                  <a:off x="6614686" y="2671761"/>
                  <a:ext cx="442173" cy="203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en-US" sz="1200" dirty="0" smtClean="0">
                      <a:solidFill>
                        <a:schemeClr val="tx1"/>
                      </a:solidFill>
                      <a:latin typeface="Bebas Neue" panose="020B0506020202020201" pitchFamily="34" charset="0"/>
                    </a:rPr>
                    <a:t>46,36</a:t>
                  </a:r>
                  <a:endParaRPr lang="en-US" sz="1200" dirty="0">
                    <a:solidFill>
                      <a:schemeClr val="tx1"/>
                    </a:solidFill>
                    <a:latin typeface="Bebas Neue" panose="020B0506020202020201" pitchFamily="34" charset="0"/>
                  </a:endParaRPr>
                </a:p>
              </p:txBody>
            </p:sp>
            <p:sp>
              <p:nvSpPr>
                <p:cNvPr id="154" name="Rechteck 153"/>
                <p:cNvSpPr/>
                <p:nvPr/>
              </p:nvSpPr>
              <p:spPr bwMode="gray">
                <a:xfrm>
                  <a:off x="2825837" y="4040411"/>
                  <a:ext cx="442173" cy="203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en-US" sz="1200" dirty="0" smtClean="0">
                      <a:solidFill>
                        <a:schemeClr val="tx1"/>
                      </a:solidFill>
                      <a:latin typeface="Bebas Neue" panose="020B0506020202020201" pitchFamily="34" charset="0"/>
                    </a:rPr>
                    <a:t>17,99</a:t>
                  </a:r>
                  <a:endParaRPr lang="en-US" sz="1200" dirty="0">
                    <a:solidFill>
                      <a:schemeClr val="tx1"/>
                    </a:solidFill>
                    <a:latin typeface="Bebas Neue" panose="020B0506020202020201" pitchFamily="34" charset="0"/>
                  </a:endParaRPr>
                </a:p>
              </p:txBody>
            </p:sp>
            <p:sp>
              <p:nvSpPr>
                <p:cNvPr id="155" name="Rechteck 154"/>
                <p:cNvSpPr/>
                <p:nvPr/>
              </p:nvSpPr>
              <p:spPr bwMode="gray">
                <a:xfrm>
                  <a:off x="3606150" y="3934630"/>
                  <a:ext cx="442173" cy="203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en-US" sz="1200" dirty="0" smtClean="0">
                      <a:solidFill>
                        <a:schemeClr val="tx1"/>
                      </a:solidFill>
                      <a:latin typeface="Bebas Neue" panose="020B0506020202020201" pitchFamily="34" charset="0"/>
                    </a:rPr>
                    <a:t>20,62</a:t>
                  </a:r>
                  <a:endParaRPr lang="en-US" sz="1200" dirty="0">
                    <a:solidFill>
                      <a:schemeClr val="tx1"/>
                    </a:solidFill>
                    <a:latin typeface="Bebas Neue" panose="020B0506020202020201" pitchFamily="34" charset="0"/>
                  </a:endParaRPr>
                </a:p>
              </p:txBody>
            </p:sp>
            <p:sp>
              <p:nvSpPr>
                <p:cNvPr id="156" name="Rechteck 155"/>
                <p:cNvSpPr/>
                <p:nvPr/>
              </p:nvSpPr>
              <p:spPr bwMode="gray">
                <a:xfrm>
                  <a:off x="4384005" y="3819996"/>
                  <a:ext cx="442173" cy="203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en-US" sz="1200" dirty="0" smtClean="0">
                      <a:solidFill>
                        <a:schemeClr val="tx1"/>
                      </a:solidFill>
                      <a:latin typeface="Bebas Neue" panose="020B0506020202020201" pitchFamily="34" charset="0"/>
                    </a:rPr>
                    <a:t>23,22</a:t>
                  </a:r>
                  <a:endParaRPr lang="en-US" sz="1200" dirty="0">
                    <a:solidFill>
                      <a:schemeClr val="tx1"/>
                    </a:solidFill>
                    <a:latin typeface="Bebas Neue" panose="020B0506020202020201" pitchFamily="34" charset="0"/>
                  </a:endParaRPr>
                </a:p>
              </p:txBody>
            </p:sp>
            <p:sp>
              <p:nvSpPr>
                <p:cNvPr id="157" name="Rechteck 156"/>
                <p:cNvSpPr/>
                <p:nvPr/>
              </p:nvSpPr>
              <p:spPr bwMode="gray">
                <a:xfrm>
                  <a:off x="5174067" y="3687220"/>
                  <a:ext cx="442173" cy="203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en-US" sz="1200" dirty="0" smtClean="0">
                      <a:solidFill>
                        <a:schemeClr val="tx1"/>
                      </a:solidFill>
                      <a:latin typeface="Bebas Neue" panose="020B0506020202020201" pitchFamily="34" charset="0"/>
                    </a:rPr>
                    <a:t>25,72</a:t>
                  </a:r>
                  <a:endParaRPr lang="en-US" sz="1200" dirty="0">
                    <a:solidFill>
                      <a:schemeClr val="tx1"/>
                    </a:solidFill>
                    <a:latin typeface="Bebas Neue" panose="020B0506020202020201" pitchFamily="34" charset="0"/>
                  </a:endParaRPr>
                </a:p>
              </p:txBody>
            </p:sp>
            <p:sp>
              <p:nvSpPr>
                <p:cNvPr id="158" name="Rechteck 157"/>
                <p:cNvSpPr/>
                <p:nvPr/>
              </p:nvSpPr>
              <p:spPr bwMode="gray">
                <a:xfrm>
                  <a:off x="5947645" y="3498130"/>
                  <a:ext cx="442173" cy="203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en-US" sz="1200" dirty="0" smtClean="0">
                      <a:solidFill>
                        <a:schemeClr val="tx1"/>
                      </a:solidFill>
                      <a:latin typeface="Bebas Neue" panose="020B0506020202020201" pitchFamily="34" charset="0"/>
                    </a:rPr>
                    <a:t>28,18</a:t>
                  </a:r>
                  <a:endParaRPr lang="en-US" sz="1200" dirty="0">
                    <a:solidFill>
                      <a:schemeClr val="tx1"/>
                    </a:solidFill>
                    <a:latin typeface="Bebas Neue" panose="020B0506020202020201" pitchFamily="34" charset="0"/>
                  </a:endParaRPr>
                </a:p>
              </p:txBody>
            </p:sp>
            <p:sp>
              <p:nvSpPr>
                <p:cNvPr id="159" name="Rechteck 158"/>
                <p:cNvSpPr/>
                <p:nvPr/>
              </p:nvSpPr>
              <p:spPr bwMode="gray">
                <a:xfrm>
                  <a:off x="6639185" y="2048347"/>
                  <a:ext cx="368578" cy="203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en-US" sz="1200" dirty="0" smtClean="0">
                      <a:solidFill>
                        <a:schemeClr val="tx1"/>
                      </a:solidFill>
                      <a:latin typeface="Bebas Neue" panose="020B0506020202020201" pitchFamily="34" charset="0"/>
                    </a:rPr>
                    <a:t>64,1</a:t>
                  </a:r>
                  <a:endParaRPr lang="en-US" sz="1200" dirty="0">
                    <a:solidFill>
                      <a:schemeClr val="tx1"/>
                    </a:solidFill>
                    <a:latin typeface="Bebas Neue" panose="020B0506020202020201" pitchFamily="34" charset="0"/>
                  </a:endParaRPr>
                </a:p>
              </p:txBody>
            </p:sp>
            <p:sp>
              <p:nvSpPr>
                <p:cNvPr id="160" name="Rechteck 159"/>
                <p:cNvSpPr/>
                <p:nvPr/>
              </p:nvSpPr>
              <p:spPr bwMode="gray">
                <a:xfrm>
                  <a:off x="2862635" y="4572550"/>
                  <a:ext cx="328655" cy="203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en-US" sz="1200" dirty="0" smtClean="0">
                      <a:solidFill>
                        <a:schemeClr val="tx1"/>
                      </a:solidFill>
                      <a:latin typeface="Bebas Neue" panose="020B0506020202020201" pitchFamily="34" charset="0"/>
                    </a:rPr>
                    <a:t>3,99</a:t>
                  </a:r>
                  <a:endParaRPr lang="en-US" sz="1200" dirty="0">
                    <a:solidFill>
                      <a:schemeClr val="tx1"/>
                    </a:solidFill>
                    <a:latin typeface="Bebas Neue" panose="020B0506020202020201" pitchFamily="34" charset="0"/>
                  </a:endParaRPr>
                </a:p>
              </p:txBody>
            </p:sp>
            <p:sp>
              <p:nvSpPr>
                <p:cNvPr id="161" name="Rechteck 160"/>
                <p:cNvSpPr/>
                <p:nvPr/>
              </p:nvSpPr>
              <p:spPr bwMode="gray">
                <a:xfrm>
                  <a:off x="3669404" y="4511324"/>
                  <a:ext cx="328655" cy="203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en-US" sz="1200" dirty="0" smtClean="0">
                      <a:solidFill>
                        <a:schemeClr val="tx1"/>
                      </a:solidFill>
                      <a:latin typeface="Bebas Neue" panose="020B0506020202020201" pitchFamily="34" charset="0"/>
                    </a:rPr>
                    <a:t>4,73</a:t>
                  </a:r>
                  <a:endParaRPr lang="en-US" sz="1200" dirty="0">
                    <a:solidFill>
                      <a:schemeClr val="tx1"/>
                    </a:solidFill>
                    <a:latin typeface="Bebas Neue" panose="020B0506020202020201" pitchFamily="34" charset="0"/>
                  </a:endParaRPr>
                </a:p>
              </p:txBody>
            </p:sp>
            <p:sp>
              <p:nvSpPr>
                <p:cNvPr id="162" name="Rechteck 161"/>
                <p:cNvSpPr/>
                <p:nvPr/>
              </p:nvSpPr>
              <p:spPr bwMode="gray">
                <a:xfrm>
                  <a:off x="4440763" y="4445150"/>
                  <a:ext cx="328655" cy="203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en-US" sz="1200" dirty="0" smtClean="0">
                      <a:solidFill>
                        <a:schemeClr val="tx1"/>
                      </a:solidFill>
                      <a:latin typeface="Bebas Neue" panose="020B0506020202020201" pitchFamily="34" charset="0"/>
                    </a:rPr>
                    <a:t>5,49</a:t>
                  </a:r>
                  <a:endParaRPr lang="en-US" sz="1200" dirty="0">
                    <a:solidFill>
                      <a:schemeClr val="tx1"/>
                    </a:solidFill>
                    <a:latin typeface="Bebas Neue" panose="020B0506020202020201" pitchFamily="34" charset="0"/>
                  </a:endParaRPr>
                </a:p>
              </p:txBody>
            </p:sp>
            <p:sp>
              <p:nvSpPr>
                <p:cNvPr id="163" name="Rechteck 162"/>
                <p:cNvSpPr/>
                <p:nvPr/>
              </p:nvSpPr>
              <p:spPr bwMode="gray">
                <a:xfrm>
                  <a:off x="5244727" y="4375154"/>
                  <a:ext cx="328655" cy="203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en-US" sz="1200" dirty="0" smtClean="0">
                      <a:solidFill>
                        <a:schemeClr val="tx1"/>
                      </a:solidFill>
                      <a:latin typeface="Bebas Neue" panose="020B0506020202020201" pitchFamily="34" charset="0"/>
                    </a:rPr>
                    <a:t>5,6</a:t>
                  </a:r>
                  <a:endParaRPr lang="en-US" sz="1200" dirty="0">
                    <a:solidFill>
                      <a:schemeClr val="tx1"/>
                    </a:solidFill>
                    <a:latin typeface="Bebas Neue" panose="020B0506020202020201" pitchFamily="34" charset="0"/>
                  </a:endParaRPr>
                </a:p>
              </p:txBody>
            </p:sp>
            <p:sp>
              <p:nvSpPr>
                <p:cNvPr id="164" name="Rechteck 163"/>
                <p:cNvSpPr/>
                <p:nvPr/>
              </p:nvSpPr>
              <p:spPr bwMode="gray">
                <a:xfrm>
                  <a:off x="6037353" y="4313256"/>
                  <a:ext cx="328655" cy="203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en-US" sz="1200" dirty="0" smtClean="0">
                      <a:solidFill>
                        <a:schemeClr val="tx1"/>
                      </a:solidFill>
                      <a:latin typeface="Bebas Neue" panose="020B0506020202020201" pitchFamily="34" charset="0"/>
                    </a:rPr>
                    <a:t>6,15</a:t>
                  </a:r>
                  <a:endParaRPr lang="en-US" sz="1200" dirty="0">
                    <a:solidFill>
                      <a:schemeClr val="tx1"/>
                    </a:solidFill>
                    <a:latin typeface="Bebas Neue" panose="020B0506020202020201" pitchFamily="34" charset="0"/>
                  </a:endParaRPr>
                </a:p>
              </p:txBody>
            </p:sp>
            <p:sp>
              <p:nvSpPr>
                <p:cNvPr id="165" name="Rechteck 164"/>
                <p:cNvSpPr/>
                <p:nvPr/>
              </p:nvSpPr>
              <p:spPr bwMode="gray">
                <a:xfrm>
                  <a:off x="6675637" y="4256245"/>
                  <a:ext cx="328655" cy="203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en-US" sz="1200" dirty="0" smtClean="0">
                      <a:solidFill>
                        <a:schemeClr val="tx1"/>
                      </a:solidFill>
                      <a:latin typeface="Bebas Neue" panose="020B0506020202020201" pitchFamily="34" charset="0"/>
                    </a:rPr>
                    <a:t>8,34</a:t>
                  </a:r>
                  <a:endParaRPr lang="en-US" sz="1200" dirty="0">
                    <a:solidFill>
                      <a:schemeClr val="tx1"/>
                    </a:solidFill>
                    <a:latin typeface="Bebas Neue" panose="020B0506020202020201" pitchFamily="34" charset="0"/>
                  </a:endParaRPr>
                </a:p>
              </p:txBody>
            </p:sp>
            <p:sp>
              <p:nvSpPr>
                <p:cNvPr id="166" name="Rechteck 165"/>
                <p:cNvSpPr/>
                <p:nvPr/>
              </p:nvSpPr>
              <p:spPr bwMode="gray">
                <a:xfrm>
                  <a:off x="2862635" y="5148216"/>
                  <a:ext cx="469834" cy="148227"/>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en-US" sz="1200" b="1" dirty="0" smtClean="0">
                      <a:latin typeface="+mj-lt"/>
                    </a:rPr>
                    <a:t>2012</a:t>
                  </a:r>
                  <a:endParaRPr lang="en-US" sz="1200" b="1" dirty="0">
                    <a:latin typeface="+mj-lt"/>
                  </a:endParaRPr>
                </a:p>
              </p:txBody>
            </p:sp>
            <p:sp>
              <p:nvSpPr>
                <p:cNvPr id="167" name="Rechteck 166"/>
                <p:cNvSpPr/>
                <p:nvPr/>
              </p:nvSpPr>
              <p:spPr bwMode="gray">
                <a:xfrm>
                  <a:off x="3563585" y="5150154"/>
                  <a:ext cx="469834" cy="148227"/>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en-US" sz="1200" b="1" dirty="0" smtClean="0">
                      <a:latin typeface="+mj-lt"/>
                    </a:rPr>
                    <a:t>2013</a:t>
                  </a:r>
                  <a:endParaRPr lang="en-US" sz="1200" b="1" dirty="0">
                    <a:latin typeface="+mj-lt"/>
                  </a:endParaRPr>
                </a:p>
              </p:txBody>
            </p:sp>
            <p:sp>
              <p:nvSpPr>
                <p:cNvPr id="168" name="Rechteck 167"/>
                <p:cNvSpPr/>
                <p:nvPr/>
              </p:nvSpPr>
              <p:spPr bwMode="gray">
                <a:xfrm>
                  <a:off x="4264535" y="5152092"/>
                  <a:ext cx="469834" cy="148227"/>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en-US" sz="1200" b="1" dirty="0" smtClean="0">
                      <a:latin typeface="+mj-lt"/>
                    </a:rPr>
                    <a:t>2014</a:t>
                  </a:r>
                  <a:endParaRPr lang="en-US" sz="1200" b="1" dirty="0">
                    <a:latin typeface="+mj-lt"/>
                  </a:endParaRPr>
                </a:p>
              </p:txBody>
            </p:sp>
            <p:sp>
              <p:nvSpPr>
                <p:cNvPr id="169" name="Rechteck 168"/>
                <p:cNvSpPr/>
                <p:nvPr/>
              </p:nvSpPr>
              <p:spPr bwMode="gray">
                <a:xfrm>
                  <a:off x="4965485" y="5154030"/>
                  <a:ext cx="469834" cy="148227"/>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en-US" sz="1200" b="1" dirty="0" smtClean="0">
                      <a:latin typeface="+mj-lt"/>
                    </a:rPr>
                    <a:t>2015</a:t>
                  </a:r>
                  <a:endParaRPr lang="en-US" sz="1200" b="1" dirty="0">
                    <a:latin typeface="+mj-lt"/>
                  </a:endParaRPr>
                </a:p>
              </p:txBody>
            </p:sp>
            <p:sp>
              <p:nvSpPr>
                <p:cNvPr id="170" name="Rechteck 169"/>
                <p:cNvSpPr/>
                <p:nvPr/>
              </p:nvSpPr>
              <p:spPr bwMode="gray">
                <a:xfrm>
                  <a:off x="5666435" y="5157906"/>
                  <a:ext cx="469834" cy="148227"/>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en-US" sz="1200" b="1" dirty="0" smtClean="0">
                      <a:latin typeface="+mj-lt"/>
                    </a:rPr>
                    <a:t>2016</a:t>
                  </a:r>
                  <a:endParaRPr lang="en-US" sz="1200" b="1" dirty="0">
                    <a:latin typeface="+mj-lt"/>
                  </a:endParaRPr>
                </a:p>
              </p:txBody>
            </p:sp>
            <p:sp>
              <p:nvSpPr>
                <p:cNvPr id="171" name="Rechteck 170"/>
                <p:cNvSpPr/>
                <p:nvPr/>
              </p:nvSpPr>
              <p:spPr bwMode="gray">
                <a:xfrm>
                  <a:off x="6367383" y="5155968"/>
                  <a:ext cx="469834" cy="148227"/>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en-US" sz="1200" b="1" dirty="0" smtClean="0">
                      <a:latin typeface="+mj-lt"/>
                    </a:rPr>
                    <a:t>2017</a:t>
                  </a:r>
                  <a:endParaRPr lang="en-US" sz="1200" b="1" dirty="0">
                    <a:latin typeface="+mj-lt"/>
                  </a:endParaRPr>
                </a:p>
              </p:txBody>
            </p:sp>
            <p:sp>
              <p:nvSpPr>
                <p:cNvPr id="172" name="Rechteck 171"/>
                <p:cNvSpPr/>
                <p:nvPr/>
              </p:nvSpPr>
              <p:spPr bwMode="gray">
                <a:xfrm>
                  <a:off x="2493555" y="4888556"/>
                  <a:ext cx="305024" cy="180286"/>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en-US" sz="1200" b="1" dirty="0" smtClean="0">
                      <a:latin typeface="+mj-lt"/>
                    </a:rPr>
                    <a:t>0</a:t>
                  </a:r>
                  <a:endParaRPr lang="en-US" sz="1200" b="1" dirty="0">
                    <a:latin typeface="+mj-lt"/>
                  </a:endParaRPr>
                </a:p>
              </p:txBody>
            </p:sp>
            <p:sp>
              <p:nvSpPr>
                <p:cNvPr id="173" name="Rechteck 172"/>
                <p:cNvSpPr/>
                <p:nvPr/>
              </p:nvSpPr>
              <p:spPr bwMode="gray">
                <a:xfrm>
                  <a:off x="2493555" y="4475940"/>
                  <a:ext cx="305024" cy="180286"/>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en-US" sz="1200" b="1" dirty="0" smtClean="0">
                      <a:latin typeface="+mj-lt"/>
                    </a:rPr>
                    <a:t>10</a:t>
                  </a:r>
                  <a:endParaRPr lang="en-US" sz="1200" b="1" dirty="0">
                    <a:latin typeface="+mj-lt"/>
                  </a:endParaRPr>
                </a:p>
              </p:txBody>
            </p:sp>
            <p:sp>
              <p:nvSpPr>
                <p:cNvPr id="174" name="Rechteck 173"/>
                <p:cNvSpPr/>
                <p:nvPr/>
              </p:nvSpPr>
              <p:spPr bwMode="gray">
                <a:xfrm>
                  <a:off x="2493554" y="4063325"/>
                  <a:ext cx="305024" cy="180286"/>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en-US" sz="1200" b="1" dirty="0" smtClean="0">
                      <a:latin typeface="+mj-lt"/>
                    </a:rPr>
                    <a:t>20</a:t>
                  </a:r>
                  <a:endParaRPr lang="en-US" sz="1200" b="1" dirty="0">
                    <a:latin typeface="+mj-lt"/>
                  </a:endParaRPr>
                </a:p>
              </p:txBody>
            </p:sp>
            <p:sp>
              <p:nvSpPr>
                <p:cNvPr id="175" name="Rechteck 174"/>
                <p:cNvSpPr/>
                <p:nvPr/>
              </p:nvSpPr>
              <p:spPr bwMode="gray">
                <a:xfrm>
                  <a:off x="2493553" y="3650710"/>
                  <a:ext cx="305024" cy="180286"/>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en-US" sz="1200" b="1" dirty="0" smtClean="0">
                      <a:latin typeface="+mj-lt"/>
                    </a:rPr>
                    <a:t>30</a:t>
                  </a:r>
                  <a:endParaRPr lang="en-US" sz="1200" b="1" dirty="0">
                    <a:latin typeface="+mj-lt"/>
                  </a:endParaRPr>
                </a:p>
              </p:txBody>
            </p:sp>
            <p:sp>
              <p:nvSpPr>
                <p:cNvPr id="176" name="Rechteck 175"/>
                <p:cNvSpPr/>
                <p:nvPr/>
              </p:nvSpPr>
              <p:spPr bwMode="gray">
                <a:xfrm>
                  <a:off x="2493555" y="3238095"/>
                  <a:ext cx="305024" cy="180286"/>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en-US" sz="1200" b="1" dirty="0" smtClean="0">
                      <a:latin typeface="+mj-lt"/>
                    </a:rPr>
                    <a:t>40</a:t>
                  </a:r>
                  <a:endParaRPr lang="en-US" sz="1200" b="1" dirty="0">
                    <a:latin typeface="+mj-lt"/>
                  </a:endParaRPr>
                </a:p>
              </p:txBody>
            </p:sp>
            <p:sp>
              <p:nvSpPr>
                <p:cNvPr id="177" name="Rechteck 176"/>
                <p:cNvSpPr/>
                <p:nvPr/>
              </p:nvSpPr>
              <p:spPr bwMode="gray">
                <a:xfrm>
                  <a:off x="2493552" y="2825480"/>
                  <a:ext cx="305024" cy="180286"/>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en-US" sz="1200" b="1" dirty="0" smtClean="0">
                      <a:latin typeface="+mj-lt"/>
                    </a:rPr>
                    <a:t>50</a:t>
                  </a:r>
                  <a:endParaRPr lang="en-US" sz="1200" b="1" dirty="0">
                    <a:latin typeface="+mj-lt"/>
                  </a:endParaRPr>
                </a:p>
              </p:txBody>
            </p:sp>
            <p:sp>
              <p:nvSpPr>
                <p:cNvPr id="178" name="Rechteck 177"/>
                <p:cNvSpPr/>
                <p:nvPr/>
              </p:nvSpPr>
              <p:spPr bwMode="gray">
                <a:xfrm>
                  <a:off x="2493555" y="2412865"/>
                  <a:ext cx="305024" cy="180286"/>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en-US" sz="1200" b="1" dirty="0" smtClean="0">
                      <a:latin typeface="+mj-lt"/>
                    </a:rPr>
                    <a:t>60</a:t>
                  </a:r>
                  <a:endParaRPr lang="en-US" sz="1200" b="1" dirty="0">
                    <a:latin typeface="+mj-lt"/>
                  </a:endParaRPr>
                </a:p>
              </p:txBody>
            </p:sp>
            <p:sp>
              <p:nvSpPr>
                <p:cNvPr id="179" name="Rechteck 178"/>
                <p:cNvSpPr/>
                <p:nvPr/>
              </p:nvSpPr>
              <p:spPr bwMode="gray">
                <a:xfrm>
                  <a:off x="2493552" y="2000250"/>
                  <a:ext cx="305024" cy="180286"/>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en-US" sz="1200" b="1" dirty="0" smtClean="0">
                      <a:latin typeface="+mj-lt"/>
                    </a:rPr>
                    <a:t>70</a:t>
                  </a:r>
                  <a:endParaRPr lang="en-US" sz="1200" b="1" dirty="0">
                    <a:latin typeface="+mj-lt"/>
                  </a:endParaRPr>
                </a:p>
              </p:txBody>
            </p:sp>
            <p:cxnSp>
              <p:nvCxnSpPr>
                <p:cNvPr id="180" name="Gerade Verbindung 179"/>
                <p:cNvCxnSpPr/>
                <p:nvPr/>
              </p:nvCxnSpPr>
              <p:spPr bwMode="gray">
                <a:xfrm flipV="1">
                  <a:off x="3026962" y="3054350"/>
                  <a:ext cx="768408" cy="260350"/>
                </a:xfrm>
                <a:prstGeom prst="line">
                  <a:avLst/>
                </a:prstGeom>
                <a:ln w="34925">
                  <a:solidFill>
                    <a:schemeClr val="accent1"/>
                  </a:solidFill>
                  <a:headEnd type="oval"/>
                  <a:tailEnd type="oval"/>
                </a:ln>
              </p:spPr>
              <p:style>
                <a:lnRef idx="1">
                  <a:schemeClr val="accent1"/>
                </a:lnRef>
                <a:fillRef idx="0">
                  <a:schemeClr val="accent1"/>
                </a:fillRef>
                <a:effectRef idx="0">
                  <a:schemeClr val="accent1"/>
                </a:effectRef>
                <a:fontRef idx="minor">
                  <a:schemeClr val="tx1"/>
                </a:fontRef>
              </p:style>
            </p:cxnSp>
            <p:grpSp>
              <p:nvGrpSpPr>
                <p:cNvPr id="181" name="Gruppieren 180"/>
                <p:cNvGrpSpPr/>
                <p:nvPr/>
              </p:nvGrpSpPr>
              <p:grpSpPr bwMode="gray">
                <a:xfrm>
                  <a:off x="3046924" y="2982839"/>
                  <a:ext cx="3790293" cy="938760"/>
                  <a:chOff x="3046924" y="2982839"/>
                  <a:chExt cx="3790293" cy="938760"/>
                </a:xfrm>
              </p:grpSpPr>
              <p:cxnSp>
                <p:nvCxnSpPr>
                  <p:cNvPr id="198" name="Gerade Verbindung 197"/>
                  <p:cNvCxnSpPr/>
                  <p:nvPr/>
                </p:nvCxnSpPr>
                <p:spPr bwMode="gray">
                  <a:xfrm flipV="1">
                    <a:off x="3046924" y="3733800"/>
                    <a:ext cx="768408" cy="187799"/>
                  </a:xfrm>
                  <a:prstGeom prst="line">
                    <a:avLst/>
                  </a:prstGeom>
                  <a:ln w="34925">
                    <a:solidFill>
                      <a:schemeClr val="tx2">
                        <a:lumMod val="75000"/>
                      </a:schemeClr>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99" name="Gerade Verbindung 198"/>
                  <p:cNvCxnSpPr/>
                  <p:nvPr/>
                </p:nvCxnSpPr>
                <p:spPr bwMode="gray">
                  <a:xfrm flipV="1">
                    <a:off x="3815332" y="3546001"/>
                    <a:ext cx="768408" cy="187799"/>
                  </a:xfrm>
                  <a:prstGeom prst="line">
                    <a:avLst/>
                  </a:prstGeom>
                  <a:ln w="34925">
                    <a:solidFill>
                      <a:schemeClr val="tx2">
                        <a:lumMod val="75000"/>
                      </a:schemeClr>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200" name="Gerade Verbindung 199"/>
                  <p:cNvCxnSpPr/>
                  <p:nvPr/>
                </p:nvCxnSpPr>
                <p:spPr bwMode="gray">
                  <a:xfrm flipV="1">
                    <a:off x="4583740" y="3358202"/>
                    <a:ext cx="768408" cy="187799"/>
                  </a:xfrm>
                  <a:prstGeom prst="line">
                    <a:avLst/>
                  </a:prstGeom>
                  <a:ln w="34925">
                    <a:solidFill>
                      <a:schemeClr val="tx2">
                        <a:lumMod val="75000"/>
                      </a:schemeClr>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201" name="Gerade Verbindung 200"/>
                  <p:cNvCxnSpPr/>
                  <p:nvPr/>
                </p:nvCxnSpPr>
                <p:spPr bwMode="gray">
                  <a:xfrm flipV="1">
                    <a:off x="5352148" y="3170403"/>
                    <a:ext cx="768408" cy="187799"/>
                  </a:xfrm>
                  <a:prstGeom prst="line">
                    <a:avLst/>
                  </a:prstGeom>
                  <a:ln w="34925">
                    <a:solidFill>
                      <a:schemeClr val="tx2">
                        <a:lumMod val="75000"/>
                      </a:schemeClr>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202" name="Gerade Verbindung 201"/>
                  <p:cNvCxnSpPr/>
                  <p:nvPr/>
                </p:nvCxnSpPr>
                <p:spPr bwMode="gray">
                  <a:xfrm flipV="1">
                    <a:off x="6120556" y="2982839"/>
                    <a:ext cx="716661" cy="187565"/>
                  </a:xfrm>
                  <a:prstGeom prst="line">
                    <a:avLst/>
                  </a:prstGeom>
                  <a:ln w="34925">
                    <a:solidFill>
                      <a:schemeClr val="tx2">
                        <a:lumMod val="75000"/>
                      </a:schemeClr>
                    </a:solidFill>
                    <a:headEnd type="oval"/>
                    <a:tailEnd type="oval"/>
                  </a:ln>
                </p:spPr>
                <p:style>
                  <a:lnRef idx="1">
                    <a:schemeClr val="accent1"/>
                  </a:lnRef>
                  <a:fillRef idx="0">
                    <a:schemeClr val="accent1"/>
                  </a:fillRef>
                  <a:effectRef idx="0">
                    <a:schemeClr val="accent1"/>
                  </a:effectRef>
                  <a:fontRef idx="minor">
                    <a:schemeClr val="tx1"/>
                  </a:fontRef>
                </p:style>
              </p:cxnSp>
            </p:grpSp>
            <p:cxnSp>
              <p:nvCxnSpPr>
                <p:cNvPr id="182" name="Gerade Verbindung 181"/>
                <p:cNvCxnSpPr/>
                <p:nvPr/>
              </p:nvCxnSpPr>
              <p:spPr bwMode="gray">
                <a:xfrm flipV="1">
                  <a:off x="3795370" y="2850356"/>
                  <a:ext cx="718824" cy="200984"/>
                </a:xfrm>
                <a:prstGeom prst="line">
                  <a:avLst/>
                </a:prstGeom>
                <a:ln w="34925">
                  <a:solidFill>
                    <a:schemeClr val="accent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83" name="Gerade Verbindung 182"/>
                <p:cNvCxnSpPr/>
                <p:nvPr/>
              </p:nvCxnSpPr>
              <p:spPr bwMode="gray">
                <a:xfrm flipV="1">
                  <a:off x="4514194" y="2709863"/>
                  <a:ext cx="718824" cy="141287"/>
                </a:xfrm>
                <a:prstGeom prst="line">
                  <a:avLst/>
                </a:prstGeom>
                <a:ln w="34925">
                  <a:solidFill>
                    <a:schemeClr val="accent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84" name="Gerade Verbindung 183"/>
                <p:cNvCxnSpPr/>
                <p:nvPr/>
              </p:nvCxnSpPr>
              <p:spPr bwMode="gray">
                <a:xfrm flipV="1">
                  <a:off x="5233018" y="2568576"/>
                  <a:ext cx="718824" cy="141287"/>
                </a:xfrm>
                <a:prstGeom prst="line">
                  <a:avLst/>
                </a:prstGeom>
                <a:ln w="34925">
                  <a:solidFill>
                    <a:schemeClr val="accent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85" name="Gerade Verbindung 184"/>
                <p:cNvCxnSpPr/>
                <p:nvPr/>
              </p:nvCxnSpPr>
              <p:spPr bwMode="gray">
                <a:xfrm flipV="1">
                  <a:off x="5951842" y="2340870"/>
                  <a:ext cx="871632" cy="227706"/>
                </a:xfrm>
                <a:prstGeom prst="line">
                  <a:avLst/>
                </a:prstGeom>
                <a:ln w="34925">
                  <a:solidFill>
                    <a:schemeClr val="accent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86" name="Gerade Verbindung 185"/>
                <p:cNvCxnSpPr/>
                <p:nvPr/>
              </p:nvCxnSpPr>
              <p:spPr bwMode="gray">
                <a:xfrm rot="326746" flipV="1">
                  <a:off x="3054102" y="4219357"/>
                  <a:ext cx="768408" cy="187799"/>
                </a:xfrm>
                <a:prstGeom prst="line">
                  <a:avLst/>
                </a:prstGeom>
                <a:ln w="34925">
                  <a:solidFill>
                    <a:schemeClr val="bg1">
                      <a:lumMod val="65000"/>
                    </a:schemeClr>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87" name="Gerade Verbindung 186"/>
                <p:cNvCxnSpPr/>
                <p:nvPr/>
              </p:nvCxnSpPr>
              <p:spPr bwMode="gray">
                <a:xfrm flipV="1">
                  <a:off x="3829687" y="4121163"/>
                  <a:ext cx="773024" cy="135082"/>
                </a:xfrm>
                <a:prstGeom prst="line">
                  <a:avLst/>
                </a:prstGeom>
                <a:ln w="34925">
                  <a:solidFill>
                    <a:schemeClr val="bg1">
                      <a:lumMod val="65000"/>
                    </a:schemeClr>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88" name="Gerade Verbindung 187"/>
                <p:cNvCxnSpPr/>
                <p:nvPr/>
              </p:nvCxnSpPr>
              <p:spPr bwMode="gray">
                <a:xfrm flipV="1">
                  <a:off x="4602711" y="3963656"/>
                  <a:ext cx="792502" cy="157507"/>
                </a:xfrm>
                <a:prstGeom prst="line">
                  <a:avLst/>
                </a:prstGeom>
                <a:ln w="34925">
                  <a:solidFill>
                    <a:schemeClr val="bg1">
                      <a:lumMod val="65000"/>
                    </a:schemeClr>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89" name="Gerade Verbindung 188"/>
                <p:cNvCxnSpPr/>
                <p:nvPr/>
              </p:nvCxnSpPr>
              <p:spPr bwMode="gray">
                <a:xfrm flipV="1">
                  <a:off x="5392436" y="3788820"/>
                  <a:ext cx="778893" cy="174836"/>
                </a:xfrm>
                <a:prstGeom prst="line">
                  <a:avLst/>
                </a:prstGeom>
                <a:ln w="34925">
                  <a:solidFill>
                    <a:schemeClr val="bg1">
                      <a:lumMod val="65000"/>
                    </a:schemeClr>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90" name="Gerade Verbindung 189"/>
                <p:cNvCxnSpPr/>
                <p:nvPr/>
              </p:nvCxnSpPr>
              <p:spPr bwMode="gray">
                <a:xfrm flipV="1">
                  <a:off x="6171329" y="3632199"/>
                  <a:ext cx="665888" cy="156620"/>
                </a:xfrm>
                <a:prstGeom prst="line">
                  <a:avLst/>
                </a:prstGeom>
                <a:ln w="34925">
                  <a:solidFill>
                    <a:schemeClr val="bg1">
                      <a:lumMod val="65000"/>
                    </a:schemeClr>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91" name="Rechteck 190"/>
                <p:cNvSpPr/>
                <p:nvPr/>
              </p:nvSpPr>
              <p:spPr bwMode="gray">
                <a:xfrm>
                  <a:off x="6614447" y="3312435"/>
                  <a:ext cx="442173" cy="203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en-US" sz="1200" dirty="0" smtClean="0">
                      <a:solidFill>
                        <a:schemeClr val="tx1"/>
                      </a:solidFill>
                      <a:latin typeface="Bebas Neue" panose="020B0506020202020201" pitchFamily="34" charset="0"/>
                    </a:rPr>
                    <a:t>30,68</a:t>
                  </a:r>
                  <a:endParaRPr lang="en-US" sz="1200" dirty="0">
                    <a:solidFill>
                      <a:schemeClr val="tx1"/>
                    </a:solidFill>
                    <a:latin typeface="Bebas Neue" panose="020B0506020202020201" pitchFamily="34" charset="0"/>
                  </a:endParaRPr>
                </a:p>
              </p:txBody>
            </p:sp>
            <p:grpSp>
              <p:nvGrpSpPr>
                <p:cNvPr id="192" name="Gruppieren 191"/>
                <p:cNvGrpSpPr/>
                <p:nvPr/>
              </p:nvGrpSpPr>
              <p:grpSpPr bwMode="gray">
                <a:xfrm rot="520659">
                  <a:off x="3072717" y="4234420"/>
                  <a:ext cx="3738306" cy="965103"/>
                  <a:chOff x="3027739" y="2992382"/>
                  <a:chExt cx="3738306" cy="965103"/>
                </a:xfrm>
              </p:grpSpPr>
              <p:cxnSp>
                <p:nvCxnSpPr>
                  <p:cNvPr id="193" name="Gerade Verbindung 192"/>
                  <p:cNvCxnSpPr/>
                  <p:nvPr/>
                </p:nvCxnSpPr>
                <p:spPr bwMode="gray">
                  <a:xfrm rot="21079341" flipV="1">
                    <a:off x="3027739" y="3895057"/>
                    <a:ext cx="787791" cy="62428"/>
                  </a:xfrm>
                  <a:prstGeom prst="line">
                    <a:avLst/>
                  </a:prstGeom>
                  <a:ln w="34925">
                    <a:solidFill>
                      <a:schemeClr val="accent2">
                        <a:lumMod val="75000"/>
                      </a:schemeClr>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94" name="Gerade Verbindung 193"/>
                  <p:cNvCxnSpPr/>
                  <p:nvPr/>
                </p:nvCxnSpPr>
                <p:spPr bwMode="gray">
                  <a:xfrm rot="21079341" flipV="1">
                    <a:off x="3800598" y="3641245"/>
                    <a:ext cx="790664" cy="63656"/>
                  </a:xfrm>
                  <a:prstGeom prst="line">
                    <a:avLst/>
                  </a:prstGeom>
                  <a:ln w="34925">
                    <a:solidFill>
                      <a:schemeClr val="accent2">
                        <a:lumMod val="75000"/>
                      </a:schemeClr>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95" name="Gerade Verbindung 194"/>
                  <p:cNvCxnSpPr/>
                  <p:nvPr/>
                </p:nvCxnSpPr>
                <p:spPr bwMode="gray">
                  <a:xfrm rot="21079341" flipV="1">
                    <a:off x="4577871" y="3422002"/>
                    <a:ext cx="790478" cy="28578"/>
                  </a:xfrm>
                  <a:prstGeom prst="line">
                    <a:avLst/>
                  </a:prstGeom>
                  <a:ln w="34925">
                    <a:solidFill>
                      <a:schemeClr val="accent2">
                        <a:lumMod val="75000"/>
                      </a:schemeClr>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96" name="Gerade Verbindung 195"/>
                  <p:cNvCxnSpPr/>
                  <p:nvPr/>
                </p:nvCxnSpPr>
                <p:spPr bwMode="gray">
                  <a:xfrm rot="21079341" flipV="1">
                    <a:off x="5356850" y="3207647"/>
                    <a:ext cx="764098" cy="26690"/>
                  </a:xfrm>
                  <a:prstGeom prst="line">
                    <a:avLst/>
                  </a:prstGeom>
                  <a:ln w="34925">
                    <a:solidFill>
                      <a:schemeClr val="accent2">
                        <a:lumMod val="75000"/>
                      </a:schemeClr>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97" name="Gerade Verbindung 196"/>
                  <p:cNvCxnSpPr/>
                  <p:nvPr/>
                </p:nvCxnSpPr>
                <p:spPr bwMode="gray">
                  <a:xfrm rot="21079341" flipV="1">
                    <a:off x="6109474" y="2992382"/>
                    <a:ext cx="656571" cy="43421"/>
                  </a:xfrm>
                  <a:prstGeom prst="line">
                    <a:avLst/>
                  </a:prstGeom>
                  <a:ln w="34925">
                    <a:solidFill>
                      <a:schemeClr val="accent2">
                        <a:lumMod val="75000"/>
                      </a:schemeClr>
                    </a:solidFill>
                    <a:headEnd type="oval"/>
                    <a:tailEnd type="oval"/>
                  </a:ln>
                </p:spPr>
                <p:style>
                  <a:lnRef idx="1">
                    <a:schemeClr val="accent1"/>
                  </a:lnRef>
                  <a:fillRef idx="0">
                    <a:schemeClr val="accent1"/>
                  </a:fillRef>
                  <a:effectRef idx="0">
                    <a:schemeClr val="accent1"/>
                  </a:effectRef>
                  <a:fontRef idx="minor">
                    <a:schemeClr val="tx1"/>
                  </a:fontRef>
                </p:style>
              </p:cxnSp>
            </p:grpSp>
          </p:grpSp>
          <p:sp>
            <p:nvSpPr>
              <p:cNvPr id="142" name="Rechteck 141"/>
              <p:cNvSpPr/>
              <p:nvPr/>
            </p:nvSpPr>
            <p:spPr bwMode="gray">
              <a:xfrm>
                <a:off x="3390035" y="1520825"/>
                <a:ext cx="352368" cy="193899"/>
              </a:xfrm>
              <a:prstGeom prst="rect">
                <a:avLst/>
              </a:prstGeom>
            </p:spPr>
            <p:txBody>
              <a:bodyPr wrap="square" lIns="0" tIns="0" rIns="0" bIns="0">
                <a:spAutoFit/>
              </a:bodyPr>
              <a:lstStyle/>
              <a:p>
                <a:pPr algn="ctr">
                  <a:lnSpc>
                    <a:spcPct val="90000"/>
                  </a:lnSpc>
                  <a:spcAft>
                    <a:spcPts val="1000"/>
                  </a:spcAft>
                </a:pPr>
                <a:r>
                  <a:rPr lang="en-US" sz="1200" dirty="0" smtClean="0"/>
                  <a:t>Billion</a:t>
                </a:r>
                <a:r>
                  <a:rPr lang="en-US" sz="1400" dirty="0" smtClean="0"/>
                  <a:t> </a:t>
                </a:r>
                <a:r>
                  <a:rPr lang="en-US" sz="1200" dirty="0" smtClean="0"/>
                  <a:t>€</a:t>
                </a:r>
                <a:endParaRPr lang="en-US" sz="1200" dirty="0"/>
              </a:p>
            </p:txBody>
          </p:sp>
        </p:grpSp>
      </p:grpSp>
    </p:spTree>
    <p:extLst>
      <p:ext uri="{BB962C8B-B14F-4D97-AF65-F5344CB8AC3E}">
        <p14:creationId xmlns:p14="http://schemas.microsoft.com/office/powerpoint/2010/main" val="18063986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bg bwMode="gray">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bwMode="gray">
          <a:xfrm>
            <a:off x="540000" y="432000"/>
            <a:ext cx="11109600" cy="1080000"/>
          </a:xfrm>
        </p:spPr>
        <p:txBody>
          <a:bodyPr/>
          <a:lstStyle/>
          <a:p>
            <a:r>
              <a:rPr lang="en-US" dirty="0" smtClean="0">
                <a:solidFill>
                  <a:schemeClr val="bg1"/>
                </a:solidFill>
              </a:rPr>
              <a:t>RECAP AND NEXT STEPS</a:t>
            </a:r>
            <a:endParaRPr lang="en-US" dirty="0">
              <a:solidFill>
                <a:schemeClr val="bg1"/>
              </a:solidFill>
            </a:endParaRPr>
          </a:p>
        </p:txBody>
      </p:sp>
      <p:sp>
        <p:nvSpPr>
          <p:cNvPr id="4" name="Subtitle"/>
          <p:cNvSpPr>
            <a:spLocks noGrp="1"/>
          </p:cNvSpPr>
          <p:nvPr>
            <p:ph type="body" sz="quarter" idx="13"/>
          </p:nvPr>
        </p:nvSpPr>
        <p:spPr bwMode="gray">
          <a:xfrm>
            <a:off x="540000" y="972000"/>
            <a:ext cx="11109600" cy="540000"/>
          </a:xfrm>
        </p:spPr>
        <p:txBody>
          <a:bodyPr/>
          <a:lstStyle/>
          <a:p>
            <a:r>
              <a:rPr lang="en-US" dirty="0" smtClean="0"/>
              <a:t>E-Business across Company Borders</a:t>
            </a:r>
            <a:endParaRPr lang="en-US" dirty="0"/>
          </a:p>
        </p:txBody>
      </p:sp>
      <p:grpSp>
        <p:nvGrpSpPr>
          <p:cNvPr id="3" name="Gruppieren 2"/>
          <p:cNvGrpSpPr/>
          <p:nvPr/>
        </p:nvGrpSpPr>
        <p:grpSpPr>
          <a:xfrm>
            <a:off x="481605" y="1511999"/>
            <a:ext cx="11167995" cy="4298400"/>
            <a:chOff x="481605" y="1511999"/>
            <a:chExt cx="11167995" cy="4298400"/>
          </a:xfrm>
        </p:grpSpPr>
        <p:grpSp>
          <p:nvGrpSpPr>
            <p:cNvPr id="10" name="Gruppieren 9"/>
            <p:cNvGrpSpPr>
              <a:grpSpLocks noChangeAspect="1"/>
            </p:cNvGrpSpPr>
            <p:nvPr/>
          </p:nvGrpSpPr>
          <p:grpSpPr>
            <a:xfrm>
              <a:off x="481605" y="3636316"/>
              <a:ext cx="2061498" cy="2174083"/>
              <a:chOff x="481605" y="3636316"/>
              <a:chExt cx="2061498" cy="2174083"/>
            </a:xfrm>
          </p:grpSpPr>
          <p:sp>
            <p:nvSpPr>
              <p:cNvPr id="97" name="Ellipse 96"/>
              <p:cNvSpPr/>
              <p:nvPr/>
            </p:nvSpPr>
            <p:spPr bwMode="gray">
              <a:xfrm>
                <a:off x="481605" y="5111126"/>
                <a:ext cx="2061498" cy="649326"/>
              </a:xfrm>
              <a:prstGeom prst="ellipse">
                <a:avLst/>
              </a:prstGeom>
              <a:gradFill flip="none" rotWithShape="1">
                <a:gsLst>
                  <a:gs pos="100000">
                    <a:srgbClr val="ABABAB">
                      <a:lumMod val="49000"/>
                      <a:alpha val="0"/>
                    </a:srgbClr>
                  </a:gs>
                  <a:gs pos="0">
                    <a:srgbClr val="000000"/>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8" name="Freeform 84"/>
              <p:cNvSpPr>
                <a:spLocks/>
              </p:cNvSpPr>
              <p:nvPr/>
            </p:nvSpPr>
            <p:spPr bwMode="gray">
              <a:xfrm>
                <a:off x="723053" y="4667955"/>
                <a:ext cx="1578604" cy="998213"/>
              </a:xfrm>
              <a:custGeom>
                <a:avLst/>
                <a:gdLst>
                  <a:gd name="T0" fmla="*/ 388 w 1137"/>
                  <a:gd name="T1" fmla="*/ 0 h 718"/>
                  <a:gd name="T2" fmla="*/ 710 w 1137"/>
                  <a:gd name="T3" fmla="*/ 8 h 718"/>
                  <a:gd name="T4" fmla="*/ 824 w 1137"/>
                  <a:gd name="T5" fmla="*/ 64 h 718"/>
                  <a:gd name="T6" fmla="*/ 1037 w 1137"/>
                  <a:gd name="T7" fmla="*/ 182 h 718"/>
                  <a:gd name="T8" fmla="*/ 1113 w 1137"/>
                  <a:gd name="T9" fmla="*/ 590 h 718"/>
                  <a:gd name="T10" fmla="*/ 1079 w 1137"/>
                  <a:gd name="T11" fmla="*/ 626 h 718"/>
                  <a:gd name="T12" fmla="*/ 563 w 1137"/>
                  <a:gd name="T13" fmla="*/ 712 h 718"/>
                  <a:gd name="T14" fmla="*/ 29 w 1137"/>
                  <a:gd name="T15" fmla="*/ 614 h 718"/>
                  <a:gd name="T16" fmla="*/ 0 w 1137"/>
                  <a:gd name="T17" fmla="*/ 546 h 718"/>
                  <a:gd name="T18" fmla="*/ 95 w 1137"/>
                  <a:gd name="T19" fmla="*/ 158 h 718"/>
                  <a:gd name="T20" fmla="*/ 177 w 1137"/>
                  <a:gd name="T21" fmla="*/ 105 h 718"/>
                  <a:gd name="T22" fmla="*/ 388 w 1137"/>
                  <a:gd name="T23" fmla="*/ 0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37" h="718">
                    <a:moveTo>
                      <a:pt x="388" y="0"/>
                    </a:moveTo>
                    <a:cubicBezTo>
                      <a:pt x="388" y="0"/>
                      <a:pt x="518" y="368"/>
                      <a:pt x="710" y="8"/>
                    </a:cubicBezTo>
                    <a:cubicBezTo>
                      <a:pt x="710" y="8"/>
                      <a:pt x="737" y="24"/>
                      <a:pt x="824" y="64"/>
                    </a:cubicBezTo>
                    <a:cubicBezTo>
                      <a:pt x="824" y="64"/>
                      <a:pt x="1007" y="119"/>
                      <a:pt x="1037" y="182"/>
                    </a:cubicBezTo>
                    <a:cubicBezTo>
                      <a:pt x="1037" y="182"/>
                      <a:pt x="1137" y="398"/>
                      <a:pt x="1113" y="590"/>
                    </a:cubicBezTo>
                    <a:cubicBezTo>
                      <a:pt x="1113" y="590"/>
                      <a:pt x="1112" y="606"/>
                      <a:pt x="1079" y="626"/>
                    </a:cubicBezTo>
                    <a:cubicBezTo>
                      <a:pt x="1079" y="626"/>
                      <a:pt x="879" y="718"/>
                      <a:pt x="563" y="712"/>
                    </a:cubicBezTo>
                    <a:cubicBezTo>
                      <a:pt x="563" y="712"/>
                      <a:pt x="225" y="697"/>
                      <a:pt x="29" y="614"/>
                    </a:cubicBezTo>
                    <a:cubicBezTo>
                      <a:pt x="29" y="614"/>
                      <a:pt x="1" y="607"/>
                      <a:pt x="0" y="546"/>
                    </a:cubicBezTo>
                    <a:cubicBezTo>
                      <a:pt x="0" y="546"/>
                      <a:pt x="10" y="278"/>
                      <a:pt x="95" y="158"/>
                    </a:cubicBezTo>
                    <a:cubicBezTo>
                      <a:pt x="95" y="158"/>
                      <a:pt x="120" y="126"/>
                      <a:pt x="177" y="105"/>
                    </a:cubicBezTo>
                    <a:cubicBezTo>
                      <a:pt x="177" y="105"/>
                      <a:pt x="375" y="48"/>
                      <a:pt x="388" y="0"/>
                    </a:cubicBezTo>
                    <a:close/>
                  </a:path>
                </a:pathLst>
              </a:custGeom>
              <a:gradFill flip="none" rotWithShape="1">
                <a:gsLst>
                  <a:gs pos="0">
                    <a:srgbClr val="ABABAB">
                      <a:lumMod val="49000"/>
                    </a:srgbClr>
                  </a:gs>
                  <a:gs pos="100000">
                    <a:srgbClr val="000000"/>
                  </a:gs>
                </a:gsLst>
                <a:path path="circle">
                  <a:fillToRect l="50000" t="50000" r="50000" b="50000"/>
                </a:path>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99" name="Freeform 85"/>
              <p:cNvSpPr>
                <a:spLocks/>
              </p:cNvSpPr>
              <p:nvPr/>
            </p:nvSpPr>
            <p:spPr bwMode="gray">
              <a:xfrm>
                <a:off x="1874719" y="4859392"/>
                <a:ext cx="217267" cy="747521"/>
              </a:xfrm>
              <a:custGeom>
                <a:avLst/>
                <a:gdLst>
                  <a:gd name="T0" fmla="*/ 157 w 157"/>
                  <a:gd name="T1" fmla="*/ 0 h 538"/>
                  <a:gd name="T2" fmla="*/ 101 w 157"/>
                  <a:gd name="T3" fmla="*/ 537 h 538"/>
                  <a:gd name="T4" fmla="*/ 91 w 157"/>
                  <a:gd name="T5" fmla="*/ 538 h 538"/>
                  <a:gd name="T6" fmla="*/ 157 w 157"/>
                  <a:gd name="T7" fmla="*/ 0 h 538"/>
                </a:gdLst>
                <a:ahLst/>
                <a:cxnLst>
                  <a:cxn ang="0">
                    <a:pos x="T0" y="T1"/>
                  </a:cxn>
                  <a:cxn ang="0">
                    <a:pos x="T2" y="T3"/>
                  </a:cxn>
                  <a:cxn ang="0">
                    <a:pos x="T4" y="T5"/>
                  </a:cxn>
                  <a:cxn ang="0">
                    <a:pos x="T6" y="T7"/>
                  </a:cxn>
                </a:cxnLst>
                <a:rect l="0" t="0" r="r" b="b"/>
                <a:pathLst>
                  <a:path w="157" h="538">
                    <a:moveTo>
                      <a:pt x="157" y="0"/>
                    </a:moveTo>
                    <a:cubicBezTo>
                      <a:pt x="157" y="0"/>
                      <a:pt x="24" y="270"/>
                      <a:pt x="101" y="537"/>
                    </a:cubicBezTo>
                    <a:cubicBezTo>
                      <a:pt x="91" y="538"/>
                      <a:pt x="91" y="538"/>
                      <a:pt x="91" y="538"/>
                    </a:cubicBezTo>
                    <a:cubicBezTo>
                      <a:pt x="91" y="538"/>
                      <a:pt x="0" y="291"/>
                      <a:pt x="157" y="0"/>
                    </a:cubicBez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00" name="Freeform 86"/>
              <p:cNvSpPr>
                <a:spLocks/>
              </p:cNvSpPr>
              <p:nvPr/>
            </p:nvSpPr>
            <p:spPr bwMode="gray">
              <a:xfrm>
                <a:off x="882585" y="4871548"/>
                <a:ext cx="220306" cy="714094"/>
              </a:xfrm>
              <a:custGeom>
                <a:avLst/>
                <a:gdLst>
                  <a:gd name="T0" fmla="*/ 0 w 158"/>
                  <a:gd name="T1" fmla="*/ 0 h 514"/>
                  <a:gd name="T2" fmla="*/ 57 w 158"/>
                  <a:gd name="T3" fmla="*/ 513 h 514"/>
                  <a:gd name="T4" fmla="*/ 65 w 158"/>
                  <a:gd name="T5" fmla="*/ 514 h 514"/>
                  <a:gd name="T6" fmla="*/ 0 w 158"/>
                  <a:gd name="T7" fmla="*/ 0 h 514"/>
                </a:gdLst>
                <a:ahLst/>
                <a:cxnLst>
                  <a:cxn ang="0">
                    <a:pos x="T0" y="T1"/>
                  </a:cxn>
                  <a:cxn ang="0">
                    <a:pos x="T2" y="T3"/>
                  </a:cxn>
                  <a:cxn ang="0">
                    <a:pos x="T4" y="T5"/>
                  </a:cxn>
                  <a:cxn ang="0">
                    <a:pos x="T6" y="T7"/>
                  </a:cxn>
                </a:cxnLst>
                <a:rect l="0" t="0" r="r" b="b"/>
                <a:pathLst>
                  <a:path w="158" h="514">
                    <a:moveTo>
                      <a:pt x="0" y="0"/>
                    </a:moveTo>
                    <a:cubicBezTo>
                      <a:pt x="0" y="0"/>
                      <a:pt x="134" y="247"/>
                      <a:pt x="57" y="513"/>
                    </a:cubicBezTo>
                    <a:cubicBezTo>
                      <a:pt x="65" y="514"/>
                      <a:pt x="65" y="514"/>
                      <a:pt x="65" y="514"/>
                    </a:cubicBezTo>
                    <a:cubicBezTo>
                      <a:pt x="65" y="514"/>
                      <a:pt x="158" y="291"/>
                      <a:pt x="0" y="0"/>
                    </a:cubicBez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01" name="Freeform 87"/>
              <p:cNvSpPr>
                <a:spLocks/>
              </p:cNvSpPr>
              <p:nvPr/>
            </p:nvSpPr>
            <p:spPr bwMode="gray">
              <a:xfrm>
                <a:off x="1554137" y="4935359"/>
                <a:ext cx="413263" cy="723210"/>
              </a:xfrm>
              <a:custGeom>
                <a:avLst/>
                <a:gdLst>
                  <a:gd name="T0" fmla="*/ 298 w 298"/>
                  <a:gd name="T1" fmla="*/ 3 h 520"/>
                  <a:gd name="T2" fmla="*/ 0 w 298"/>
                  <a:gd name="T3" fmla="*/ 520 h 520"/>
                  <a:gd name="T4" fmla="*/ 292 w 298"/>
                  <a:gd name="T5" fmla="*/ 0 h 520"/>
                  <a:gd name="T6" fmla="*/ 298 w 298"/>
                  <a:gd name="T7" fmla="*/ 3 h 520"/>
                </a:gdLst>
                <a:ahLst/>
                <a:cxnLst>
                  <a:cxn ang="0">
                    <a:pos x="T0" y="T1"/>
                  </a:cxn>
                  <a:cxn ang="0">
                    <a:pos x="T2" y="T3"/>
                  </a:cxn>
                  <a:cxn ang="0">
                    <a:pos x="T4" y="T5"/>
                  </a:cxn>
                  <a:cxn ang="0">
                    <a:pos x="T6" y="T7"/>
                  </a:cxn>
                </a:cxnLst>
                <a:rect l="0" t="0" r="r" b="b"/>
                <a:pathLst>
                  <a:path w="298" h="520">
                    <a:moveTo>
                      <a:pt x="298" y="3"/>
                    </a:moveTo>
                    <a:cubicBezTo>
                      <a:pt x="298" y="3"/>
                      <a:pt x="162" y="354"/>
                      <a:pt x="0" y="520"/>
                    </a:cubicBezTo>
                    <a:cubicBezTo>
                      <a:pt x="0" y="520"/>
                      <a:pt x="187" y="280"/>
                      <a:pt x="292" y="0"/>
                    </a:cubicBezTo>
                    <a:lnTo>
                      <a:pt x="298" y="3"/>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02" name="Freeform 88"/>
              <p:cNvSpPr>
                <a:spLocks/>
              </p:cNvSpPr>
              <p:nvPr/>
            </p:nvSpPr>
            <p:spPr bwMode="gray">
              <a:xfrm>
                <a:off x="1850410" y="4860912"/>
                <a:ext cx="116990" cy="79006"/>
              </a:xfrm>
              <a:custGeom>
                <a:avLst/>
                <a:gdLst>
                  <a:gd name="T0" fmla="*/ 7 w 77"/>
                  <a:gd name="T1" fmla="*/ 0 h 52"/>
                  <a:gd name="T2" fmla="*/ 77 w 77"/>
                  <a:gd name="T3" fmla="*/ 52 h 52"/>
                  <a:gd name="T4" fmla="*/ 0 w 77"/>
                  <a:gd name="T5" fmla="*/ 6 h 52"/>
                  <a:gd name="T6" fmla="*/ 7 w 77"/>
                  <a:gd name="T7" fmla="*/ 0 h 52"/>
                </a:gdLst>
                <a:ahLst/>
                <a:cxnLst>
                  <a:cxn ang="0">
                    <a:pos x="T0" y="T1"/>
                  </a:cxn>
                  <a:cxn ang="0">
                    <a:pos x="T2" y="T3"/>
                  </a:cxn>
                  <a:cxn ang="0">
                    <a:pos x="T4" y="T5"/>
                  </a:cxn>
                  <a:cxn ang="0">
                    <a:pos x="T6" y="T7"/>
                  </a:cxn>
                </a:cxnLst>
                <a:rect l="0" t="0" r="r" b="b"/>
                <a:pathLst>
                  <a:path w="77" h="52">
                    <a:moveTo>
                      <a:pt x="7" y="0"/>
                    </a:moveTo>
                    <a:lnTo>
                      <a:pt x="77" y="52"/>
                    </a:lnTo>
                    <a:lnTo>
                      <a:pt x="0" y="6"/>
                    </a:lnTo>
                    <a:lnTo>
                      <a:pt x="7" y="0"/>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03" name="Freeform 89"/>
              <p:cNvSpPr>
                <a:spLocks/>
              </p:cNvSpPr>
              <p:nvPr/>
            </p:nvSpPr>
            <p:spPr bwMode="gray">
              <a:xfrm>
                <a:off x="1838255" y="4795580"/>
                <a:ext cx="97238" cy="77487"/>
              </a:xfrm>
              <a:custGeom>
                <a:avLst/>
                <a:gdLst>
                  <a:gd name="T0" fmla="*/ 64 w 64"/>
                  <a:gd name="T1" fmla="*/ 0 h 51"/>
                  <a:gd name="T2" fmla="*/ 14 w 64"/>
                  <a:gd name="T3" fmla="*/ 51 h 51"/>
                  <a:gd name="T4" fmla="*/ 0 w 64"/>
                  <a:gd name="T5" fmla="*/ 44 h 51"/>
                  <a:gd name="T6" fmla="*/ 64 w 64"/>
                  <a:gd name="T7" fmla="*/ 0 h 51"/>
                </a:gdLst>
                <a:ahLst/>
                <a:cxnLst>
                  <a:cxn ang="0">
                    <a:pos x="T0" y="T1"/>
                  </a:cxn>
                  <a:cxn ang="0">
                    <a:pos x="T2" y="T3"/>
                  </a:cxn>
                  <a:cxn ang="0">
                    <a:pos x="T4" y="T5"/>
                  </a:cxn>
                  <a:cxn ang="0">
                    <a:pos x="T6" y="T7"/>
                  </a:cxn>
                </a:cxnLst>
                <a:rect l="0" t="0" r="r" b="b"/>
                <a:pathLst>
                  <a:path w="64" h="51">
                    <a:moveTo>
                      <a:pt x="64" y="0"/>
                    </a:moveTo>
                    <a:lnTo>
                      <a:pt x="14" y="51"/>
                    </a:lnTo>
                    <a:lnTo>
                      <a:pt x="0" y="44"/>
                    </a:lnTo>
                    <a:lnTo>
                      <a:pt x="64" y="0"/>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04" name="Freeform 90"/>
              <p:cNvSpPr>
                <a:spLocks/>
              </p:cNvSpPr>
              <p:nvPr/>
            </p:nvSpPr>
            <p:spPr bwMode="gray">
              <a:xfrm>
                <a:off x="1020846" y="4933840"/>
                <a:ext cx="413263" cy="720171"/>
              </a:xfrm>
              <a:custGeom>
                <a:avLst/>
                <a:gdLst>
                  <a:gd name="T0" fmla="*/ 0 w 298"/>
                  <a:gd name="T1" fmla="*/ 3 h 519"/>
                  <a:gd name="T2" fmla="*/ 298 w 298"/>
                  <a:gd name="T3" fmla="*/ 519 h 519"/>
                  <a:gd name="T4" fmla="*/ 6 w 298"/>
                  <a:gd name="T5" fmla="*/ 0 h 519"/>
                  <a:gd name="T6" fmla="*/ 0 w 298"/>
                  <a:gd name="T7" fmla="*/ 3 h 519"/>
                </a:gdLst>
                <a:ahLst/>
                <a:cxnLst>
                  <a:cxn ang="0">
                    <a:pos x="T0" y="T1"/>
                  </a:cxn>
                  <a:cxn ang="0">
                    <a:pos x="T2" y="T3"/>
                  </a:cxn>
                  <a:cxn ang="0">
                    <a:pos x="T4" y="T5"/>
                  </a:cxn>
                  <a:cxn ang="0">
                    <a:pos x="T6" y="T7"/>
                  </a:cxn>
                </a:cxnLst>
                <a:rect l="0" t="0" r="r" b="b"/>
                <a:pathLst>
                  <a:path w="298" h="519">
                    <a:moveTo>
                      <a:pt x="0" y="3"/>
                    </a:moveTo>
                    <a:cubicBezTo>
                      <a:pt x="0" y="3"/>
                      <a:pt x="136" y="353"/>
                      <a:pt x="298" y="519"/>
                    </a:cubicBezTo>
                    <a:cubicBezTo>
                      <a:pt x="298" y="519"/>
                      <a:pt x="111" y="279"/>
                      <a:pt x="6" y="0"/>
                    </a:cubicBezTo>
                    <a:lnTo>
                      <a:pt x="0" y="3"/>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05" name="Freeform 91"/>
              <p:cNvSpPr>
                <a:spLocks/>
              </p:cNvSpPr>
              <p:nvPr/>
            </p:nvSpPr>
            <p:spPr bwMode="gray">
              <a:xfrm>
                <a:off x="1020846" y="4857873"/>
                <a:ext cx="115470" cy="79006"/>
              </a:xfrm>
              <a:custGeom>
                <a:avLst/>
                <a:gdLst>
                  <a:gd name="T0" fmla="*/ 70 w 76"/>
                  <a:gd name="T1" fmla="*/ 0 h 52"/>
                  <a:gd name="T2" fmla="*/ 0 w 76"/>
                  <a:gd name="T3" fmla="*/ 52 h 52"/>
                  <a:gd name="T4" fmla="*/ 76 w 76"/>
                  <a:gd name="T5" fmla="*/ 5 h 52"/>
                  <a:gd name="T6" fmla="*/ 70 w 76"/>
                  <a:gd name="T7" fmla="*/ 0 h 52"/>
                </a:gdLst>
                <a:ahLst/>
                <a:cxnLst>
                  <a:cxn ang="0">
                    <a:pos x="T0" y="T1"/>
                  </a:cxn>
                  <a:cxn ang="0">
                    <a:pos x="T2" y="T3"/>
                  </a:cxn>
                  <a:cxn ang="0">
                    <a:pos x="T4" y="T5"/>
                  </a:cxn>
                  <a:cxn ang="0">
                    <a:pos x="T6" y="T7"/>
                  </a:cxn>
                </a:cxnLst>
                <a:rect l="0" t="0" r="r" b="b"/>
                <a:pathLst>
                  <a:path w="76" h="52">
                    <a:moveTo>
                      <a:pt x="70" y="0"/>
                    </a:moveTo>
                    <a:lnTo>
                      <a:pt x="0" y="52"/>
                    </a:lnTo>
                    <a:lnTo>
                      <a:pt x="76" y="5"/>
                    </a:lnTo>
                    <a:lnTo>
                      <a:pt x="70" y="0"/>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06" name="Freeform 92"/>
              <p:cNvSpPr>
                <a:spLocks/>
              </p:cNvSpPr>
              <p:nvPr/>
            </p:nvSpPr>
            <p:spPr bwMode="gray">
              <a:xfrm>
                <a:off x="1052753" y="4792541"/>
                <a:ext cx="98758" cy="77487"/>
              </a:xfrm>
              <a:custGeom>
                <a:avLst/>
                <a:gdLst>
                  <a:gd name="T0" fmla="*/ 0 w 65"/>
                  <a:gd name="T1" fmla="*/ 0 h 51"/>
                  <a:gd name="T2" fmla="*/ 50 w 65"/>
                  <a:gd name="T3" fmla="*/ 51 h 51"/>
                  <a:gd name="T4" fmla="*/ 65 w 65"/>
                  <a:gd name="T5" fmla="*/ 44 h 51"/>
                  <a:gd name="T6" fmla="*/ 0 w 65"/>
                  <a:gd name="T7" fmla="*/ 0 h 51"/>
                </a:gdLst>
                <a:ahLst/>
                <a:cxnLst>
                  <a:cxn ang="0">
                    <a:pos x="T0" y="T1"/>
                  </a:cxn>
                  <a:cxn ang="0">
                    <a:pos x="T2" y="T3"/>
                  </a:cxn>
                  <a:cxn ang="0">
                    <a:pos x="T4" y="T5"/>
                  </a:cxn>
                  <a:cxn ang="0">
                    <a:pos x="T6" y="T7"/>
                  </a:cxn>
                </a:cxnLst>
                <a:rect l="0" t="0" r="r" b="b"/>
                <a:pathLst>
                  <a:path w="65" h="51">
                    <a:moveTo>
                      <a:pt x="0" y="0"/>
                    </a:moveTo>
                    <a:lnTo>
                      <a:pt x="50" y="51"/>
                    </a:lnTo>
                    <a:lnTo>
                      <a:pt x="65" y="44"/>
                    </a:lnTo>
                    <a:lnTo>
                      <a:pt x="0" y="0"/>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07" name="Freeform 93"/>
              <p:cNvSpPr>
                <a:spLocks/>
              </p:cNvSpPr>
              <p:nvPr/>
            </p:nvSpPr>
            <p:spPr bwMode="gray">
              <a:xfrm>
                <a:off x="1344467" y="5262020"/>
                <a:ext cx="255251" cy="308429"/>
              </a:xfrm>
              <a:custGeom>
                <a:avLst/>
                <a:gdLst>
                  <a:gd name="T0" fmla="*/ 0 w 183"/>
                  <a:gd name="T1" fmla="*/ 2 h 222"/>
                  <a:gd name="T2" fmla="*/ 183 w 183"/>
                  <a:gd name="T3" fmla="*/ 0 h 222"/>
                  <a:gd name="T4" fmla="*/ 97 w 183"/>
                  <a:gd name="T5" fmla="*/ 222 h 222"/>
                  <a:gd name="T6" fmla="*/ 0 w 183"/>
                  <a:gd name="T7" fmla="*/ 2 h 222"/>
                </a:gdLst>
                <a:ahLst/>
                <a:cxnLst>
                  <a:cxn ang="0">
                    <a:pos x="T0" y="T1"/>
                  </a:cxn>
                  <a:cxn ang="0">
                    <a:pos x="T2" y="T3"/>
                  </a:cxn>
                  <a:cxn ang="0">
                    <a:pos x="T4" y="T5"/>
                  </a:cxn>
                  <a:cxn ang="0">
                    <a:pos x="T6" y="T7"/>
                  </a:cxn>
                </a:cxnLst>
                <a:rect l="0" t="0" r="r" b="b"/>
                <a:pathLst>
                  <a:path w="183" h="222">
                    <a:moveTo>
                      <a:pt x="0" y="2"/>
                    </a:moveTo>
                    <a:cubicBezTo>
                      <a:pt x="0" y="2"/>
                      <a:pt x="76" y="79"/>
                      <a:pt x="183" y="0"/>
                    </a:cubicBezTo>
                    <a:cubicBezTo>
                      <a:pt x="183" y="0"/>
                      <a:pt x="146" y="141"/>
                      <a:pt x="97" y="222"/>
                    </a:cubicBezTo>
                    <a:cubicBezTo>
                      <a:pt x="97" y="222"/>
                      <a:pt x="40" y="143"/>
                      <a:pt x="0" y="2"/>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91" name="Freeform 125"/>
              <p:cNvSpPr>
                <a:spLocks/>
              </p:cNvSpPr>
              <p:nvPr/>
            </p:nvSpPr>
            <p:spPr bwMode="gray">
              <a:xfrm>
                <a:off x="1108968" y="4148338"/>
                <a:ext cx="82046" cy="209671"/>
              </a:xfrm>
              <a:custGeom>
                <a:avLst/>
                <a:gdLst>
                  <a:gd name="T0" fmla="*/ 44 w 59"/>
                  <a:gd name="T1" fmla="*/ 24 h 151"/>
                  <a:gd name="T2" fmla="*/ 52 w 59"/>
                  <a:gd name="T3" fmla="*/ 47 h 151"/>
                  <a:gd name="T4" fmla="*/ 55 w 59"/>
                  <a:gd name="T5" fmla="*/ 113 h 151"/>
                  <a:gd name="T6" fmla="*/ 59 w 59"/>
                  <a:gd name="T7" fmla="*/ 151 h 151"/>
                  <a:gd name="T8" fmla="*/ 32 w 59"/>
                  <a:gd name="T9" fmla="*/ 106 h 151"/>
                  <a:gd name="T10" fmla="*/ 44 w 59"/>
                  <a:gd name="T11" fmla="*/ 24 h 151"/>
                </a:gdLst>
                <a:ahLst/>
                <a:cxnLst>
                  <a:cxn ang="0">
                    <a:pos x="T0" y="T1"/>
                  </a:cxn>
                  <a:cxn ang="0">
                    <a:pos x="T2" y="T3"/>
                  </a:cxn>
                  <a:cxn ang="0">
                    <a:pos x="T4" y="T5"/>
                  </a:cxn>
                  <a:cxn ang="0">
                    <a:pos x="T6" y="T7"/>
                  </a:cxn>
                  <a:cxn ang="0">
                    <a:pos x="T8" y="T9"/>
                  </a:cxn>
                  <a:cxn ang="0">
                    <a:pos x="T10" y="T11"/>
                  </a:cxn>
                </a:cxnLst>
                <a:rect l="0" t="0" r="r" b="b"/>
                <a:pathLst>
                  <a:path w="59" h="151">
                    <a:moveTo>
                      <a:pt x="44" y="24"/>
                    </a:moveTo>
                    <a:cubicBezTo>
                      <a:pt x="44" y="24"/>
                      <a:pt x="48" y="32"/>
                      <a:pt x="52" y="47"/>
                    </a:cubicBezTo>
                    <a:cubicBezTo>
                      <a:pt x="52" y="47"/>
                      <a:pt x="52" y="88"/>
                      <a:pt x="55" y="113"/>
                    </a:cubicBezTo>
                    <a:cubicBezTo>
                      <a:pt x="59" y="151"/>
                      <a:pt x="59" y="151"/>
                      <a:pt x="59" y="151"/>
                    </a:cubicBezTo>
                    <a:cubicBezTo>
                      <a:pt x="59" y="151"/>
                      <a:pt x="38" y="144"/>
                      <a:pt x="32" y="106"/>
                    </a:cubicBezTo>
                    <a:cubicBezTo>
                      <a:pt x="32" y="106"/>
                      <a:pt x="0" y="0"/>
                      <a:pt x="44" y="24"/>
                    </a:cubicBezTo>
                    <a:close/>
                  </a:path>
                </a:pathLst>
              </a:custGeom>
              <a:solidFill>
                <a:srgbClr val="E9BD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2" name="Freeform 126"/>
              <p:cNvSpPr>
                <a:spLocks/>
              </p:cNvSpPr>
              <p:nvPr/>
            </p:nvSpPr>
            <p:spPr bwMode="gray">
              <a:xfrm>
                <a:off x="1143912" y="4196957"/>
                <a:ext cx="34946" cy="112433"/>
              </a:xfrm>
              <a:custGeom>
                <a:avLst/>
                <a:gdLst>
                  <a:gd name="T0" fmla="*/ 13 w 25"/>
                  <a:gd name="T1" fmla="*/ 5 h 81"/>
                  <a:gd name="T2" fmla="*/ 16 w 25"/>
                  <a:gd name="T3" fmla="*/ 54 h 81"/>
                  <a:gd name="T4" fmla="*/ 25 w 25"/>
                  <a:gd name="T5" fmla="*/ 81 h 81"/>
                  <a:gd name="T6" fmla="*/ 13 w 25"/>
                  <a:gd name="T7" fmla="*/ 5 h 81"/>
                </a:gdLst>
                <a:ahLst/>
                <a:cxnLst>
                  <a:cxn ang="0">
                    <a:pos x="T0" y="T1"/>
                  </a:cxn>
                  <a:cxn ang="0">
                    <a:pos x="T2" y="T3"/>
                  </a:cxn>
                  <a:cxn ang="0">
                    <a:pos x="T4" y="T5"/>
                  </a:cxn>
                  <a:cxn ang="0">
                    <a:pos x="T6" y="T7"/>
                  </a:cxn>
                </a:cxnLst>
                <a:rect l="0" t="0" r="r" b="b"/>
                <a:pathLst>
                  <a:path w="25" h="81">
                    <a:moveTo>
                      <a:pt x="13" y="5"/>
                    </a:moveTo>
                    <a:cubicBezTo>
                      <a:pt x="13" y="5"/>
                      <a:pt x="0" y="0"/>
                      <a:pt x="16" y="54"/>
                    </a:cubicBezTo>
                    <a:cubicBezTo>
                      <a:pt x="25" y="81"/>
                      <a:pt x="25" y="81"/>
                      <a:pt x="25" y="81"/>
                    </a:cubicBezTo>
                    <a:lnTo>
                      <a:pt x="13" y="5"/>
                    </a:lnTo>
                    <a:close/>
                  </a:path>
                </a:pathLst>
              </a:custGeom>
              <a:solidFill>
                <a:srgbClr val="D3A4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3" name="Freeform 96"/>
              <p:cNvSpPr>
                <a:spLocks/>
              </p:cNvSpPr>
              <p:nvPr/>
            </p:nvSpPr>
            <p:spPr bwMode="gray">
              <a:xfrm>
                <a:off x="1254825" y="4484113"/>
                <a:ext cx="446688" cy="885781"/>
              </a:xfrm>
              <a:custGeom>
                <a:avLst/>
                <a:gdLst>
                  <a:gd name="T0" fmla="*/ 26 w 322"/>
                  <a:gd name="T1" fmla="*/ 2 h 637"/>
                  <a:gd name="T2" fmla="*/ 0 w 322"/>
                  <a:gd name="T3" fmla="*/ 162 h 637"/>
                  <a:gd name="T4" fmla="*/ 64 w 322"/>
                  <a:gd name="T5" fmla="*/ 568 h 637"/>
                  <a:gd name="T6" fmla="*/ 244 w 322"/>
                  <a:gd name="T7" fmla="*/ 573 h 637"/>
                  <a:gd name="T8" fmla="*/ 322 w 322"/>
                  <a:gd name="T9" fmla="*/ 157 h 637"/>
                  <a:gd name="T10" fmla="*/ 298 w 322"/>
                  <a:gd name="T11" fmla="*/ 0 h 637"/>
                  <a:gd name="T12" fmla="*/ 26 w 322"/>
                  <a:gd name="T13" fmla="*/ 2 h 637"/>
                </a:gdLst>
                <a:ahLst/>
                <a:cxnLst>
                  <a:cxn ang="0">
                    <a:pos x="T0" y="T1"/>
                  </a:cxn>
                  <a:cxn ang="0">
                    <a:pos x="T2" y="T3"/>
                  </a:cxn>
                  <a:cxn ang="0">
                    <a:pos x="T4" y="T5"/>
                  </a:cxn>
                  <a:cxn ang="0">
                    <a:pos x="T6" y="T7"/>
                  </a:cxn>
                  <a:cxn ang="0">
                    <a:pos x="T8" y="T9"/>
                  </a:cxn>
                  <a:cxn ang="0">
                    <a:pos x="T10" y="T11"/>
                  </a:cxn>
                  <a:cxn ang="0">
                    <a:pos x="T12" y="T13"/>
                  </a:cxn>
                </a:cxnLst>
                <a:rect l="0" t="0" r="r" b="b"/>
                <a:pathLst>
                  <a:path w="322" h="637">
                    <a:moveTo>
                      <a:pt x="26" y="2"/>
                    </a:moveTo>
                    <a:cubicBezTo>
                      <a:pt x="26" y="2"/>
                      <a:pt x="24" y="116"/>
                      <a:pt x="0" y="162"/>
                    </a:cubicBezTo>
                    <a:cubicBezTo>
                      <a:pt x="0" y="162"/>
                      <a:pt x="31" y="474"/>
                      <a:pt x="64" y="568"/>
                    </a:cubicBezTo>
                    <a:cubicBezTo>
                      <a:pt x="64" y="568"/>
                      <a:pt x="136" y="637"/>
                      <a:pt x="244" y="573"/>
                    </a:cubicBezTo>
                    <a:cubicBezTo>
                      <a:pt x="244" y="573"/>
                      <a:pt x="303" y="362"/>
                      <a:pt x="322" y="157"/>
                    </a:cubicBezTo>
                    <a:cubicBezTo>
                      <a:pt x="322" y="157"/>
                      <a:pt x="288" y="101"/>
                      <a:pt x="298" y="0"/>
                    </a:cubicBezTo>
                    <a:cubicBezTo>
                      <a:pt x="298" y="0"/>
                      <a:pt x="192" y="110"/>
                      <a:pt x="26" y="2"/>
                    </a:cubicBezTo>
                    <a:close/>
                  </a:path>
                </a:pathLst>
              </a:custGeom>
              <a:gradFill flip="none" rotWithShape="1">
                <a:gsLst>
                  <a:gs pos="100000">
                    <a:srgbClr val="F1CA9F">
                      <a:lumMod val="79000"/>
                    </a:srgbClr>
                  </a:gs>
                  <a:gs pos="0">
                    <a:srgbClr val="F1CA9F">
                      <a:lumMod val="100000"/>
                    </a:srgbClr>
                  </a:gs>
                </a:gsLst>
                <a:path path="circle">
                  <a:fillToRect l="50000" t="50000" r="50000" b="50000"/>
                </a:path>
                <a:tileRect/>
              </a:gradFill>
              <a:ln>
                <a:noFill/>
              </a:ln>
              <a:effectLst>
                <a:innerShdw blurRad="101600" dist="50800" dir="16200000">
                  <a:prstClr val="black">
                    <a:alpha val="24000"/>
                  </a:prstClr>
                </a:innerShdw>
              </a:effectLst>
            </p:spPr>
            <p:txBody>
              <a:bodyPr vert="horz" wrap="square" lIns="91440" tIns="45720" rIns="91440" bIns="45720" numCol="1" anchor="t" anchorCtr="0" compatLnSpc="1">
                <a:prstTxWarp prst="textNoShape">
                  <a:avLst/>
                </a:prstTxWarp>
              </a:bodyPr>
              <a:lstStyle/>
              <a:p>
                <a:endParaRPr lang="en-US" dirty="0"/>
              </a:p>
            </p:txBody>
          </p:sp>
          <p:sp>
            <p:nvSpPr>
              <p:cNvPr id="94" name="Freeform 97"/>
              <p:cNvSpPr>
                <a:spLocks/>
              </p:cNvSpPr>
              <p:nvPr/>
            </p:nvSpPr>
            <p:spPr bwMode="gray">
              <a:xfrm>
                <a:off x="1162144" y="3821677"/>
                <a:ext cx="715614" cy="837162"/>
              </a:xfrm>
              <a:custGeom>
                <a:avLst/>
                <a:gdLst>
                  <a:gd name="T0" fmla="*/ 458 w 516"/>
                  <a:gd name="T1" fmla="*/ 323 h 602"/>
                  <a:gd name="T2" fmla="*/ 222 w 516"/>
                  <a:gd name="T3" fmla="*/ 602 h 602"/>
                  <a:gd name="T4" fmla="*/ 0 w 516"/>
                  <a:gd name="T5" fmla="*/ 325 h 602"/>
                  <a:gd name="T6" fmla="*/ 225 w 516"/>
                  <a:gd name="T7" fmla="*/ 0 h 602"/>
                  <a:gd name="T8" fmla="*/ 458 w 516"/>
                  <a:gd name="T9" fmla="*/ 323 h 602"/>
                </a:gdLst>
                <a:ahLst/>
                <a:cxnLst>
                  <a:cxn ang="0">
                    <a:pos x="T0" y="T1"/>
                  </a:cxn>
                  <a:cxn ang="0">
                    <a:pos x="T2" y="T3"/>
                  </a:cxn>
                  <a:cxn ang="0">
                    <a:pos x="T4" y="T5"/>
                  </a:cxn>
                  <a:cxn ang="0">
                    <a:pos x="T6" y="T7"/>
                  </a:cxn>
                  <a:cxn ang="0">
                    <a:pos x="T8" y="T9"/>
                  </a:cxn>
                </a:cxnLst>
                <a:rect l="0" t="0" r="r" b="b"/>
                <a:pathLst>
                  <a:path w="516" h="602">
                    <a:moveTo>
                      <a:pt x="458" y="323"/>
                    </a:moveTo>
                    <a:cubicBezTo>
                      <a:pt x="458" y="444"/>
                      <a:pt x="343" y="602"/>
                      <a:pt x="222" y="602"/>
                    </a:cubicBezTo>
                    <a:cubicBezTo>
                      <a:pt x="117" y="602"/>
                      <a:pt x="0" y="455"/>
                      <a:pt x="0" y="325"/>
                    </a:cubicBezTo>
                    <a:cubicBezTo>
                      <a:pt x="0" y="164"/>
                      <a:pt x="23" y="0"/>
                      <a:pt x="225" y="0"/>
                    </a:cubicBezTo>
                    <a:cubicBezTo>
                      <a:pt x="516" y="0"/>
                      <a:pt x="458" y="306"/>
                      <a:pt x="458" y="323"/>
                    </a:cubicBezTo>
                    <a:close/>
                  </a:path>
                </a:pathLst>
              </a:custGeom>
              <a:gradFill flip="none" rotWithShape="1">
                <a:gsLst>
                  <a:gs pos="100000">
                    <a:srgbClr val="F1CA9F">
                      <a:lumMod val="88000"/>
                    </a:srgbClr>
                  </a:gs>
                  <a:gs pos="0">
                    <a:srgbClr val="F1CA9F">
                      <a:lumMod val="60000"/>
                      <a:lumOff val="40000"/>
                    </a:srgbClr>
                  </a:gs>
                </a:gsLst>
                <a:path path="circle">
                  <a:fillToRect l="50000" t="50000" r="50000" b="50000"/>
                </a:path>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95" name="Freeform 113"/>
              <p:cNvSpPr>
                <a:spLocks/>
              </p:cNvSpPr>
              <p:nvPr/>
            </p:nvSpPr>
            <p:spPr bwMode="gray">
              <a:xfrm>
                <a:off x="1771129" y="4175686"/>
                <a:ext cx="89642" cy="227903"/>
              </a:xfrm>
              <a:custGeom>
                <a:avLst/>
                <a:gdLst>
                  <a:gd name="T0" fmla="*/ 20 w 64"/>
                  <a:gd name="T1" fmla="*/ 0 h 164"/>
                  <a:gd name="T2" fmla="*/ 36 w 64"/>
                  <a:gd name="T3" fmla="*/ 84 h 164"/>
                  <a:gd name="T4" fmla="*/ 0 w 64"/>
                  <a:gd name="T5" fmla="*/ 164 h 164"/>
                  <a:gd name="T6" fmla="*/ 20 w 64"/>
                  <a:gd name="T7" fmla="*/ 0 h 164"/>
                </a:gdLst>
                <a:ahLst/>
                <a:cxnLst>
                  <a:cxn ang="0">
                    <a:pos x="T0" y="T1"/>
                  </a:cxn>
                  <a:cxn ang="0">
                    <a:pos x="T2" y="T3"/>
                  </a:cxn>
                  <a:cxn ang="0">
                    <a:pos x="T4" y="T5"/>
                  </a:cxn>
                  <a:cxn ang="0">
                    <a:pos x="T6" y="T7"/>
                  </a:cxn>
                </a:cxnLst>
                <a:rect l="0" t="0" r="r" b="b"/>
                <a:pathLst>
                  <a:path w="64" h="164">
                    <a:moveTo>
                      <a:pt x="20" y="0"/>
                    </a:moveTo>
                    <a:cubicBezTo>
                      <a:pt x="20" y="0"/>
                      <a:pt x="64" y="8"/>
                      <a:pt x="36" y="84"/>
                    </a:cubicBezTo>
                    <a:cubicBezTo>
                      <a:pt x="36" y="84"/>
                      <a:pt x="24" y="142"/>
                      <a:pt x="0" y="164"/>
                    </a:cubicBezTo>
                    <a:lnTo>
                      <a:pt x="20" y="0"/>
                    </a:lnTo>
                    <a:close/>
                  </a:path>
                </a:pathLst>
              </a:custGeom>
              <a:solidFill>
                <a:srgbClr val="E9BD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6" name="Freeform 114"/>
              <p:cNvSpPr>
                <a:spLocks/>
              </p:cNvSpPr>
              <p:nvPr/>
            </p:nvSpPr>
            <p:spPr bwMode="gray">
              <a:xfrm>
                <a:off x="1792223" y="4218228"/>
                <a:ext cx="34946" cy="113952"/>
              </a:xfrm>
              <a:custGeom>
                <a:avLst/>
                <a:gdLst>
                  <a:gd name="T0" fmla="*/ 12 w 25"/>
                  <a:gd name="T1" fmla="*/ 5 h 82"/>
                  <a:gd name="T2" fmla="*/ 9 w 25"/>
                  <a:gd name="T3" fmla="*/ 54 h 82"/>
                  <a:gd name="T4" fmla="*/ 0 w 25"/>
                  <a:gd name="T5" fmla="*/ 82 h 82"/>
                  <a:gd name="T6" fmla="*/ 12 w 25"/>
                  <a:gd name="T7" fmla="*/ 5 h 82"/>
                </a:gdLst>
                <a:ahLst/>
                <a:cxnLst>
                  <a:cxn ang="0">
                    <a:pos x="T0" y="T1"/>
                  </a:cxn>
                  <a:cxn ang="0">
                    <a:pos x="T2" y="T3"/>
                  </a:cxn>
                  <a:cxn ang="0">
                    <a:pos x="T4" y="T5"/>
                  </a:cxn>
                  <a:cxn ang="0">
                    <a:pos x="T6" y="T7"/>
                  </a:cxn>
                </a:cxnLst>
                <a:rect l="0" t="0" r="r" b="b"/>
                <a:pathLst>
                  <a:path w="25" h="82">
                    <a:moveTo>
                      <a:pt x="12" y="5"/>
                    </a:moveTo>
                    <a:cubicBezTo>
                      <a:pt x="12" y="5"/>
                      <a:pt x="25" y="0"/>
                      <a:pt x="9" y="54"/>
                    </a:cubicBezTo>
                    <a:cubicBezTo>
                      <a:pt x="0" y="82"/>
                      <a:pt x="0" y="82"/>
                      <a:pt x="0" y="82"/>
                    </a:cubicBezTo>
                    <a:lnTo>
                      <a:pt x="12" y="5"/>
                    </a:lnTo>
                    <a:close/>
                  </a:path>
                </a:pathLst>
              </a:custGeom>
              <a:solidFill>
                <a:srgbClr val="D3A4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0" name="Freeform 112"/>
              <p:cNvSpPr>
                <a:spLocks/>
              </p:cNvSpPr>
              <p:nvPr/>
            </p:nvSpPr>
            <p:spPr bwMode="gray">
              <a:xfrm>
                <a:off x="1759932" y="4207127"/>
                <a:ext cx="48619" cy="36464"/>
              </a:xfrm>
              <a:custGeom>
                <a:avLst/>
                <a:gdLst>
                  <a:gd name="T0" fmla="*/ 0 w 34"/>
                  <a:gd name="T1" fmla="*/ 8 h 27"/>
                  <a:gd name="T2" fmla="*/ 19 w 34"/>
                  <a:gd name="T3" fmla="*/ 0 h 27"/>
                  <a:gd name="T4" fmla="*/ 33 w 34"/>
                  <a:gd name="T5" fmla="*/ 18 h 27"/>
                  <a:gd name="T6" fmla="*/ 3 w 34"/>
                  <a:gd name="T7" fmla="*/ 27 h 27"/>
                  <a:gd name="T8" fmla="*/ 0 w 34"/>
                  <a:gd name="T9" fmla="*/ 8 h 27"/>
                </a:gdLst>
                <a:ahLst/>
                <a:cxnLst>
                  <a:cxn ang="0">
                    <a:pos x="T0" y="T1"/>
                  </a:cxn>
                  <a:cxn ang="0">
                    <a:pos x="T2" y="T3"/>
                  </a:cxn>
                  <a:cxn ang="0">
                    <a:pos x="T4" y="T5"/>
                  </a:cxn>
                  <a:cxn ang="0">
                    <a:pos x="T6" y="T7"/>
                  </a:cxn>
                  <a:cxn ang="0">
                    <a:pos x="T8" y="T9"/>
                  </a:cxn>
                </a:cxnLst>
                <a:rect l="0" t="0" r="r" b="b"/>
                <a:pathLst>
                  <a:path w="34" h="27">
                    <a:moveTo>
                      <a:pt x="0" y="8"/>
                    </a:moveTo>
                    <a:cubicBezTo>
                      <a:pt x="19" y="0"/>
                      <a:pt x="19" y="0"/>
                      <a:pt x="19" y="0"/>
                    </a:cubicBezTo>
                    <a:cubicBezTo>
                      <a:pt x="19" y="0"/>
                      <a:pt x="34" y="3"/>
                      <a:pt x="33" y="18"/>
                    </a:cubicBezTo>
                    <a:cubicBezTo>
                      <a:pt x="3" y="27"/>
                      <a:pt x="3" y="27"/>
                      <a:pt x="3" y="27"/>
                    </a:cubicBezTo>
                    <a:lnTo>
                      <a:pt x="0"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1" name="Freeform 115"/>
              <p:cNvSpPr>
                <a:spLocks/>
              </p:cNvSpPr>
              <p:nvPr/>
            </p:nvSpPr>
            <p:spPr bwMode="gray">
              <a:xfrm>
                <a:off x="1152192" y="4201050"/>
                <a:ext cx="44062" cy="39503"/>
              </a:xfrm>
              <a:custGeom>
                <a:avLst/>
                <a:gdLst>
                  <a:gd name="T0" fmla="*/ 6 w 31"/>
                  <a:gd name="T1" fmla="*/ 4 h 29"/>
                  <a:gd name="T2" fmla="*/ 22 w 31"/>
                  <a:gd name="T3" fmla="*/ 29 h 29"/>
                  <a:gd name="T4" fmla="*/ 31 w 31"/>
                  <a:gd name="T5" fmla="*/ 0 h 29"/>
                  <a:gd name="T6" fmla="*/ 0 w 31"/>
                  <a:gd name="T7" fmla="*/ 0 h 29"/>
                  <a:gd name="T8" fmla="*/ 6 w 31"/>
                  <a:gd name="T9" fmla="*/ 4 h 29"/>
                </a:gdLst>
                <a:ahLst/>
                <a:cxnLst>
                  <a:cxn ang="0">
                    <a:pos x="T0" y="T1"/>
                  </a:cxn>
                  <a:cxn ang="0">
                    <a:pos x="T2" y="T3"/>
                  </a:cxn>
                  <a:cxn ang="0">
                    <a:pos x="T4" y="T5"/>
                  </a:cxn>
                  <a:cxn ang="0">
                    <a:pos x="T6" y="T7"/>
                  </a:cxn>
                  <a:cxn ang="0">
                    <a:pos x="T8" y="T9"/>
                  </a:cxn>
                </a:cxnLst>
                <a:rect l="0" t="0" r="r" b="b"/>
                <a:pathLst>
                  <a:path w="31" h="29">
                    <a:moveTo>
                      <a:pt x="6" y="4"/>
                    </a:moveTo>
                    <a:cubicBezTo>
                      <a:pt x="22" y="29"/>
                      <a:pt x="22" y="29"/>
                      <a:pt x="22" y="29"/>
                    </a:cubicBezTo>
                    <a:cubicBezTo>
                      <a:pt x="31" y="0"/>
                      <a:pt x="31" y="0"/>
                      <a:pt x="31" y="0"/>
                    </a:cubicBezTo>
                    <a:cubicBezTo>
                      <a:pt x="0" y="0"/>
                      <a:pt x="0" y="0"/>
                      <a:pt x="0" y="0"/>
                    </a:cubicBezTo>
                    <a:cubicBezTo>
                      <a:pt x="0" y="0"/>
                      <a:pt x="2" y="1"/>
                      <a:pt x="6" y="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2" name="Freeform 116"/>
              <p:cNvSpPr>
                <a:spLocks/>
              </p:cNvSpPr>
              <p:nvPr/>
            </p:nvSpPr>
            <p:spPr bwMode="gray">
              <a:xfrm>
                <a:off x="1427194" y="4205607"/>
                <a:ext cx="101797" cy="13675"/>
              </a:xfrm>
              <a:custGeom>
                <a:avLst/>
                <a:gdLst>
                  <a:gd name="T0" fmla="*/ 0 w 73"/>
                  <a:gd name="T1" fmla="*/ 0 h 10"/>
                  <a:gd name="T2" fmla="*/ 72 w 73"/>
                  <a:gd name="T3" fmla="*/ 0 h 10"/>
                  <a:gd name="T4" fmla="*/ 73 w 73"/>
                  <a:gd name="T5" fmla="*/ 3 h 10"/>
                  <a:gd name="T6" fmla="*/ 0 w 73"/>
                  <a:gd name="T7" fmla="*/ 3 h 10"/>
                  <a:gd name="T8" fmla="*/ 0 w 73"/>
                  <a:gd name="T9" fmla="*/ 0 h 10"/>
                </a:gdLst>
                <a:ahLst/>
                <a:cxnLst>
                  <a:cxn ang="0">
                    <a:pos x="T0" y="T1"/>
                  </a:cxn>
                  <a:cxn ang="0">
                    <a:pos x="T2" y="T3"/>
                  </a:cxn>
                  <a:cxn ang="0">
                    <a:pos x="T4" y="T5"/>
                  </a:cxn>
                  <a:cxn ang="0">
                    <a:pos x="T6" y="T7"/>
                  </a:cxn>
                  <a:cxn ang="0">
                    <a:pos x="T8" y="T9"/>
                  </a:cxn>
                </a:cxnLst>
                <a:rect l="0" t="0" r="r" b="b"/>
                <a:pathLst>
                  <a:path w="73" h="10">
                    <a:moveTo>
                      <a:pt x="0" y="0"/>
                    </a:moveTo>
                    <a:cubicBezTo>
                      <a:pt x="0" y="0"/>
                      <a:pt x="30" y="4"/>
                      <a:pt x="72" y="0"/>
                    </a:cubicBezTo>
                    <a:cubicBezTo>
                      <a:pt x="73" y="3"/>
                      <a:pt x="73" y="3"/>
                      <a:pt x="73" y="3"/>
                    </a:cubicBezTo>
                    <a:cubicBezTo>
                      <a:pt x="73" y="3"/>
                      <a:pt x="45" y="10"/>
                      <a:pt x="0" y="3"/>
                    </a:cubicBez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3" name="Freeform 117"/>
              <p:cNvSpPr>
                <a:spLocks noEditPoints="1"/>
              </p:cNvSpPr>
              <p:nvPr/>
            </p:nvSpPr>
            <p:spPr bwMode="gray">
              <a:xfrm>
                <a:off x="1503161" y="4199531"/>
                <a:ext cx="250694" cy="129145"/>
              </a:xfrm>
              <a:custGeom>
                <a:avLst/>
                <a:gdLst>
                  <a:gd name="T0" fmla="*/ 177 w 180"/>
                  <a:gd name="T1" fmla="*/ 14 h 93"/>
                  <a:gd name="T2" fmla="*/ 149 w 180"/>
                  <a:gd name="T3" fmla="*/ 3 h 93"/>
                  <a:gd name="T4" fmla="*/ 16 w 180"/>
                  <a:gd name="T5" fmla="*/ 12 h 93"/>
                  <a:gd name="T6" fmla="*/ 8 w 180"/>
                  <a:gd name="T7" fmla="*/ 37 h 93"/>
                  <a:gd name="T8" fmla="*/ 21 w 180"/>
                  <a:gd name="T9" fmla="*/ 69 h 93"/>
                  <a:gd name="T10" fmla="*/ 98 w 180"/>
                  <a:gd name="T11" fmla="*/ 86 h 93"/>
                  <a:gd name="T12" fmla="*/ 176 w 180"/>
                  <a:gd name="T13" fmla="*/ 56 h 93"/>
                  <a:gd name="T14" fmla="*/ 177 w 180"/>
                  <a:gd name="T15" fmla="*/ 14 h 93"/>
                  <a:gd name="T16" fmla="*/ 173 w 180"/>
                  <a:gd name="T17" fmla="*/ 55 h 93"/>
                  <a:gd name="T18" fmla="*/ 97 w 180"/>
                  <a:gd name="T19" fmla="*/ 84 h 93"/>
                  <a:gd name="T20" fmla="*/ 23 w 180"/>
                  <a:gd name="T21" fmla="*/ 68 h 93"/>
                  <a:gd name="T22" fmla="*/ 11 w 180"/>
                  <a:gd name="T23" fmla="*/ 37 h 93"/>
                  <a:gd name="T24" fmla="*/ 18 w 180"/>
                  <a:gd name="T25" fmla="*/ 13 h 93"/>
                  <a:gd name="T26" fmla="*/ 146 w 180"/>
                  <a:gd name="T27" fmla="*/ 5 h 93"/>
                  <a:gd name="T28" fmla="*/ 174 w 180"/>
                  <a:gd name="T29" fmla="*/ 15 h 93"/>
                  <a:gd name="T30" fmla="*/ 173 w 180"/>
                  <a:gd name="T31" fmla="*/ 55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0" h="93">
                    <a:moveTo>
                      <a:pt x="177" y="14"/>
                    </a:moveTo>
                    <a:cubicBezTo>
                      <a:pt x="177" y="14"/>
                      <a:pt x="180" y="2"/>
                      <a:pt x="149" y="3"/>
                    </a:cubicBezTo>
                    <a:cubicBezTo>
                      <a:pt x="149" y="3"/>
                      <a:pt x="70" y="0"/>
                      <a:pt x="16" y="12"/>
                    </a:cubicBezTo>
                    <a:cubicBezTo>
                      <a:pt x="16" y="12"/>
                      <a:pt x="0" y="16"/>
                      <a:pt x="8" y="37"/>
                    </a:cubicBezTo>
                    <a:cubicBezTo>
                      <a:pt x="21" y="69"/>
                      <a:pt x="21" y="69"/>
                      <a:pt x="21" y="69"/>
                    </a:cubicBezTo>
                    <a:cubicBezTo>
                      <a:pt x="21" y="69"/>
                      <a:pt x="31" y="93"/>
                      <a:pt x="98" y="86"/>
                    </a:cubicBezTo>
                    <a:cubicBezTo>
                      <a:pt x="98" y="86"/>
                      <a:pt x="175" y="76"/>
                      <a:pt x="176" y="56"/>
                    </a:cubicBezTo>
                    <a:cubicBezTo>
                      <a:pt x="176" y="56"/>
                      <a:pt x="180" y="31"/>
                      <a:pt x="177" y="14"/>
                    </a:cubicBezTo>
                    <a:close/>
                    <a:moveTo>
                      <a:pt x="173" y="55"/>
                    </a:moveTo>
                    <a:cubicBezTo>
                      <a:pt x="172" y="74"/>
                      <a:pt x="97" y="84"/>
                      <a:pt x="97" y="84"/>
                    </a:cubicBezTo>
                    <a:cubicBezTo>
                      <a:pt x="32" y="91"/>
                      <a:pt x="23" y="68"/>
                      <a:pt x="23" y="68"/>
                    </a:cubicBezTo>
                    <a:cubicBezTo>
                      <a:pt x="11" y="37"/>
                      <a:pt x="11" y="37"/>
                      <a:pt x="11" y="37"/>
                    </a:cubicBezTo>
                    <a:cubicBezTo>
                      <a:pt x="3" y="17"/>
                      <a:pt x="18" y="13"/>
                      <a:pt x="18" y="13"/>
                    </a:cubicBezTo>
                    <a:cubicBezTo>
                      <a:pt x="70" y="2"/>
                      <a:pt x="146" y="5"/>
                      <a:pt x="146" y="5"/>
                    </a:cubicBezTo>
                    <a:cubicBezTo>
                      <a:pt x="176" y="4"/>
                      <a:pt x="174" y="15"/>
                      <a:pt x="174" y="15"/>
                    </a:cubicBezTo>
                    <a:cubicBezTo>
                      <a:pt x="176" y="32"/>
                      <a:pt x="173" y="55"/>
                      <a:pt x="173" y="55"/>
                    </a:cubicBez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4" name="Freeform 118"/>
              <p:cNvSpPr>
                <a:spLocks/>
              </p:cNvSpPr>
              <p:nvPr/>
            </p:nvSpPr>
            <p:spPr bwMode="gray">
              <a:xfrm>
                <a:off x="1477333" y="4208647"/>
                <a:ext cx="57735" cy="101797"/>
              </a:xfrm>
              <a:custGeom>
                <a:avLst/>
                <a:gdLst>
                  <a:gd name="T0" fmla="*/ 0 w 41"/>
                  <a:gd name="T1" fmla="*/ 0 h 74"/>
                  <a:gd name="T2" fmla="*/ 0 w 41"/>
                  <a:gd name="T3" fmla="*/ 27 h 74"/>
                  <a:gd name="T4" fmla="*/ 22 w 41"/>
                  <a:gd name="T5" fmla="*/ 42 h 74"/>
                  <a:gd name="T6" fmla="*/ 41 w 41"/>
                  <a:gd name="T7" fmla="*/ 62 h 74"/>
                  <a:gd name="T8" fmla="*/ 29 w 41"/>
                  <a:gd name="T9" fmla="*/ 10 h 74"/>
                  <a:gd name="T10" fmla="*/ 37 w 41"/>
                  <a:gd name="T11" fmla="*/ 5 h 74"/>
                  <a:gd name="T12" fmla="*/ 36 w 41"/>
                  <a:gd name="T13" fmla="*/ 0 h 74"/>
                  <a:gd name="T14" fmla="*/ 0 w 41"/>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74">
                    <a:moveTo>
                      <a:pt x="0" y="0"/>
                    </a:moveTo>
                    <a:cubicBezTo>
                      <a:pt x="0" y="27"/>
                      <a:pt x="0" y="27"/>
                      <a:pt x="0" y="27"/>
                    </a:cubicBezTo>
                    <a:cubicBezTo>
                      <a:pt x="0" y="27"/>
                      <a:pt x="11" y="24"/>
                      <a:pt x="22" y="42"/>
                    </a:cubicBezTo>
                    <a:cubicBezTo>
                      <a:pt x="22" y="42"/>
                      <a:pt x="34" y="74"/>
                      <a:pt x="41" y="62"/>
                    </a:cubicBezTo>
                    <a:cubicBezTo>
                      <a:pt x="41" y="62"/>
                      <a:pt x="21" y="24"/>
                      <a:pt x="29" y="10"/>
                    </a:cubicBezTo>
                    <a:cubicBezTo>
                      <a:pt x="29" y="10"/>
                      <a:pt x="32" y="9"/>
                      <a:pt x="37" y="5"/>
                    </a:cubicBezTo>
                    <a:cubicBezTo>
                      <a:pt x="36" y="0"/>
                      <a:pt x="36" y="0"/>
                      <a:pt x="36" y="0"/>
                    </a:cubicBezTo>
                    <a:cubicBezTo>
                      <a:pt x="36" y="0"/>
                      <a:pt x="7" y="3"/>
                      <a:pt x="0" y="0"/>
                    </a:cubicBez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5" name="Freeform 119"/>
              <p:cNvSpPr>
                <a:spLocks/>
              </p:cNvSpPr>
              <p:nvPr/>
            </p:nvSpPr>
            <p:spPr bwMode="gray">
              <a:xfrm>
                <a:off x="1527470" y="4179779"/>
                <a:ext cx="249174" cy="91162"/>
              </a:xfrm>
              <a:custGeom>
                <a:avLst/>
                <a:gdLst>
                  <a:gd name="T0" fmla="*/ 172 w 180"/>
                  <a:gd name="T1" fmla="*/ 20 h 65"/>
                  <a:gd name="T2" fmla="*/ 167 w 180"/>
                  <a:gd name="T3" fmla="*/ 13 h 65"/>
                  <a:gd name="T4" fmla="*/ 1 w 180"/>
                  <a:gd name="T5" fmla="*/ 22 h 65"/>
                  <a:gd name="T6" fmla="*/ 0 w 180"/>
                  <a:gd name="T7" fmla="*/ 27 h 65"/>
                  <a:gd name="T8" fmla="*/ 159 w 180"/>
                  <a:gd name="T9" fmla="*/ 29 h 65"/>
                  <a:gd name="T10" fmla="*/ 160 w 180"/>
                  <a:gd name="T11" fmla="*/ 65 h 65"/>
                  <a:gd name="T12" fmla="*/ 172 w 180"/>
                  <a:gd name="T13" fmla="*/ 51 h 65"/>
                  <a:gd name="T14" fmla="*/ 180 w 180"/>
                  <a:gd name="T15" fmla="*/ 45 h 65"/>
                  <a:gd name="T16" fmla="*/ 178 w 180"/>
                  <a:gd name="T17" fmla="*/ 25 h 65"/>
                  <a:gd name="T18" fmla="*/ 172 w 180"/>
                  <a:gd name="T19" fmla="*/ 2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0" h="65">
                    <a:moveTo>
                      <a:pt x="172" y="20"/>
                    </a:moveTo>
                    <a:cubicBezTo>
                      <a:pt x="172" y="20"/>
                      <a:pt x="171" y="15"/>
                      <a:pt x="167" y="13"/>
                    </a:cubicBezTo>
                    <a:cubicBezTo>
                      <a:pt x="167" y="13"/>
                      <a:pt x="142" y="0"/>
                      <a:pt x="1" y="22"/>
                    </a:cubicBezTo>
                    <a:cubicBezTo>
                      <a:pt x="0" y="27"/>
                      <a:pt x="0" y="27"/>
                      <a:pt x="0" y="27"/>
                    </a:cubicBezTo>
                    <a:cubicBezTo>
                      <a:pt x="0" y="27"/>
                      <a:pt x="158" y="4"/>
                      <a:pt x="159" y="29"/>
                    </a:cubicBezTo>
                    <a:cubicBezTo>
                      <a:pt x="160" y="65"/>
                      <a:pt x="160" y="65"/>
                      <a:pt x="160" y="65"/>
                    </a:cubicBezTo>
                    <a:cubicBezTo>
                      <a:pt x="160" y="65"/>
                      <a:pt x="169" y="63"/>
                      <a:pt x="172" y="51"/>
                    </a:cubicBezTo>
                    <a:cubicBezTo>
                      <a:pt x="172" y="51"/>
                      <a:pt x="179" y="47"/>
                      <a:pt x="180" y="45"/>
                    </a:cubicBezTo>
                    <a:cubicBezTo>
                      <a:pt x="178" y="25"/>
                      <a:pt x="178" y="25"/>
                      <a:pt x="178" y="25"/>
                    </a:cubicBezTo>
                    <a:cubicBezTo>
                      <a:pt x="178" y="25"/>
                      <a:pt x="174" y="27"/>
                      <a:pt x="172" y="20"/>
                    </a:cubicBez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6" name="Freeform 120"/>
              <p:cNvSpPr>
                <a:spLocks noEditPoints="1"/>
              </p:cNvSpPr>
              <p:nvPr/>
            </p:nvSpPr>
            <p:spPr bwMode="gray">
              <a:xfrm>
                <a:off x="1202331" y="4199531"/>
                <a:ext cx="249174" cy="129145"/>
              </a:xfrm>
              <a:custGeom>
                <a:avLst/>
                <a:gdLst>
                  <a:gd name="T0" fmla="*/ 3 w 179"/>
                  <a:gd name="T1" fmla="*/ 56 h 93"/>
                  <a:gd name="T2" fmla="*/ 82 w 179"/>
                  <a:gd name="T3" fmla="*/ 86 h 93"/>
                  <a:gd name="T4" fmla="*/ 159 w 179"/>
                  <a:gd name="T5" fmla="*/ 69 h 93"/>
                  <a:gd name="T6" fmla="*/ 171 w 179"/>
                  <a:gd name="T7" fmla="*/ 37 h 93"/>
                  <a:gd name="T8" fmla="*/ 163 w 179"/>
                  <a:gd name="T9" fmla="*/ 12 h 93"/>
                  <a:gd name="T10" fmla="*/ 31 w 179"/>
                  <a:gd name="T11" fmla="*/ 3 h 93"/>
                  <a:gd name="T12" fmla="*/ 2 w 179"/>
                  <a:gd name="T13" fmla="*/ 14 h 93"/>
                  <a:gd name="T14" fmla="*/ 3 w 179"/>
                  <a:gd name="T15" fmla="*/ 56 h 93"/>
                  <a:gd name="T16" fmla="*/ 6 w 179"/>
                  <a:gd name="T17" fmla="*/ 16 h 93"/>
                  <a:gd name="T18" fmla="*/ 33 w 179"/>
                  <a:gd name="T19" fmla="*/ 5 h 93"/>
                  <a:gd name="T20" fmla="*/ 161 w 179"/>
                  <a:gd name="T21" fmla="*/ 14 h 93"/>
                  <a:gd name="T22" fmla="*/ 169 w 179"/>
                  <a:gd name="T23" fmla="*/ 37 h 93"/>
                  <a:gd name="T24" fmla="*/ 157 w 179"/>
                  <a:gd name="T25" fmla="*/ 68 h 93"/>
                  <a:gd name="T26" fmla="*/ 82 w 179"/>
                  <a:gd name="T27" fmla="*/ 84 h 93"/>
                  <a:gd name="T28" fmla="*/ 7 w 179"/>
                  <a:gd name="T29" fmla="*/ 56 h 93"/>
                  <a:gd name="T30" fmla="*/ 6 w 179"/>
                  <a:gd name="T31" fmla="*/ 16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9" h="93">
                    <a:moveTo>
                      <a:pt x="3" y="56"/>
                    </a:moveTo>
                    <a:cubicBezTo>
                      <a:pt x="5" y="76"/>
                      <a:pt x="82" y="86"/>
                      <a:pt x="82" y="86"/>
                    </a:cubicBezTo>
                    <a:cubicBezTo>
                      <a:pt x="149" y="93"/>
                      <a:pt x="159" y="69"/>
                      <a:pt x="159" y="69"/>
                    </a:cubicBezTo>
                    <a:cubicBezTo>
                      <a:pt x="171" y="37"/>
                      <a:pt x="171" y="37"/>
                      <a:pt x="171" y="37"/>
                    </a:cubicBezTo>
                    <a:cubicBezTo>
                      <a:pt x="179" y="16"/>
                      <a:pt x="163" y="12"/>
                      <a:pt x="163" y="12"/>
                    </a:cubicBezTo>
                    <a:cubicBezTo>
                      <a:pt x="109" y="0"/>
                      <a:pt x="31" y="3"/>
                      <a:pt x="31" y="3"/>
                    </a:cubicBezTo>
                    <a:cubicBezTo>
                      <a:pt x="0" y="3"/>
                      <a:pt x="2" y="14"/>
                      <a:pt x="2" y="14"/>
                    </a:cubicBezTo>
                    <a:cubicBezTo>
                      <a:pt x="0" y="32"/>
                      <a:pt x="3" y="56"/>
                      <a:pt x="3" y="56"/>
                    </a:cubicBezTo>
                    <a:close/>
                    <a:moveTo>
                      <a:pt x="6" y="16"/>
                    </a:moveTo>
                    <a:cubicBezTo>
                      <a:pt x="6" y="16"/>
                      <a:pt x="3" y="4"/>
                      <a:pt x="33" y="5"/>
                    </a:cubicBezTo>
                    <a:cubicBezTo>
                      <a:pt x="33" y="5"/>
                      <a:pt x="109" y="2"/>
                      <a:pt x="161" y="14"/>
                    </a:cubicBezTo>
                    <a:cubicBezTo>
                      <a:pt x="161" y="14"/>
                      <a:pt x="177" y="17"/>
                      <a:pt x="169" y="37"/>
                    </a:cubicBezTo>
                    <a:cubicBezTo>
                      <a:pt x="157" y="68"/>
                      <a:pt x="157" y="68"/>
                      <a:pt x="157" y="68"/>
                    </a:cubicBezTo>
                    <a:cubicBezTo>
                      <a:pt x="157" y="68"/>
                      <a:pt x="148" y="91"/>
                      <a:pt x="82" y="84"/>
                    </a:cubicBezTo>
                    <a:cubicBezTo>
                      <a:pt x="82" y="84"/>
                      <a:pt x="8" y="75"/>
                      <a:pt x="7" y="56"/>
                    </a:cubicBezTo>
                    <a:cubicBezTo>
                      <a:pt x="7" y="56"/>
                      <a:pt x="3" y="32"/>
                      <a:pt x="6" y="16"/>
                    </a:cubicBez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7" name="Freeform 121"/>
              <p:cNvSpPr>
                <a:spLocks/>
              </p:cNvSpPr>
              <p:nvPr/>
            </p:nvSpPr>
            <p:spPr bwMode="gray">
              <a:xfrm>
                <a:off x="1179540" y="4179779"/>
                <a:ext cx="247654" cy="92681"/>
              </a:xfrm>
              <a:custGeom>
                <a:avLst/>
                <a:gdLst>
                  <a:gd name="T0" fmla="*/ 8 w 179"/>
                  <a:gd name="T1" fmla="*/ 21 h 66"/>
                  <a:gd name="T2" fmla="*/ 13 w 179"/>
                  <a:gd name="T3" fmla="*/ 13 h 66"/>
                  <a:gd name="T4" fmla="*/ 179 w 179"/>
                  <a:gd name="T5" fmla="*/ 22 h 66"/>
                  <a:gd name="T6" fmla="*/ 178 w 179"/>
                  <a:gd name="T7" fmla="*/ 27 h 66"/>
                  <a:gd name="T8" fmla="*/ 21 w 179"/>
                  <a:gd name="T9" fmla="*/ 29 h 66"/>
                  <a:gd name="T10" fmla="*/ 19 w 179"/>
                  <a:gd name="T11" fmla="*/ 66 h 66"/>
                  <a:gd name="T12" fmla="*/ 8 w 179"/>
                  <a:gd name="T13" fmla="*/ 51 h 66"/>
                  <a:gd name="T14" fmla="*/ 0 w 179"/>
                  <a:gd name="T15" fmla="*/ 45 h 66"/>
                  <a:gd name="T16" fmla="*/ 1 w 179"/>
                  <a:gd name="T17" fmla="*/ 26 h 66"/>
                  <a:gd name="T18" fmla="*/ 8 w 179"/>
                  <a:gd name="T19" fmla="*/ 2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9" h="66">
                    <a:moveTo>
                      <a:pt x="8" y="21"/>
                    </a:moveTo>
                    <a:cubicBezTo>
                      <a:pt x="8" y="21"/>
                      <a:pt x="8" y="16"/>
                      <a:pt x="13" y="13"/>
                    </a:cubicBezTo>
                    <a:cubicBezTo>
                      <a:pt x="13" y="13"/>
                      <a:pt x="37" y="0"/>
                      <a:pt x="179" y="22"/>
                    </a:cubicBezTo>
                    <a:cubicBezTo>
                      <a:pt x="178" y="27"/>
                      <a:pt x="178" y="27"/>
                      <a:pt x="178" y="27"/>
                    </a:cubicBezTo>
                    <a:cubicBezTo>
                      <a:pt x="178" y="27"/>
                      <a:pt x="22" y="4"/>
                      <a:pt x="21" y="29"/>
                    </a:cubicBezTo>
                    <a:cubicBezTo>
                      <a:pt x="19" y="66"/>
                      <a:pt x="19" y="66"/>
                      <a:pt x="19" y="66"/>
                    </a:cubicBezTo>
                    <a:cubicBezTo>
                      <a:pt x="19" y="66"/>
                      <a:pt x="11" y="64"/>
                      <a:pt x="8" y="51"/>
                    </a:cubicBezTo>
                    <a:cubicBezTo>
                      <a:pt x="8" y="51"/>
                      <a:pt x="1" y="47"/>
                      <a:pt x="0" y="45"/>
                    </a:cubicBezTo>
                    <a:cubicBezTo>
                      <a:pt x="1" y="26"/>
                      <a:pt x="1" y="26"/>
                      <a:pt x="1" y="26"/>
                    </a:cubicBezTo>
                    <a:cubicBezTo>
                      <a:pt x="1" y="26"/>
                      <a:pt x="5" y="28"/>
                      <a:pt x="8" y="21"/>
                    </a:cubicBez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8" name="Freeform 122"/>
              <p:cNvSpPr>
                <a:spLocks/>
              </p:cNvSpPr>
              <p:nvPr/>
            </p:nvSpPr>
            <p:spPr bwMode="gray">
              <a:xfrm>
                <a:off x="1421116" y="4208647"/>
                <a:ext cx="59255" cy="103315"/>
              </a:xfrm>
              <a:custGeom>
                <a:avLst/>
                <a:gdLst>
                  <a:gd name="T0" fmla="*/ 42 w 43"/>
                  <a:gd name="T1" fmla="*/ 0 h 75"/>
                  <a:gd name="T2" fmla="*/ 43 w 43"/>
                  <a:gd name="T3" fmla="*/ 27 h 75"/>
                  <a:gd name="T4" fmla="*/ 19 w 43"/>
                  <a:gd name="T5" fmla="*/ 43 h 75"/>
                  <a:gd name="T6" fmla="*/ 0 w 43"/>
                  <a:gd name="T7" fmla="*/ 62 h 75"/>
                  <a:gd name="T8" fmla="*/ 12 w 43"/>
                  <a:gd name="T9" fmla="*/ 10 h 75"/>
                  <a:gd name="T10" fmla="*/ 4 w 43"/>
                  <a:gd name="T11" fmla="*/ 6 h 75"/>
                  <a:gd name="T12" fmla="*/ 5 w 43"/>
                  <a:gd name="T13" fmla="*/ 0 h 75"/>
                  <a:gd name="T14" fmla="*/ 42 w 43"/>
                  <a:gd name="T15" fmla="*/ 0 h 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75">
                    <a:moveTo>
                      <a:pt x="42" y="0"/>
                    </a:moveTo>
                    <a:cubicBezTo>
                      <a:pt x="43" y="27"/>
                      <a:pt x="43" y="27"/>
                      <a:pt x="43" y="27"/>
                    </a:cubicBezTo>
                    <a:cubicBezTo>
                      <a:pt x="43" y="27"/>
                      <a:pt x="31" y="25"/>
                      <a:pt x="19" y="43"/>
                    </a:cubicBezTo>
                    <a:cubicBezTo>
                      <a:pt x="19" y="43"/>
                      <a:pt x="8" y="75"/>
                      <a:pt x="0" y="62"/>
                    </a:cubicBezTo>
                    <a:cubicBezTo>
                      <a:pt x="0" y="62"/>
                      <a:pt x="20" y="24"/>
                      <a:pt x="12" y="10"/>
                    </a:cubicBezTo>
                    <a:cubicBezTo>
                      <a:pt x="12" y="10"/>
                      <a:pt x="10" y="9"/>
                      <a:pt x="4" y="6"/>
                    </a:cubicBezTo>
                    <a:cubicBezTo>
                      <a:pt x="5" y="0"/>
                      <a:pt x="5" y="0"/>
                      <a:pt x="5" y="0"/>
                    </a:cubicBezTo>
                    <a:cubicBezTo>
                      <a:pt x="5" y="0"/>
                      <a:pt x="34" y="3"/>
                      <a:pt x="42" y="0"/>
                    </a:cubicBez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9" name="Freeform 123"/>
              <p:cNvSpPr>
                <a:spLocks/>
              </p:cNvSpPr>
              <p:nvPr/>
            </p:nvSpPr>
            <p:spPr bwMode="gray">
              <a:xfrm>
                <a:off x="1424155" y="4213205"/>
                <a:ext cx="45580" cy="74449"/>
              </a:xfrm>
              <a:custGeom>
                <a:avLst/>
                <a:gdLst>
                  <a:gd name="T0" fmla="*/ 5 w 33"/>
                  <a:gd name="T1" fmla="*/ 3 h 53"/>
                  <a:gd name="T2" fmla="*/ 10 w 33"/>
                  <a:gd name="T3" fmla="*/ 26 h 53"/>
                  <a:gd name="T4" fmla="*/ 0 w 33"/>
                  <a:gd name="T5" fmla="*/ 53 h 53"/>
                  <a:gd name="T6" fmla="*/ 5 w 33"/>
                  <a:gd name="T7" fmla="*/ 3 h 53"/>
                </a:gdLst>
                <a:ahLst/>
                <a:cxnLst>
                  <a:cxn ang="0">
                    <a:pos x="T0" y="T1"/>
                  </a:cxn>
                  <a:cxn ang="0">
                    <a:pos x="T2" y="T3"/>
                  </a:cxn>
                  <a:cxn ang="0">
                    <a:pos x="T4" y="T5"/>
                  </a:cxn>
                  <a:cxn ang="0">
                    <a:pos x="T6" y="T7"/>
                  </a:cxn>
                </a:cxnLst>
                <a:rect l="0" t="0" r="r" b="b"/>
                <a:pathLst>
                  <a:path w="33" h="53">
                    <a:moveTo>
                      <a:pt x="5" y="3"/>
                    </a:moveTo>
                    <a:cubicBezTo>
                      <a:pt x="5" y="3"/>
                      <a:pt x="18" y="7"/>
                      <a:pt x="10" y="26"/>
                    </a:cubicBezTo>
                    <a:cubicBezTo>
                      <a:pt x="0" y="53"/>
                      <a:pt x="0" y="53"/>
                      <a:pt x="0" y="53"/>
                    </a:cubicBezTo>
                    <a:cubicBezTo>
                      <a:pt x="0" y="53"/>
                      <a:pt x="33" y="0"/>
                      <a:pt x="5" y="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0" name="Freeform 124"/>
              <p:cNvSpPr>
                <a:spLocks/>
              </p:cNvSpPr>
              <p:nvPr/>
            </p:nvSpPr>
            <p:spPr bwMode="gray">
              <a:xfrm>
                <a:off x="1190176" y="4191934"/>
                <a:ext cx="69890" cy="21271"/>
              </a:xfrm>
              <a:custGeom>
                <a:avLst/>
                <a:gdLst>
                  <a:gd name="T0" fmla="*/ 0 w 50"/>
                  <a:gd name="T1" fmla="*/ 15 h 15"/>
                  <a:gd name="T2" fmla="*/ 13 w 50"/>
                  <a:gd name="T3" fmla="*/ 3 h 15"/>
                  <a:gd name="T4" fmla="*/ 50 w 50"/>
                  <a:gd name="T5" fmla="*/ 1 h 15"/>
                  <a:gd name="T6" fmla="*/ 0 w 50"/>
                  <a:gd name="T7" fmla="*/ 15 h 15"/>
                </a:gdLst>
                <a:ahLst/>
                <a:cxnLst>
                  <a:cxn ang="0">
                    <a:pos x="T0" y="T1"/>
                  </a:cxn>
                  <a:cxn ang="0">
                    <a:pos x="T2" y="T3"/>
                  </a:cxn>
                  <a:cxn ang="0">
                    <a:pos x="T4" y="T5"/>
                  </a:cxn>
                  <a:cxn ang="0">
                    <a:pos x="T6" y="T7"/>
                  </a:cxn>
                </a:cxnLst>
                <a:rect l="0" t="0" r="r" b="b"/>
                <a:pathLst>
                  <a:path w="50" h="15">
                    <a:moveTo>
                      <a:pt x="0" y="15"/>
                    </a:moveTo>
                    <a:cubicBezTo>
                      <a:pt x="0" y="15"/>
                      <a:pt x="0" y="5"/>
                      <a:pt x="13" y="3"/>
                    </a:cubicBezTo>
                    <a:cubicBezTo>
                      <a:pt x="13" y="3"/>
                      <a:pt x="34" y="0"/>
                      <a:pt x="50" y="1"/>
                    </a:cubicBezTo>
                    <a:cubicBezTo>
                      <a:pt x="50" y="1"/>
                      <a:pt x="3" y="0"/>
                      <a:pt x="0" y="1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3" name="Freeform 109"/>
              <p:cNvSpPr>
                <a:spLocks/>
              </p:cNvSpPr>
              <p:nvPr/>
            </p:nvSpPr>
            <p:spPr bwMode="gray">
              <a:xfrm>
                <a:off x="1167691" y="4023751"/>
                <a:ext cx="507462" cy="246135"/>
              </a:xfrm>
              <a:custGeom>
                <a:avLst/>
                <a:gdLst>
                  <a:gd name="T0" fmla="*/ 366 w 366"/>
                  <a:gd name="T1" fmla="*/ 0 h 177"/>
                  <a:gd name="T2" fmla="*/ 0 w 366"/>
                  <a:gd name="T3" fmla="*/ 114 h 177"/>
                  <a:gd name="T4" fmla="*/ 366 w 366"/>
                  <a:gd name="T5" fmla="*/ 0 h 177"/>
                </a:gdLst>
                <a:ahLst/>
                <a:cxnLst>
                  <a:cxn ang="0">
                    <a:pos x="T0" y="T1"/>
                  </a:cxn>
                  <a:cxn ang="0">
                    <a:pos x="T2" y="T3"/>
                  </a:cxn>
                  <a:cxn ang="0">
                    <a:pos x="T4" y="T5"/>
                  </a:cxn>
                </a:cxnLst>
                <a:rect l="0" t="0" r="r" b="b"/>
                <a:pathLst>
                  <a:path w="366" h="177">
                    <a:moveTo>
                      <a:pt x="366" y="0"/>
                    </a:moveTo>
                    <a:cubicBezTo>
                      <a:pt x="366" y="0"/>
                      <a:pt x="203" y="133"/>
                      <a:pt x="0" y="114"/>
                    </a:cubicBezTo>
                    <a:cubicBezTo>
                      <a:pt x="0" y="114"/>
                      <a:pt x="257" y="177"/>
                      <a:pt x="366" y="0"/>
                    </a:cubicBezTo>
                    <a:close/>
                  </a:path>
                </a:pathLst>
              </a:custGeom>
              <a:solidFill>
                <a:srgbClr val="E8B9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5" name="Freeform 94"/>
              <p:cNvSpPr>
                <a:spLocks/>
              </p:cNvSpPr>
              <p:nvPr/>
            </p:nvSpPr>
            <p:spPr bwMode="gray">
              <a:xfrm>
                <a:off x="1679712" y="3867256"/>
                <a:ext cx="235499" cy="589508"/>
              </a:xfrm>
              <a:custGeom>
                <a:avLst/>
                <a:gdLst>
                  <a:gd name="T0" fmla="*/ 69 w 170"/>
                  <a:gd name="T1" fmla="*/ 281 h 424"/>
                  <a:gd name="T2" fmla="*/ 0 w 170"/>
                  <a:gd name="T3" fmla="*/ 424 h 424"/>
                  <a:gd name="T4" fmla="*/ 131 w 170"/>
                  <a:gd name="T5" fmla="*/ 272 h 424"/>
                  <a:gd name="T6" fmla="*/ 73 w 170"/>
                  <a:gd name="T7" fmla="*/ 0 h 424"/>
                  <a:gd name="T8" fmla="*/ 69 w 170"/>
                  <a:gd name="T9" fmla="*/ 281 h 424"/>
                </a:gdLst>
                <a:ahLst/>
                <a:cxnLst>
                  <a:cxn ang="0">
                    <a:pos x="T0" y="T1"/>
                  </a:cxn>
                  <a:cxn ang="0">
                    <a:pos x="T2" y="T3"/>
                  </a:cxn>
                  <a:cxn ang="0">
                    <a:pos x="T4" y="T5"/>
                  </a:cxn>
                  <a:cxn ang="0">
                    <a:pos x="T6" y="T7"/>
                  </a:cxn>
                  <a:cxn ang="0">
                    <a:pos x="T8" y="T9"/>
                  </a:cxn>
                </a:cxnLst>
                <a:rect l="0" t="0" r="r" b="b"/>
                <a:pathLst>
                  <a:path w="170" h="424">
                    <a:moveTo>
                      <a:pt x="69" y="281"/>
                    </a:moveTo>
                    <a:cubicBezTo>
                      <a:pt x="69" y="281"/>
                      <a:pt x="51" y="382"/>
                      <a:pt x="0" y="424"/>
                    </a:cubicBezTo>
                    <a:cubicBezTo>
                      <a:pt x="0" y="424"/>
                      <a:pt x="95" y="388"/>
                      <a:pt x="131" y="272"/>
                    </a:cubicBezTo>
                    <a:cubicBezTo>
                      <a:pt x="131" y="272"/>
                      <a:pt x="170" y="74"/>
                      <a:pt x="73" y="0"/>
                    </a:cubicBezTo>
                    <a:cubicBezTo>
                      <a:pt x="73" y="0"/>
                      <a:pt x="89" y="230"/>
                      <a:pt x="69" y="281"/>
                    </a:cubicBezTo>
                    <a:close/>
                  </a:path>
                </a:pathLst>
              </a:custGeom>
              <a:solidFill>
                <a:srgbClr val="7A4C3A"/>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66" name="Freeform 98"/>
              <p:cNvSpPr>
                <a:spLocks/>
              </p:cNvSpPr>
              <p:nvPr/>
            </p:nvSpPr>
            <p:spPr bwMode="gray">
              <a:xfrm>
                <a:off x="1096281" y="3636316"/>
                <a:ext cx="651801" cy="574313"/>
              </a:xfrm>
              <a:custGeom>
                <a:avLst/>
                <a:gdLst>
                  <a:gd name="T0" fmla="*/ 469 w 469"/>
                  <a:gd name="T1" fmla="*/ 140 h 413"/>
                  <a:gd name="T2" fmla="*/ 419 w 469"/>
                  <a:gd name="T3" fmla="*/ 278 h 413"/>
                  <a:gd name="T4" fmla="*/ 34 w 469"/>
                  <a:gd name="T5" fmla="*/ 390 h 413"/>
                  <a:gd name="T6" fmla="*/ 132 w 469"/>
                  <a:gd name="T7" fmla="*/ 104 h 413"/>
                  <a:gd name="T8" fmla="*/ 469 w 469"/>
                  <a:gd name="T9" fmla="*/ 140 h 413"/>
                </a:gdLst>
                <a:ahLst/>
                <a:cxnLst>
                  <a:cxn ang="0">
                    <a:pos x="T0" y="T1"/>
                  </a:cxn>
                  <a:cxn ang="0">
                    <a:pos x="T2" y="T3"/>
                  </a:cxn>
                  <a:cxn ang="0">
                    <a:pos x="T4" y="T5"/>
                  </a:cxn>
                  <a:cxn ang="0">
                    <a:pos x="T6" y="T7"/>
                  </a:cxn>
                  <a:cxn ang="0">
                    <a:pos x="T8" y="T9"/>
                  </a:cxn>
                </a:cxnLst>
                <a:rect l="0" t="0" r="r" b="b"/>
                <a:pathLst>
                  <a:path w="469" h="413">
                    <a:moveTo>
                      <a:pt x="469" y="140"/>
                    </a:moveTo>
                    <a:cubicBezTo>
                      <a:pt x="419" y="278"/>
                      <a:pt x="419" y="278"/>
                      <a:pt x="419" y="278"/>
                    </a:cubicBezTo>
                    <a:cubicBezTo>
                      <a:pt x="419" y="278"/>
                      <a:pt x="286" y="413"/>
                      <a:pt x="34" y="390"/>
                    </a:cubicBezTo>
                    <a:cubicBezTo>
                      <a:pt x="34" y="390"/>
                      <a:pt x="0" y="189"/>
                      <a:pt x="132" y="104"/>
                    </a:cubicBezTo>
                    <a:cubicBezTo>
                      <a:pt x="132" y="104"/>
                      <a:pt x="310" y="0"/>
                      <a:pt x="469" y="140"/>
                    </a:cubicBezTo>
                    <a:close/>
                  </a:path>
                </a:pathLst>
              </a:custGeom>
              <a:solidFill>
                <a:srgbClr val="58372A"/>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67" name="Freeform 110"/>
              <p:cNvSpPr>
                <a:spLocks/>
              </p:cNvSpPr>
              <p:nvPr/>
            </p:nvSpPr>
            <p:spPr bwMode="gray">
              <a:xfrm>
                <a:off x="1088685" y="3654548"/>
                <a:ext cx="551524" cy="487711"/>
              </a:xfrm>
              <a:custGeom>
                <a:avLst/>
                <a:gdLst>
                  <a:gd name="T0" fmla="*/ 397 w 397"/>
                  <a:gd name="T1" fmla="*/ 77 h 351"/>
                  <a:gd name="T2" fmla="*/ 39 w 397"/>
                  <a:gd name="T3" fmla="*/ 351 h 351"/>
                  <a:gd name="T4" fmla="*/ 98 w 397"/>
                  <a:gd name="T5" fmla="*/ 120 h 351"/>
                  <a:gd name="T6" fmla="*/ 397 w 397"/>
                  <a:gd name="T7" fmla="*/ 77 h 351"/>
                </a:gdLst>
                <a:ahLst/>
                <a:cxnLst>
                  <a:cxn ang="0">
                    <a:pos x="T0" y="T1"/>
                  </a:cxn>
                  <a:cxn ang="0">
                    <a:pos x="T2" y="T3"/>
                  </a:cxn>
                  <a:cxn ang="0">
                    <a:pos x="T4" y="T5"/>
                  </a:cxn>
                  <a:cxn ang="0">
                    <a:pos x="T6" y="T7"/>
                  </a:cxn>
                </a:cxnLst>
                <a:rect l="0" t="0" r="r" b="b"/>
                <a:pathLst>
                  <a:path w="397" h="351">
                    <a:moveTo>
                      <a:pt x="397" y="77"/>
                    </a:moveTo>
                    <a:cubicBezTo>
                      <a:pt x="397" y="77"/>
                      <a:pt x="46" y="26"/>
                      <a:pt x="39" y="351"/>
                    </a:cubicBezTo>
                    <a:cubicBezTo>
                      <a:pt x="39" y="351"/>
                      <a:pt x="0" y="225"/>
                      <a:pt x="98" y="120"/>
                    </a:cubicBezTo>
                    <a:cubicBezTo>
                      <a:pt x="98" y="120"/>
                      <a:pt x="235" y="0"/>
                      <a:pt x="397" y="77"/>
                    </a:cubicBezTo>
                    <a:close/>
                  </a:path>
                </a:pathLst>
              </a:custGeom>
              <a:solidFill>
                <a:srgbClr val="7A4C3A"/>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68" name="Freeform 95"/>
              <p:cNvSpPr>
                <a:spLocks/>
              </p:cNvSpPr>
              <p:nvPr/>
            </p:nvSpPr>
            <p:spPr bwMode="gray">
              <a:xfrm>
                <a:off x="1033989" y="3823196"/>
                <a:ext cx="211190" cy="625972"/>
              </a:xfrm>
              <a:custGeom>
                <a:avLst/>
                <a:gdLst>
                  <a:gd name="T0" fmla="*/ 96 w 152"/>
                  <a:gd name="T1" fmla="*/ 302 h 450"/>
                  <a:gd name="T2" fmla="*/ 152 w 152"/>
                  <a:gd name="T3" fmla="*/ 450 h 450"/>
                  <a:gd name="T4" fmla="*/ 48 w 152"/>
                  <a:gd name="T5" fmla="*/ 301 h 450"/>
                  <a:gd name="T6" fmla="*/ 139 w 152"/>
                  <a:gd name="T7" fmla="*/ 0 h 450"/>
                  <a:gd name="T8" fmla="*/ 96 w 152"/>
                  <a:gd name="T9" fmla="*/ 302 h 450"/>
                </a:gdLst>
                <a:ahLst/>
                <a:cxnLst>
                  <a:cxn ang="0">
                    <a:pos x="T0" y="T1"/>
                  </a:cxn>
                  <a:cxn ang="0">
                    <a:pos x="T2" y="T3"/>
                  </a:cxn>
                  <a:cxn ang="0">
                    <a:pos x="T4" y="T5"/>
                  </a:cxn>
                  <a:cxn ang="0">
                    <a:pos x="T6" y="T7"/>
                  </a:cxn>
                  <a:cxn ang="0">
                    <a:pos x="T8" y="T9"/>
                  </a:cxn>
                </a:cxnLst>
                <a:rect l="0" t="0" r="r" b="b"/>
                <a:pathLst>
                  <a:path w="152" h="450">
                    <a:moveTo>
                      <a:pt x="96" y="302"/>
                    </a:moveTo>
                    <a:cubicBezTo>
                      <a:pt x="96" y="302"/>
                      <a:pt x="105" y="404"/>
                      <a:pt x="152" y="450"/>
                    </a:cubicBezTo>
                    <a:cubicBezTo>
                      <a:pt x="152" y="450"/>
                      <a:pt x="74" y="420"/>
                      <a:pt x="48" y="301"/>
                    </a:cubicBezTo>
                    <a:cubicBezTo>
                      <a:pt x="48" y="301"/>
                      <a:pt x="0" y="94"/>
                      <a:pt x="139" y="0"/>
                    </a:cubicBezTo>
                    <a:cubicBezTo>
                      <a:pt x="139" y="0"/>
                      <a:pt x="79" y="250"/>
                      <a:pt x="96" y="302"/>
                    </a:cubicBezTo>
                    <a:close/>
                  </a:path>
                </a:pathLst>
              </a:custGeom>
              <a:solidFill>
                <a:srgbClr val="58372A"/>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69" name="Freeform 99"/>
              <p:cNvSpPr>
                <a:spLocks/>
              </p:cNvSpPr>
              <p:nvPr/>
            </p:nvSpPr>
            <p:spPr bwMode="gray">
              <a:xfrm>
                <a:off x="1280124" y="4011596"/>
                <a:ext cx="402627" cy="151934"/>
              </a:xfrm>
              <a:custGeom>
                <a:avLst/>
                <a:gdLst>
                  <a:gd name="T0" fmla="*/ 290 w 290"/>
                  <a:gd name="T1" fmla="*/ 0 h 109"/>
                  <a:gd name="T2" fmla="*/ 0 w 290"/>
                  <a:gd name="T3" fmla="*/ 106 h 109"/>
                  <a:gd name="T4" fmla="*/ 290 w 290"/>
                  <a:gd name="T5" fmla="*/ 0 h 109"/>
                </a:gdLst>
                <a:ahLst/>
                <a:cxnLst>
                  <a:cxn ang="0">
                    <a:pos x="T0" y="T1"/>
                  </a:cxn>
                  <a:cxn ang="0">
                    <a:pos x="T2" y="T3"/>
                  </a:cxn>
                  <a:cxn ang="0">
                    <a:pos x="T4" y="T5"/>
                  </a:cxn>
                </a:cxnLst>
                <a:rect l="0" t="0" r="r" b="b"/>
                <a:pathLst>
                  <a:path w="290" h="109">
                    <a:moveTo>
                      <a:pt x="290" y="0"/>
                    </a:moveTo>
                    <a:cubicBezTo>
                      <a:pt x="208" y="65"/>
                      <a:pt x="17" y="109"/>
                      <a:pt x="0" y="106"/>
                    </a:cubicBezTo>
                    <a:cubicBezTo>
                      <a:pt x="0" y="106"/>
                      <a:pt x="160" y="102"/>
                      <a:pt x="290" y="0"/>
                    </a:cubicBezTo>
                    <a:close/>
                  </a:path>
                </a:pathLst>
              </a:custGeom>
              <a:solidFill>
                <a:srgbClr val="66330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0" name="Freeform 100"/>
              <p:cNvSpPr>
                <a:spLocks/>
              </p:cNvSpPr>
              <p:nvPr/>
            </p:nvSpPr>
            <p:spPr bwMode="gray">
              <a:xfrm>
                <a:off x="1678192" y="3829274"/>
                <a:ext cx="164089" cy="349450"/>
              </a:xfrm>
              <a:custGeom>
                <a:avLst/>
                <a:gdLst>
                  <a:gd name="T0" fmla="*/ 0 w 118"/>
                  <a:gd name="T1" fmla="*/ 140 h 252"/>
                  <a:gd name="T2" fmla="*/ 94 w 118"/>
                  <a:gd name="T3" fmla="*/ 252 h 252"/>
                  <a:gd name="T4" fmla="*/ 100 w 118"/>
                  <a:gd name="T5" fmla="*/ 218 h 252"/>
                  <a:gd name="T6" fmla="*/ 113 w 118"/>
                  <a:gd name="T7" fmla="*/ 231 h 252"/>
                  <a:gd name="T8" fmla="*/ 50 w 118"/>
                  <a:gd name="T9" fmla="*/ 0 h 252"/>
                  <a:gd name="T10" fmla="*/ 0 w 118"/>
                  <a:gd name="T11" fmla="*/ 140 h 252"/>
                </a:gdLst>
                <a:ahLst/>
                <a:cxnLst>
                  <a:cxn ang="0">
                    <a:pos x="T0" y="T1"/>
                  </a:cxn>
                  <a:cxn ang="0">
                    <a:pos x="T2" y="T3"/>
                  </a:cxn>
                  <a:cxn ang="0">
                    <a:pos x="T4" y="T5"/>
                  </a:cxn>
                  <a:cxn ang="0">
                    <a:pos x="T6" y="T7"/>
                  </a:cxn>
                  <a:cxn ang="0">
                    <a:pos x="T8" y="T9"/>
                  </a:cxn>
                  <a:cxn ang="0">
                    <a:pos x="T10" y="T11"/>
                  </a:cxn>
                </a:cxnLst>
                <a:rect l="0" t="0" r="r" b="b"/>
                <a:pathLst>
                  <a:path w="118" h="252">
                    <a:moveTo>
                      <a:pt x="0" y="140"/>
                    </a:moveTo>
                    <a:cubicBezTo>
                      <a:pt x="0" y="140"/>
                      <a:pt x="20" y="220"/>
                      <a:pt x="94" y="252"/>
                    </a:cubicBezTo>
                    <a:cubicBezTo>
                      <a:pt x="94" y="252"/>
                      <a:pt x="93" y="220"/>
                      <a:pt x="100" y="218"/>
                    </a:cubicBezTo>
                    <a:cubicBezTo>
                      <a:pt x="100" y="218"/>
                      <a:pt x="111" y="221"/>
                      <a:pt x="113" y="231"/>
                    </a:cubicBezTo>
                    <a:cubicBezTo>
                      <a:pt x="118" y="185"/>
                      <a:pt x="104" y="41"/>
                      <a:pt x="50" y="0"/>
                    </a:cubicBezTo>
                    <a:cubicBezTo>
                      <a:pt x="50" y="0"/>
                      <a:pt x="30" y="94"/>
                      <a:pt x="0" y="140"/>
                    </a:cubicBezTo>
                    <a:close/>
                  </a:path>
                </a:pathLst>
              </a:custGeom>
              <a:solidFill>
                <a:srgbClr val="7A4C3A"/>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1" name="Freeform 101"/>
              <p:cNvSpPr>
                <a:spLocks/>
              </p:cNvSpPr>
              <p:nvPr/>
            </p:nvSpPr>
            <p:spPr bwMode="gray">
              <a:xfrm>
                <a:off x="1324184" y="3961457"/>
                <a:ext cx="381356" cy="167128"/>
              </a:xfrm>
              <a:custGeom>
                <a:avLst/>
                <a:gdLst>
                  <a:gd name="T0" fmla="*/ 272 w 275"/>
                  <a:gd name="T1" fmla="*/ 2 h 120"/>
                  <a:gd name="T2" fmla="*/ 0 w 275"/>
                  <a:gd name="T3" fmla="*/ 120 h 120"/>
                  <a:gd name="T4" fmla="*/ 272 w 275"/>
                  <a:gd name="T5" fmla="*/ 2 h 120"/>
                </a:gdLst>
                <a:ahLst/>
                <a:cxnLst>
                  <a:cxn ang="0">
                    <a:pos x="T0" y="T1"/>
                  </a:cxn>
                  <a:cxn ang="0">
                    <a:pos x="T2" y="T3"/>
                  </a:cxn>
                  <a:cxn ang="0">
                    <a:pos x="T4" y="T5"/>
                  </a:cxn>
                </a:cxnLst>
                <a:rect l="0" t="0" r="r" b="b"/>
                <a:pathLst>
                  <a:path w="275" h="120">
                    <a:moveTo>
                      <a:pt x="272" y="2"/>
                    </a:moveTo>
                    <a:cubicBezTo>
                      <a:pt x="275" y="0"/>
                      <a:pt x="197" y="112"/>
                      <a:pt x="0" y="120"/>
                    </a:cubicBezTo>
                    <a:cubicBezTo>
                      <a:pt x="0" y="120"/>
                      <a:pt x="166" y="107"/>
                      <a:pt x="272" y="2"/>
                    </a:cubicBezTo>
                    <a:close/>
                  </a:path>
                </a:pathLst>
              </a:custGeom>
              <a:solidFill>
                <a:srgbClr val="66330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2" name="Freeform 102"/>
              <p:cNvSpPr>
                <a:spLocks/>
              </p:cNvSpPr>
              <p:nvPr/>
            </p:nvSpPr>
            <p:spPr bwMode="gray">
              <a:xfrm>
                <a:off x="1345455" y="3912838"/>
                <a:ext cx="381356" cy="167128"/>
              </a:xfrm>
              <a:custGeom>
                <a:avLst/>
                <a:gdLst>
                  <a:gd name="T0" fmla="*/ 272 w 275"/>
                  <a:gd name="T1" fmla="*/ 2 h 120"/>
                  <a:gd name="T2" fmla="*/ 0 w 275"/>
                  <a:gd name="T3" fmla="*/ 120 h 120"/>
                  <a:gd name="T4" fmla="*/ 272 w 275"/>
                  <a:gd name="T5" fmla="*/ 2 h 120"/>
                </a:gdLst>
                <a:ahLst/>
                <a:cxnLst>
                  <a:cxn ang="0">
                    <a:pos x="T0" y="T1"/>
                  </a:cxn>
                  <a:cxn ang="0">
                    <a:pos x="T2" y="T3"/>
                  </a:cxn>
                  <a:cxn ang="0">
                    <a:pos x="T4" y="T5"/>
                  </a:cxn>
                </a:cxnLst>
                <a:rect l="0" t="0" r="r" b="b"/>
                <a:pathLst>
                  <a:path w="275" h="120">
                    <a:moveTo>
                      <a:pt x="272" y="2"/>
                    </a:moveTo>
                    <a:cubicBezTo>
                      <a:pt x="275" y="0"/>
                      <a:pt x="197" y="112"/>
                      <a:pt x="0" y="120"/>
                    </a:cubicBezTo>
                    <a:cubicBezTo>
                      <a:pt x="0" y="120"/>
                      <a:pt x="167" y="107"/>
                      <a:pt x="272" y="2"/>
                    </a:cubicBezTo>
                    <a:close/>
                  </a:path>
                </a:pathLst>
              </a:custGeom>
              <a:solidFill>
                <a:srgbClr val="66330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3" name="Freeform 103"/>
              <p:cNvSpPr>
                <a:spLocks/>
              </p:cNvSpPr>
              <p:nvPr/>
            </p:nvSpPr>
            <p:spPr bwMode="gray">
              <a:xfrm>
                <a:off x="1359130" y="3891567"/>
                <a:ext cx="381356" cy="167128"/>
              </a:xfrm>
              <a:custGeom>
                <a:avLst/>
                <a:gdLst>
                  <a:gd name="T0" fmla="*/ 273 w 275"/>
                  <a:gd name="T1" fmla="*/ 2 h 120"/>
                  <a:gd name="T2" fmla="*/ 0 w 275"/>
                  <a:gd name="T3" fmla="*/ 120 h 120"/>
                  <a:gd name="T4" fmla="*/ 273 w 275"/>
                  <a:gd name="T5" fmla="*/ 2 h 120"/>
                </a:gdLst>
                <a:ahLst/>
                <a:cxnLst>
                  <a:cxn ang="0">
                    <a:pos x="T0" y="T1"/>
                  </a:cxn>
                  <a:cxn ang="0">
                    <a:pos x="T2" y="T3"/>
                  </a:cxn>
                  <a:cxn ang="0">
                    <a:pos x="T4" y="T5"/>
                  </a:cxn>
                </a:cxnLst>
                <a:rect l="0" t="0" r="r" b="b"/>
                <a:pathLst>
                  <a:path w="275" h="120">
                    <a:moveTo>
                      <a:pt x="273" y="2"/>
                    </a:moveTo>
                    <a:cubicBezTo>
                      <a:pt x="275" y="0"/>
                      <a:pt x="198" y="113"/>
                      <a:pt x="0" y="120"/>
                    </a:cubicBezTo>
                    <a:cubicBezTo>
                      <a:pt x="0" y="120"/>
                      <a:pt x="167" y="107"/>
                      <a:pt x="273" y="2"/>
                    </a:cubicBezTo>
                    <a:close/>
                  </a:path>
                </a:pathLst>
              </a:custGeom>
              <a:solidFill>
                <a:srgbClr val="66330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4" name="Freeform 104"/>
              <p:cNvSpPr>
                <a:spLocks/>
              </p:cNvSpPr>
              <p:nvPr/>
            </p:nvSpPr>
            <p:spPr bwMode="gray">
              <a:xfrm>
                <a:off x="1330261" y="3935629"/>
                <a:ext cx="381356" cy="167128"/>
              </a:xfrm>
              <a:custGeom>
                <a:avLst/>
                <a:gdLst>
                  <a:gd name="T0" fmla="*/ 272 w 275"/>
                  <a:gd name="T1" fmla="*/ 3 h 120"/>
                  <a:gd name="T2" fmla="*/ 0 w 275"/>
                  <a:gd name="T3" fmla="*/ 120 h 120"/>
                  <a:gd name="T4" fmla="*/ 272 w 275"/>
                  <a:gd name="T5" fmla="*/ 3 h 120"/>
                </a:gdLst>
                <a:ahLst/>
                <a:cxnLst>
                  <a:cxn ang="0">
                    <a:pos x="T0" y="T1"/>
                  </a:cxn>
                  <a:cxn ang="0">
                    <a:pos x="T2" y="T3"/>
                  </a:cxn>
                  <a:cxn ang="0">
                    <a:pos x="T4" y="T5"/>
                  </a:cxn>
                </a:cxnLst>
                <a:rect l="0" t="0" r="r" b="b"/>
                <a:pathLst>
                  <a:path w="275" h="120">
                    <a:moveTo>
                      <a:pt x="272" y="3"/>
                    </a:moveTo>
                    <a:cubicBezTo>
                      <a:pt x="275" y="0"/>
                      <a:pt x="197" y="113"/>
                      <a:pt x="0" y="120"/>
                    </a:cubicBezTo>
                    <a:cubicBezTo>
                      <a:pt x="0" y="120"/>
                      <a:pt x="167" y="107"/>
                      <a:pt x="272" y="3"/>
                    </a:cubicBezTo>
                    <a:close/>
                  </a:path>
                </a:pathLst>
              </a:custGeom>
              <a:solidFill>
                <a:srgbClr val="66330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5" name="Freeform 105"/>
              <p:cNvSpPr>
                <a:spLocks/>
              </p:cNvSpPr>
              <p:nvPr/>
            </p:nvSpPr>
            <p:spPr bwMode="gray">
              <a:xfrm>
                <a:off x="1693385" y="4019192"/>
                <a:ext cx="101797" cy="133702"/>
              </a:xfrm>
              <a:custGeom>
                <a:avLst/>
                <a:gdLst>
                  <a:gd name="T0" fmla="*/ 0 w 73"/>
                  <a:gd name="T1" fmla="*/ 0 h 96"/>
                  <a:gd name="T2" fmla="*/ 73 w 73"/>
                  <a:gd name="T3" fmla="*/ 96 h 96"/>
                  <a:gd name="T4" fmla="*/ 0 w 73"/>
                  <a:gd name="T5" fmla="*/ 0 h 96"/>
                </a:gdLst>
                <a:ahLst/>
                <a:cxnLst>
                  <a:cxn ang="0">
                    <a:pos x="T0" y="T1"/>
                  </a:cxn>
                  <a:cxn ang="0">
                    <a:pos x="T2" y="T3"/>
                  </a:cxn>
                  <a:cxn ang="0">
                    <a:pos x="T4" y="T5"/>
                  </a:cxn>
                </a:cxnLst>
                <a:rect l="0" t="0" r="r" b="b"/>
                <a:pathLst>
                  <a:path w="73" h="96">
                    <a:moveTo>
                      <a:pt x="0" y="0"/>
                    </a:moveTo>
                    <a:cubicBezTo>
                      <a:pt x="0" y="0"/>
                      <a:pt x="4" y="62"/>
                      <a:pt x="73" y="96"/>
                    </a:cubicBezTo>
                    <a:cubicBezTo>
                      <a:pt x="73" y="96"/>
                      <a:pt x="12" y="45"/>
                      <a:pt x="0" y="0"/>
                    </a:cubicBezTo>
                    <a:close/>
                  </a:path>
                </a:pathLst>
              </a:custGeom>
              <a:solidFill>
                <a:srgbClr val="66330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6" name="Freeform 106"/>
              <p:cNvSpPr>
                <a:spLocks/>
              </p:cNvSpPr>
              <p:nvPr/>
            </p:nvSpPr>
            <p:spPr bwMode="gray">
              <a:xfrm>
                <a:off x="1694905" y="4000960"/>
                <a:ext cx="101797" cy="133702"/>
              </a:xfrm>
              <a:custGeom>
                <a:avLst/>
                <a:gdLst>
                  <a:gd name="T0" fmla="*/ 0 w 73"/>
                  <a:gd name="T1" fmla="*/ 0 h 96"/>
                  <a:gd name="T2" fmla="*/ 73 w 73"/>
                  <a:gd name="T3" fmla="*/ 96 h 96"/>
                  <a:gd name="T4" fmla="*/ 0 w 73"/>
                  <a:gd name="T5" fmla="*/ 0 h 96"/>
                </a:gdLst>
                <a:ahLst/>
                <a:cxnLst>
                  <a:cxn ang="0">
                    <a:pos x="T0" y="T1"/>
                  </a:cxn>
                  <a:cxn ang="0">
                    <a:pos x="T2" y="T3"/>
                  </a:cxn>
                  <a:cxn ang="0">
                    <a:pos x="T4" y="T5"/>
                  </a:cxn>
                </a:cxnLst>
                <a:rect l="0" t="0" r="r" b="b"/>
                <a:pathLst>
                  <a:path w="73" h="96">
                    <a:moveTo>
                      <a:pt x="0" y="0"/>
                    </a:moveTo>
                    <a:cubicBezTo>
                      <a:pt x="0" y="0"/>
                      <a:pt x="5" y="62"/>
                      <a:pt x="73" y="96"/>
                    </a:cubicBezTo>
                    <a:cubicBezTo>
                      <a:pt x="73" y="96"/>
                      <a:pt x="12" y="45"/>
                      <a:pt x="0" y="0"/>
                    </a:cubicBezTo>
                    <a:close/>
                  </a:path>
                </a:pathLst>
              </a:custGeom>
              <a:solidFill>
                <a:srgbClr val="66330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7" name="Freeform 107"/>
              <p:cNvSpPr>
                <a:spLocks/>
              </p:cNvSpPr>
              <p:nvPr/>
            </p:nvSpPr>
            <p:spPr bwMode="gray">
              <a:xfrm>
                <a:off x="1702501" y="3987285"/>
                <a:ext cx="101797" cy="133702"/>
              </a:xfrm>
              <a:custGeom>
                <a:avLst/>
                <a:gdLst>
                  <a:gd name="T0" fmla="*/ 0 w 73"/>
                  <a:gd name="T1" fmla="*/ 0 h 96"/>
                  <a:gd name="T2" fmla="*/ 73 w 73"/>
                  <a:gd name="T3" fmla="*/ 96 h 96"/>
                  <a:gd name="T4" fmla="*/ 0 w 73"/>
                  <a:gd name="T5" fmla="*/ 0 h 96"/>
                </a:gdLst>
                <a:ahLst/>
                <a:cxnLst>
                  <a:cxn ang="0">
                    <a:pos x="T0" y="T1"/>
                  </a:cxn>
                  <a:cxn ang="0">
                    <a:pos x="T2" y="T3"/>
                  </a:cxn>
                  <a:cxn ang="0">
                    <a:pos x="T4" y="T5"/>
                  </a:cxn>
                </a:cxnLst>
                <a:rect l="0" t="0" r="r" b="b"/>
                <a:pathLst>
                  <a:path w="73" h="96">
                    <a:moveTo>
                      <a:pt x="0" y="0"/>
                    </a:moveTo>
                    <a:cubicBezTo>
                      <a:pt x="0" y="0"/>
                      <a:pt x="5" y="63"/>
                      <a:pt x="73" y="96"/>
                    </a:cubicBezTo>
                    <a:cubicBezTo>
                      <a:pt x="73" y="96"/>
                      <a:pt x="12" y="45"/>
                      <a:pt x="0" y="0"/>
                    </a:cubicBezTo>
                    <a:close/>
                  </a:path>
                </a:pathLst>
              </a:custGeom>
              <a:solidFill>
                <a:srgbClr val="66330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8" name="Freeform 108"/>
              <p:cNvSpPr>
                <a:spLocks/>
              </p:cNvSpPr>
              <p:nvPr/>
            </p:nvSpPr>
            <p:spPr bwMode="gray">
              <a:xfrm>
                <a:off x="1707060" y="3973612"/>
                <a:ext cx="101797" cy="133702"/>
              </a:xfrm>
              <a:custGeom>
                <a:avLst/>
                <a:gdLst>
                  <a:gd name="T0" fmla="*/ 0 w 73"/>
                  <a:gd name="T1" fmla="*/ 0 h 96"/>
                  <a:gd name="T2" fmla="*/ 73 w 73"/>
                  <a:gd name="T3" fmla="*/ 96 h 96"/>
                  <a:gd name="T4" fmla="*/ 0 w 73"/>
                  <a:gd name="T5" fmla="*/ 0 h 96"/>
                </a:gdLst>
                <a:ahLst/>
                <a:cxnLst>
                  <a:cxn ang="0">
                    <a:pos x="T0" y="T1"/>
                  </a:cxn>
                  <a:cxn ang="0">
                    <a:pos x="T2" y="T3"/>
                  </a:cxn>
                  <a:cxn ang="0">
                    <a:pos x="T4" y="T5"/>
                  </a:cxn>
                </a:cxnLst>
                <a:rect l="0" t="0" r="r" b="b"/>
                <a:pathLst>
                  <a:path w="73" h="96">
                    <a:moveTo>
                      <a:pt x="0" y="0"/>
                    </a:moveTo>
                    <a:cubicBezTo>
                      <a:pt x="0" y="0"/>
                      <a:pt x="4" y="62"/>
                      <a:pt x="73" y="96"/>
                    </a:cubicBezTo>
                    <a:cubicBezTo>
                      <a:pt x="73" y="96"/>
                      <a:pt x="12" y="45"/>
                      <a:pt x="0" y="0"/>
                    </a:cubicBezTo>
                    <a:close/>
                  </a:path>
                </a:pathLst>
              </a:custGeom>
              <a:solidFill>
                <a:srgbClr val="66330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9" name="Freeform 111"/>
              <p:cNvSpPr>
                <a:spLocks/>
              </p:cNvSpPr>
              <p:nvPr/>
            </p:nvSpPr>
            <p:spPr bwMode="gray">
              <a:xfrm>
                <a:off x="1678192" y="3830792"/>
                <a:ext cx="66851" cy="192958"/>
              </a:xfrm>
              <a:custGeom>
                <a:avLst/>
                <a:gdLst>
                  <a:gd name="T0" fmla="*/ 48 w 48"/>
                  <a:gd name="T1" fmla="*/ 0 h 138"/>
                  <a:gd name="T2" fmla="*/ 0 w 48"/>
                  <a:gd name="T3" fmla="*/ 138 h 138"/>
                  <a:gd name="T4" fmla="*/ 48 w 48"/>
                  <a:gd name="T5" fmla="*/ 0 h 138"/>
                </a:gdLst>
                <a:ahLst/>
                <a:cxnLst>
                  <a:cxn ang="0">
                    <a:pos x="T0" y="T1"/>
                  </a:cxn>
                  <a:cxn ang="0">
                    <a:pos x="T2" y="T3"/>
                  </a:cxn>
                  <a:cxn ang="0">
                    <a:pos x="T4" y="T5"/>
                  </a:cxn>
                </a:cxnLst>
                <a:rect l="0" t="0" r="r" b="b"/>
                <a:pathLst>
                  <a:path w="48" h="138">
                    <a:moveTo>
                      <a:pt x="48" y="0"/>
                    </a:moveTo>
                    <a:cubicBezTo>
                      <a:pt x="48" y="0"/>
                      <a:pt x="6" y="105"/>
                      <a:pt x="0" y="138"/>
                    </a:cubicBezTo>
                    <a:cubicBezTo>
                      <a:pt x="0" y="138"/>
                      <a:pt x="47" y="74"/>
                      <a:pt x="48" y="0"/>
                    </a:cubicBezTo>
                    <a:close/>
                  </a:path>
                </a:pathLst>
              </a:custGeom>
              <a:solidFill>
                <a:srgbClr val="66330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6" name="Rechteck 115"/>
              <p:cNvSpPr/>
              <p:nvPr/>
            </p:nvSpPr>
            <p:spPr bwMode="gray">
              <a:xfrm>
                <a:off x="555581" y="5225402"/>
                <a:ext cx="1901239" cy="58499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en-US" sz="1200" b="1" dirty="0" smtClean="0">
                    <a:solidFill>
                      <a:schemeClr val="tx1"/>
                    </a:solidFill>
                    <a:latin typeface="+mj-lt"/>
                  </a:rPr>
                  <a:t>BUSINESS PARTNER</a:t>
                </a:r>
                <a:endParaRPr lang="en-US" sz="1200" b="1" dirty="0">
                  <a:solidFill>
                    <a:schemeClr val="tx1"/>
                  </a:solidFill>
                  <a:latin typeface="+mj-lt"/>
                </a:endParaRPr>
              </a:p>
            </p:txBody>
          </p:sp>
        </p:grpSp>
        <p:grpSp>
          <p:nvGrpSpPr>
            <p:cNvPr id="9" name="Gruppieren 8"/>
            <p:cNvGrpSpPr>
              <a:grpSpLocks noChangeAspect="1"/>
            </p:cNvGrpSpPr>
            <p:nvPr/>
          </p:nvGrpSpPr>
          <p:grpSpPr>
            <a:xfrm>
              <a:off x="9641752" y="3665327"/>
              <a:ext cx="2007848" cy="2145072"/>
              <a:chOff x="9641752" y="3665327"/>
              <a:chExt cx="2007848" cy="2145072"/>
            </a:xfrm>
          </p:grpSpPr>
          <p:sp>
            <p:nvSpPr>
              <p:cNvPr id="19" name="Ellipse 18"/>
              <p:cNvSpPr/>
              <p:nvPr/>
            </p:nvSpPr>
            <p:spPr bwMode="gray">
              <a:xfrm>
                <a:off x="9641752" y="5153528"/>
                <a:ext cx="2007848" cy="632428"/>
              </a:xfrm>
              <a:prstGeom prst="ellipse">
                <a:avLst/>
              </a:prstGeom>
              <a:gradFill flip="none" rotWithShape="1">
                <a:gsLst>
                  <a:gs pos="100000">
                    <a:srgbClr val="ABABAB">
                      <a:lumMod val="49000"/>
                      <a:alpha val="0"/>
                    </a:srgbClr>
                  </a:gs>
                  <a:gs pos="0">
                    <a:srgbClr val="000000"/>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p>
            </p:txBody>
          </p:sp>
          <p:grpSp>
            <p:nvGrpSpPr>
              <p:cNvPr id="29" name="Gruppieren 28"/>
              <p:cNvGrpSpPr/>
              <p:nvPr/>
            </p:nvGrpSpPr>
            <p:grpSpPr bwMode="gray">
              <a:xfrm>
                <a:off x="10330022" y="3808031"/>
                <a:ext cx="752711" cy="1633475"/>
                <a:chOff x="1177494" y="4395897"/>
                <a:chExt cx="463814" cy="1006532"/>
              </a:xfrm>
            </p:grpSpPr>
            <p:sp>
              <p:nvSpPr>
                <p:cNvPr id="56" name="Freeform 448"/>
                <p:cNvSpPr>
                  <a:spLocks/>
                </p:cNvSpPr>
                <p:nvPr/>
              </p:nvSpPr>
              <p:spPr bwMode="gray">
                <a:xfrm>
                  <a:off x="1177494" y="4825316"/>
                  <a:ext cx="432459" cy="577113"/>
                </a:xfrm>
                <a:custGeom>
                  <a:avLst/>
                  <a:gdLst>
                    <a:gd name="T0" fmla="*/ 95 w 486"/>
                    <a:gd name="T1" fmla="*/ 2 h 652"/>
                    <a:gd name="T2" fmla="*/ 73 w 486"/>
                    <a:gd name="T3" fmla="*/ 157 h 652"/>
                    <a:gd name="T4" fmla="*/ 131 w 486"/>
                    <a:gd name="T5" fmla="*/ 578 h 652"/>
                    <a:gd name="T6" fmla="*/ 310 w 486"/>
                    <a:gd name="T7" fmla="*/ 587 h 652"/>
                    <a:gd name="T8" fmla="*/ 378 w 486"/>
                    <a:gd name="T9" fmla="*/ 159 h 652"/>
                    <a:gd name="T10" fmla="*/ 355 w 486"/>
                    <a:gd name="T11" fmla="*/ 0 h 652"/>
                    <a:gd name="T12" fmla="*/ 95 w 486"/>
                    <a:gd name="T13" fmla="*/ 2 h 652"/>
                  </a:gdLst>
                  <a:ahLst/>
                  <a:cxnLst>
                    <a:cxn ang="0">
                      <a:pos x="T0" y="T1"/>
                    </a:cxn>
                    <a:cxn ang="0">
                      <a:pos x="T2" y="T3"/>
                    </a:cxn>
                    <a:cxn ang="0">
                      <a:pos x="T4" y="T5"/>
                    </a:cxn>
                    <a:cxn ang="0">
                      <a:pos x="T6" y="T7"/>
                    </a:cxn>
                    <a:cxn ang="0">
                      <a:pos x="T8" y="T9"/>
                    </a:cxn>
                    <a:cxn ang="0">
                      <a:pos x="T10" y="T11"/>
                    </a:cxn>
                    <a:cxn ang="0">
                      <a:pos x="T12" y="T13"/>
                    </a:cxn>
                  </a:cxnLst>
                  <a:rect l="0" t="0" r="r" b="b"/>
                  <a:pathLst>
                    <a:path w="486" h="652">
                      <a:moveTo>
                        <a:pt x="95" y="2"/>
                      </a:moveTo>
                      <a:cubicBezTo>
                        <a:pt x="95" y="2"/>
                        <a:pt x="95" y="110"/>
                        <a:pt x="73" y="157"/>
                      </a:cubicBezTo>
                      <a:cubicBezTo>
                        <a:pt x="73" y="157"/>
                        <a:pt x="0" y="495"/>
                        <a:pt x="131" y="578"/>
                      </a:cubicBezTo>
                      <a:cubicBezTo>
                        <a:pt x="131" y="578"/>
                        <a:pt x="207" y="652"/>
                        <a:pt x="310" y="587"/>
                      </a:cubicBezTo>
                      <a:cubicBezTo>
                        <a:pt x="310" y="587"/>
                        <a:pt x="486" y="502"/>
                        <a:pt x="378" y="159"/>
                      </a:cubicBezTo>
                      <a:cubicBezTo>
                        <a:pt x="378" y="159"/>
                        <a:pt x="345" y="103"/>
                        <a:pt x="355" y="0"/>
                      </a:cubicBezTo>
                      <a:cubicBezTo>
                        <a:pt x="355" y="0"/>
                        <a:pt x="253" y="111"/>
                        <a:pt x="95" y="2"/>
                      </a:cubicBezTo>
                      <a:close/>
                    </a:path>
                  </a:pathLst>
                </a:custGeom>
                <a:gradFill flip="none" rotWithShape="1">
                  <a:gsLst>
                    <a:gs pos="100000">
                      <a:srgbClr val="F1CA9F">
                        <a:lumMod val="79000"/>
                      </a:srgbClr>
                    </a:gs>
                    <a:gs pos="0">
                      <a:srgbClr val="F1CA9F">
                        <a:lumMod val="100000"/>
                      </a:srgbClr>
                    </a:gs>
                  </a:gsLst>
                  <a:path path="circle">
                    <a:fillToRect l="50000" t="50000" r="50000" b="50000"/>
                  </a:path>
                  <a:tileRect/>
                </a:gradFill>
                <a:ln>
                  <a:noFill/>
                </a:ln>
                <a:effectLst>
                  <a:innerShdw blurRad="101600" dist="50800" dir="16200000">
                    <a:prstClr val="black">
                      <a:alpha val="24000"/>
                    </a:prstClr>
                  </a:innerShdw>
                </a:effectLst>
              </p:spPr>
              <p:txBody>
                <a:bodyPr vert="horz" wrap="square" lIns="0" tIns="0" rIns="0" bIns="0" numCol="1" anchor="t" anchorCtr="0" compatLnSpc="1">
                  <a:prstTxWarp prst="textNoShape">
                    <a:avLst/>
                  </a:prstTxWarp>
                </a:bodyPr>
                <a:lstStyle/>
                <a:p>
                  <a:endParaRPr lang="en-US" dirty="0"/>
                </a:p>
              </p:txBody>
            </p:sp>
            <p:sp>
              <p:nvSpPr>
                <p:cNvPr id="57" name="Freeform 449"/>
                <p:cNvSpPr>
                  <a:spLocks/>
                </p:cNvSpPr>
                <p:nvPr/>
              </p:nvSpPr>
              <p:spPr bwMode="gray">
                <a:xfrm>
                  <a:off x="1182197" y="4395897"/>
                  <a:ext cx="459111" cy="542110"/>
                </a:xfrm>
                <a:custGeom>
                  <a:avLst/>
                  <a:gdLst>
                    <a:gd name="T0" fmla="*/ 458 w 516"/>
                    <a:gd name="T1" fmla="*/ 328 h 613"/>
                    <a:gd name="T2" fmla="*/ 221 w 516"/>
                    <a:gd name="T3" fmla="*/ 613 h 613"/>
                    <a:gd name="T4" fmla="*/ 0 w 516"/>
                    <a:gd name="T5" fmla="*/ 330 h 613"/>
                    <a:gd name="T6" fmla="*/ 225 w 516"/>
                    <a:gd name="T7" fmla="*/ 0 h 613"/>
                    <a:gd name="T8" fmla="*/ 458 w 516"/>
                    <a:gd name="T9" fmla="*/ 328 h 613"/>
                  </a:gdLst>
                  <a:ahLst/>
                  <a:cxnLst>
                    <a:cxn ang="0">
                      <a:pos x="T0" y="T1"/>
                    </a:cxn>
                    <a:cxn ang="0">
                      <a:pos x="T2" y="T3"/>
                    </a:cxn>
                    <a:cxn ang="0">
                      <a:pos x="T4" y="T5"/>
                    </a:cxn>
                    <a:cxn ang="0">
                      <a:pos x="T6" y="T7"/>
                    </a:cxn>
                    <a:cxn ang="0">
                      <a:pos x="T8" y="T9"/>
                    </a:cxn>
                  </a:cxnLst>
                  <a:rect l="0" t="0" r="r" b="b"/>
                  <a:pathLst>
                    <a:path w="516" h="613">
                      <a:moveTo>
                        <a:pt x="458" y="328"/>
                      </a:moveTo>
                      <a:cubicBezTo>
                        <a:pt x="458" y="452"/>
                        <a:pt x="343" y="613"/>
                        <a:pt x="221" y="613"/>
                      </a:cubicBezTo>
                      <a:cubicBezTo>
                        <a:pt x="116" y="613"/>
                        <a:pt x="0" y="463"/>
                        <a:pt x="0" y="330"/>
                      </a:cubicBezTo>
                      <a:cubicBezTo>
                        <a:pt x="0" y="166"/>
                        <a:pt x="22" y="0"/>
                        <a:pt x="225" y="0"/>
                      </a:cubicBezTo>
                      <a:cubicBezTo>
                        <a:pt x="516" y="0"/>
                        <a:pt x="458" y="311"/>
                        <a:pt x="458" y="328"/>
                      </a:cubicBezTo>
                      <a:close/>
                    </a:path>
                  </a:pathLst>
                </a:custGeom>
                <a:gradFill flip="none" rotWithShape="1">
                  <a:gsLst>
                    <a:gs pos="100000">
                      <a:srgbClr val="F1CA9F">
                        <a:lumMod val="88000"/>
                      </a:srgbClr>
                    </a:gs>
                    <a:gs pos="0">
                      <a:srgbClr val="F1CA9F">
                        <a:lumMod val="60000"/>
                        <a:lumOff val="40000"/>
                      </a:srgbClr>
                    </a:gs>
                  </a:gsLst>
                  <a:path path="circle">
                    <a:fillToRect l="50000" t="50000" r="50000" b="50000"/>
                  </a:path>
                  <a:tileRect/>
                </a:gradFill>
                <a:ln>
                  <a:noFill/>
                </a:ln>
              </p:spPr>
              <p:txBody>
                <a:bodyPr vert="horz" wrap="square" lIns="0" tIns="0" rIns="0" bIns="0" numCol="1" anchor="t" anchorCtr="0" compatLnSpc="1">
                  <a:prstTxWarp prst="textNoShape">
                    <a:avLst/>
                  </a:prstTxWarp>
                </a:bodyPr>
                <a:lstStyle/>
                <a:p>
                  <a:endParaRPr lang="en-US" dirty="0"/>
                </a:p>
              </p:txBody>
            </p:sp>
          </p:grpSp>
          <p:grpSp>
            <p:nvGrpSpPr>
              <p:cNvPr id="30" name="Gruppieren 29"/>
              <p:cNvGrpSpPr/>
              <p:nvPr/>
            </p:nvGrpSpPr>
            <p:grpSpPr bwMode="gray">
              <a:xfrm>
                <a:off x="10193871" y="3665327"/>
                <a:ext cx="943209" cy="1163799"/>
                <a:chOff x="1090659" y="4307964"/>
                <a:chExt cx="581197" cy="717122"/>
              </a:xfrm>
            </p:grpSpPr>
            <p:sp>
              <p:nvSpPr>
                <p:cNvPr id="31" name="Freeform 450"/>
                <p:cNvSpPr>
                  <a:spLocks/>
                </p:cNvSpPr>
                <p:nvPr/>
              </p:nvSpPr>
              <p:spPr bwMode="gray">
                <a:xfrm>
                  <a:off x="1266909" y="4307964"/>
                  <a:ext cx="404947" cy="717122"/>
                </a:xfrm>
                <a:custGeom>
                  <a:avLst/>
                  <a:gdLst>
                    <a:gd name="T0" fmla="*/ 48 w 454"/>
                    <a:gd name="T1" fmla="*/ 62 h 811"/>
                    <a:gd name="T2" fmla="*/ 376 w 454"/>
                    <a:gd name="T3" fmla="*/ 222 h 811"/>
                    <a:gd name="T4" fmla="*/ 417 w 454"/>
                    <a:gd name="T5" fmla="*/ 519 h 811"/>
                    <a:gd name="T6" fmla="*/ 454 w 454"/>
                    <a:gd name="T7" fmla="*/ 809 h 811"/>
                    <a:gd name="T8" fmla="*/ 276 w 454"/>
                    <a:gd name="T9" fmla="*/ 735 h 811"/>
                    <a:gd name="T10" fmla="*/ 241 w 454"/>
                    <a:gd name="T11" fmla="*/ 663 h 811"/>
                    <a:gd name="T12" fmla="*/ 348 w 454"/>
                    <a:gd name="T13" fmla="*/ 421 h 811"/>
                    <a:gd name="T14" fmla="*/ 226 w 454"/>
                    <a:gd name="T15" fmla="*/ 207 h 811"/>
                    <a:gd name="T16" fmla="*/ 48 w 454"/>
                    <a:gd name="T17" fmla="*/ 182 h 811"/>
                    <a:gd name="T18" fmla="*/ 48 w 454"/>
                    <a:gd name="T19" fmla="*/ 62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811">
                      <a:moveTo>
                        <a:pt x="48" y="62"/>
                      </a:moveTo>
                      <a:cubicBezTo>
                        <a:pt x="48" y="62"/>
                        <a:pt x="306" y="0"/>
                        <a:pt x="376" y="222"/>
                      </a:cubicBezTo>
                      <a:cubicBezTo>
                        <a:pt x="376" y="222"/>
                        <a:pt x="427" y="354"/>
                        <a:pt x="417" y="519"/>
                      </a:cubicBezTo>
                      <a:cubicBezTo>
                        <a:pt x="417" y="519"/>
                        <a:pt x="403" y="740"/>
                        <a:pt x="454" y="809"/>
                      </a:cubicBezTo>
                      <a:cubicBezTo>
                        <a:pt x="454" y="809"/>
                        <a:pt x="366" y="811"/>
                        <a:pt x="276" y="735"/>
                      </a:cubicBezTo>
                      <a:cubicBezTo>
                        <a:pt x="276" y="735"/>
                        <a:pt x="241" y="686"/>
                        <a:pt x="241" y="663"/>
                      </a:cubicBezTo>
                      <a:cubicBezTo>
                        <a:pt x="241" y="663"/>
                        <a:pt x="331" y="558"/>
                        <a:pt x="348" y="421"/>
                      </a:cubicBezTo>
                      <a:cubicBezTo>
                        <a:pt x="348" y="421"/>
                        <a:pt x="357" y="233"/>
                        <a:pt x="226" y="207"/>
                      </a:cubicBezTo>
                      <a:cubicBezTo>
                        <a:pt x="226" y="207"/>
                        <a:pt x="78" y="242"/>
                        <a:pt x="48" y="182"/>
                      </a:cubicBezTo>
                      <a:cubicBezTo>
                        <a:pt x="48" y="182"/>
                        <a:pt x="0" y="132"/>
                        <a:pt x="48" y="62"/>
                      </a:cubicBezTo>
                      <a:close/>
                    </a:path>
                  </a:pathLst>
                </a:custGeom>
                <a:solidFill>
                  <a:srgbClr val="35291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t" anchorCtr="0" compatLnSpc="1">
                  <a:prstTxWarp prst="textNoShape">
                    <a:avLst/>
                  </a:prstTxWarp>
                </a:bodyPr>
                <a:lstStyle/>
                <a:p>
                  <a:endParaRPr lang="en-US" dirty="0"/>
                </a:p>
              </p:txBody>
            </p:sp>
            <p:sp>
              <p:nvSpPr>
                <p:cNvPr id="32" name="Freeform 452"/>
                <p:cNvSpPr>
                  <a:spLocks/>
                </p:cNvSpPr>
                <p:nvPr/>
              </p:nvSpPr>
              <p:spPr bwMode="gray">
                <a:xfrm>
                  <a:off x="1275507" y="4370285"/>
                  <a:ext cx="355081" cy="589919"/>
                </a:xfrm>
                <a:custGeom>
                  <a:avLst/>
                  <a:gdLst>
                    <a:gd name="T0" fmla="*/ 36 w 399"/>
                    <a:gd name="T1" fmla="*/ 0 h 667"/>
                    <a:gd name="T2" fmla="*/ 29 w 399"/>
                    <a:gd name="T3" fmla="*/ 113 h 667"/>
                    <a:gd name="T4" fmla="*/ 186 w 399"/>
                    <a:gd name="T5" fmla="*/ 148 h 667"/>
                    <a:gd name="T6" fmla="*/ 316 w 399"/>
                    <a:gd name="T7" fmla="*/ 278 h 667"/>
                    <a:gd name="T8" fmla="*/ 287 w 399"/>
                    <a:gd name="T9" fmla="*/ 542 h 667"/>
                    <a:gd name="T10" fmla="*/ 280 w 399"/>
                    <a:gd name="T11" fmla="*/ 667 h 667"/>
                    <a:gd name="T12" fmla="*/ 299 w 399"/>
                    <a:gd name="T13" fmla="*/ 547 h 667"/>
                    <a:gd name="T14" fmla="*/ 330 w 399"/>
                    <a:gd name="T15" fmla="*/ 256 h 667"/>
                    <a:gd name="T16" fmla="*/ 172 w 399"/>
                    <a:gd name="T17" fmla="*/ 133 h 667"/>
                    <a:gd name="T18" fmla="*/ 29 w 399"/>
                    <a:gd name="T19" fmla="*/ 70 h 667"/>
                    <a:gd name="T20" fmla="*/ 36 w 399"/>
                    <a:gd name="T21" fmla="*/ 0 h 6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667">
                      <a:moveTo>
                        <a:pt x="36" y="0"/>
                      </a:moveTo>
                      <a:cubicBezTo>
                        <a:pt x="36" y="0"/>
                        <a:pt x="0" y="48"/>
                        <a:pt x="29" y="113"/>
                      </a:cubicBezTo>
                      <a:cubicBezTo>
                        <a:pt x="29" y="113"/>
                        <a:pt x="35" y="150"/>
                        <a:pt x="186" y="148"/>
                      </a:cubicBezTo>
                      <a:cubicBezTo>
                        <a:pt x="186" y="148"/>
                        <a:pt x="278" y="125"/>
                        <a:pt x="316" y="278"/>
                      </a:cubicBezTo>
                      <a:cubicBezTo>
                        <a:pt x="316" y="278"/>
                        <a:pt x="376" y="420"/>
                        <a:pt x="287" y="542"/>
                      </a:cubicBezTo>
                      <a:cubicBezTo>
                        <a:pt x="287" y="542"/>
                        <a:pt x="240" y="615"/>
                        <a:pt x="280" y="667"/>
                      </a:cubicBezTo>
                      <a:cubicBezTo>
                        <a:pt x="280" y="667"/>
                        <a:pt x="261" y="595"/>
                        <a:pt x="299" y="547"/>
                      </a:cubicBezTo>
                      <a:cubicBezTo>
                        <a:pt x="299" y="547"/>
                        <a:pt x="399" y="435"/>
                        <a:pt x="330" y="256"/>
                      </a:cubicBezTo>
                      <a:cubicBezTo>
                        <a:pt x="330" y="256"/>
                        <a:pt x="302" y="95"/>
                        <a:pt x="172" y="133"/>
                      </a:cubicBezTo>
                      <a:cubicBezTo>
                        <a:pt x="172" y="133"/>
                        <a:pt x="12" y="143"/>
                        <a:pt x="29" y="70"/>
                      </a:cubicBezTo>
                      <a:lnTo>
                        <a:pt x="36" y="0"/>
                      </a:lnTo>
                      <a:close/>
                    </a:path>
                  </a:pathLst>
                </a:custGeom>
                <a:solidFill>
                  <a:srgbClr val="663300"/>
                </a:solidFill>
                <a:ln>
                  <a:noFill/>
                </a:ln>
              </p:spPr>
              <p:txBody>
                <a:bodyPr vert="horz" wrap="square" lIns="0" tIns="0" rIns="0" bIns="0" numCol="1" anchor="t" anchorCtr="0" compatLnSpc="1">
                  <a:prstTxWarp prst="textNoShape">
                    <a:avLst/>
                  </a:prstTxWarp>
                </a:bodyPr>
                <a:lstStyle/>
                <a:p>
                  <a:endParaRPr lang="en-US" dirty="0"/>
                </a:p>
              </p:txBody>
            </p:sp>
            <p:grpSp>
              <p:nvGrpSpPr>
                <p:cNvPr id="33" name="Gruppieren 32"/>
                <p:cNvGrpSpPr/>
                <p:nvPr/>
              </p:nvGrpSpPr>
              <p:grpSpPr bwMode="gray">
                <a:xfrm>
                  <a:off x="1090659" y="4309671"/>
                  <a:ext cx="571739" cy="713707"/>
                  <a:chOff x="1090659" y="4309671"/>
                  <a:chExt cx="571739" cy="713707"/>
                </a:xfrm>
              </p:grpSpPr>
              <p:sp>
                <p:nvSpPr>
                  <p:cNvPr id="34" name="Freeform 451"/>
                  <p:cNvSpPr>
                    <a:spLocks/>
                  </p:cNvSpPr>
                  <p:nvPr/>
                </p:nvSpPr>
                <p:spPr bwMode="gray">
                  <a:xfrm>
                    <a:off x="1092379" y="4362602"/>
                    <a:ext cx="222678" cy="653947"/>
                  </a:xfrm>
                  <a:custGeom>
                    <a:avLst/>
                    <a:gdLst>
                      <a:gd name="T0" fmla="*/ 238 w 250"/>
                      <a:gd name="T1" fmla="*/ 123 h 739"/>
                      <a:gd name="T2" fmla="*/ 117 w 250"/>
                      <a:gd name="T3" fmla="*/ 270 h 739"/>
                      <a:gd name="T4" fmla="*/ 104 w 250"/>
                      <a:gd name="T5" fmla="*/ 407 h 739"/>
                      <a:gd name="T6" fmla="*/ 192 w 250"/>
                      <a:gd name="T7" fmla="*/ 581 h 739"/>
                      <a:gd name="T8" fmla="*/ 141 w 250"/>
                      <a:gd name="T9" fmla="*/ 698 h 739"/>
                      <a:gd name="T10" fmla="*/ 0 w 250"/>
                      <a:gd name="T11" fmla="*/ 739 h 739"/>
                      <a:gd name="T12" fmla="*/ 50 w 250"/>
                      <a:gd name="T13" fmla="*/ 370 h 739"/>
                      <a:gd name="T14" fmla="*/ 130 w 250"/>
                      <a:gd name="T15" fmla="*/ 58 h 739"/>
                      <a:gd name="T16" fmla="*/ 250 w 250"/>
                      <a:gd name="T17" fmla="*/ 0 h 739"/>
                      <a:gd name="T18" fmla="*/ 238 w 250"/>
                      <a:gd name="T19" fmla="*/ 123 h 7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0" h="739">
                        <a:moveTo>
                          <a:pt x="238" y="123"/>
                        </a:moveTo>
                        <a:cubicBezTo>
                          <a:pt x="238" y="123"/>
                          <a:pt x="149" y="123"/>
                          <a:pt x="117" y="270"/>
                        </a:cubicBezTo>
                        <a:cubicBezTo>
                          <a:pt x="117" y="270"/>
                          <a:pt x="87" y="355"/>
                          <a:pt x="104" y="407"/>
                        </a:cubicBezTo>
                        <a:cubicBezTo>
                          <a:pt x="104" y="407"/>
                          <a:pt x="141" y="533"/>
                          <a:pt x="192" y="581"/>
                        </a:cubicBezTo>
                        <a:cubicBezTo>
                          <a:pt x="193" y="583"/>
                          <a:pt x="202" y="662"/>
                          <a:pt x="141" y="698"/>
                        </a:cubicBezTo>
                        <a:cubicBezTo>
                          <a:pt x="141" y="698"/>
                          <a:pt x="78" y="714"/>
                          <a:pt x="0" y="739"/>
                        </a:cubicBezTo>
                        <a:cubicBezTo>
                          <a:pt x="0" y="739"/>
                          <a:pt x="76" y="605"/>
                          <a:pt x="50" y="370"/>
                        </a:cubicBezTo>
                        <a:cubicBezTo>
                          <a:pt x="50" y="370"/>
                          <a:pt x="7" y="170"/>
                          <a:pt x="130" y="58"/>
                        </a:cubicBezTo>
                        <a:cubicBezTo>
                          <a:pt x="130" y="58"/>
                          <a:pt x="188" y="5"/>
                          <a:pt x="250" y="0"/>
                        </a:cubicBezTo>
                        <a:cubicBezTo>
                          <a:pt x="250" y="0"/>
                          <a:pt x="222" y="110"/>
                          <a:pt x="238" y="123"/>
                        </a:cubicBezTo>
                        <a:close/>
                      </a:path>
                    </a:pathLst>
                  </a:custGeom>
                  <a:solidFill>
                    <a:srgbClr val="35291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t" anchorCtr="0" compatLnSpc="1">
                    <a:prstTxWarp prst="textNoShape">
                      <a:avLst/>
                    </a:prstTxWarp>
                  </a:bodyPr>
                  <a:lstStyle/>
                  <a:p>
                    <a:endParaRPr lang="en-US" dirty="0"/>
                  </a:p>
                </p:txBody>
              </p:sp>
              <p:sp>
                <p:nvSpPr>
                  <p:cNvPr id="35" name="Freeform 453"/>
                  <p:cNvSpPr>
                    <a:spLocks/>
                  </p:cNvSpPr>
                  <p:nvPr/>
                </p:nvSpPr>
                <p:spPr bwMode="gray">
                  <a:xfrm>
                    <a:off x="1316775" y="4309671"/>
                    <a:ext cx="291458" cy="221966"/>
                  </a:xfrm>
                  <a:custGeom>
                    <a:avLst/>
                    <a:gdLst>
                      <a:gd name="T0" fmla="*/ 0 w 327"/>
                      <a:gd name="T1" fmla="*/ 65 h 251"/>
                      <a:gd name="T2" fmla="*/ 327 w 327"/>
                      <a:gd name="T3" fmla="*/ 251 h 251"/>
                      <a:gd name="T4" fmla="*/ 0 w 327"/>
                      <a:gd name="T5" fmla="*/ 65 h 251"/>
                    </a:gdLst>
                    <a:ahLst/>
                    <a:cxnLst>
                      <a:cxn ang="0">
                        <a:pos x="T0" y="T1"/>
                      </a:cxn>
                      <a:cxn ang="0">
                        <a:pos x="T2" y="T3"/>
                      </a:cxn>
                      <a:cxn ang="0">
                        <a:pos x="T4" y="T5"/>
                      </a:cxn>
                    </a:cxnLst>
                    <a:rect l="0" t="0" r="r" b="b"/>
                    <a:pathLst>
                      <a:path w="327" h="251">
                        <a:moveTo>
                          <a:pt x="0" y="65"/>
                        </a:moveTo>
                        <a:cubicBezTo>
                          <a:pt x="0" y="65"/>
                          <a:pt x="242" y="0"/>
                          <a:pt x="327" y="251"/>
                        </a:cubicBezTo>
                        <a:cubicBezTo>
                          <a:pt x="327" y="251"/>
                          <a:pt x="261" y="32"/>
                          <a:pt x="0" y="65"/>
                        </a:cubicBezTo>
                        <a:close/>
                      </a:path>
                    </a:pathLst>
                  </a:custGeom>
                  <a:solidFill>
                    <a:srgbClr val="663300"/>
                  </a:solidFill>
                  <a:ln>
                    <a:noFill/>
                  </a:ln>
                </p:spPr>
                <p:txBody>
                  <a:bodyPr vert="horz" wrap="square" lIns="0" tIns="0" rIns="0" bIns="0" numCol="1" anchor="t" anchorCtr="0" compatLnSpc="1">
                    <a:prstTxWarp prst="textNoShape">
                      <a:avLst/>
                    </a:prstTxWarp>
                  </a:bodyPr>
                  <a:lstStyle/>
                  <a:p>
                    <a:endParaRPr lang="en-US" dirty="0"/>
                  </a:p>
                </p:txBody>
              </p:sp>
              <p:sp>
                <p:nvSpPr>
                  <p:cNvPr id="36" name="Freeform 454"/>
                  <p:cNvSpPr>
                    <a:spLocks/>
                  </p:cNvSpPr>
                  <p:nvPr/>
                </p:nvSpPr>
                <p:spPr bwMode="gray">
                  <a:xfrm>
                    <a:off x="1316775" y="4420655"/>
                    <a:ext cx="216659" cy="74274"/>
                  </a:xfrm>
                  <a:custGeom>
                    <a:avLst/>
                    <a:gdLst>
                      <a:gd name="T0" fmla="*/ 0 w 243"/>
                      <a:gd name="T1" fmla="*/ 21 h 84"/>
                      <a:gd name="T2" fmla="*/ 243 w 243"/>
                      <a:gd name="T3" fmla="*/ 84 h 84"/>
                      <a:gd name="T4" fmla="*/ 0 w 243"/>
                      <a:gd name="T5" fmla="*/ 21 h 84"/>
                    </a:gdLst>
                    <a:ahLst/>
                    <a:cxnLst>
                      <a:cxn ang="0">
                        <a:pos x="T0" y="T1"/>
                      </a:cxn>
                      <a:cxn ang="0">
                        <a:pos x="T2" y="T3"/>
                      </a:cxn>
                      <a:cxn ang="0">
                        <a:pos x="T4" y="T5"/>
                      </a:cxn>
                    </a:cxnLst>
                    <a:rect l="0" t="0" r="r" b="b"/>
                    <a:pathLst>
                      <a:path w="243" h="84">
                        <a:moveTo>
                          <a:pt x="0" y="21"/>
                        </a:moveTo>
                        <a:cubicBezTo>
                          <a:pt x="0" y="21"/>
                          <a:pt x="125" y="0"/>
                          <a:pt x="243" y="84"/>
                        </a:cubicBezTo>
                        <a:cubicBezTo>
                          <a:pt x="243" y="84"/>
                          <a:pt x="111" y="16"/>
                          <a:pt x="0" y="21"/>
                        </a:cubicBezTo>
                        <a:close/>
                      </a:path>
                    </a:pathLst>
                  </a:custGeom>
                  <a:solidFill>
                    <a:srgbClr val="663300"/>
                  </a:solidFill>
                  <a:ln>
                    <a:noFill/>
                  </a:ln>
                </p:spPr>
                <p:txBody>
                  <a:bodyPr vert="horz" wrap="square" lIns="0" tIns="0" rIns="0" bIns="0" numCol="1" anchor="t" anchorCtr="0" compatLnSpc="1">
                    <a:prstTxWarp prst="textNoShape">
                      <a:avLst/>
                    </a:prstTxWarp>
                  </a:bodyPr>
                  <a:lstStyle/>
                  <a:p>
                    <a:endParaRPr lang="en-US" dirty="0"/>
                  </a:p>
                </p:txBody>
              </p:sp>
              <p:sp>
                <p:nvSpPr>
                  <p:cNvPr id="37" name="Freeform 456"/>
                  <p:cNvSpPr>
                    <a:spLocks/>
                  </p:cNvSpPr>
                  <p:nvPr/>
                </p:nvSpPr>
                <p:spPr bwMode="gray">
                  <a:xfrm>
                    <a:off x="1571264" y="4722870"/>
                    <a:ext cx="91134" cy="300508"/>
                  </a:xfrm>
                  <a:custGeom>
                    <a:avLst/>
                    <a:gdLst>
                      <a:gd name="T0" fmla="*/ 72 w 103"/>
                      <a:gd name="T1" fmla="*/ 0 h 340"/>
                      <a:gd name="T2" fmla="*/ 103 w 103"/>
                      <a:gd name="T3" fmla="*/ 340 h 340"/>
                      <a:gd name="T4" fmla="*/ 72 w 103"/>
                      <a:gd name="T5" fmla="*/ 0 h 340"/>
                    </a:gdLst>
                    <a:ahLst/>
                    <a:cxnLst>
                      <a:cxn ang="0">
                        <a:pos x="T0" y="T1"/>
                      </a:cxn>
                      <a:cxn ang="0">
                        <a:pos x="T2" y="T3"/>
                      </a:cxn>
                      <a:cxn ang="0">
                        <a:pos x="T4" y="T5"/>
                      </a:cxn>
                    </a:cxnLst>
                    <a:rect l="0" t="0" r="r" b="b"/>
                    <a:pathLst>
                      <a:path w="103" h="340">
                        <a:moveTo>
                          <a:pt x="72" y="0"/>
                        </a:moveTo>
                        <a:cubicBezTo>
                          <a:pt x="72" y="0"/>
                          <a:pt x="12" y="200"/>
                          <a:pt x="103" y="340"/>
                        </a:cubicBezTo>
                        <a:cubicBezTo>
                          <a:pt x="103" y="340"/>
                          <a:pt x="0" y="260"/>
                          <a:pt x="72" y="0"/>
                        </a:cubicBezTo>
                        <a:close/>
                      </a:path>
                    </a:pathLst>
                  </a:custGeom>
                  <a:solidFill>
                    <a:srgbClr val="663300"/>
                  </a:solidFill>
                  <a:ln>
                    <a:noFill/>
                  </a:ln>
                </p:spPr>
                <p:txBody>
                  <a:bodyPr vert="horz" wrap="square" lIns="0" tIns="0" rIns="0" bIns="0" numCol="1" anchor="t" anchorCtr="0" compatLnSpc="1">
                    <a:prstTxWarp prst="textNoShape">
                      <a:avLst/>
                    </a:prstTxWarp>
                  </a:bodyPr>
                  <a:lstStyle/>
                  <a:p>
                    <a:endParaRPr lang="en-US" dirty="0"/>
                  </a:p>
                </p:txBody>
              </p:sp>
              <p:sp>
                <p:nvSpPr>
                  <p:cNvPr id="38" name="Freeform 457"/>
                  <p:cNvSpPr>
                    <a:spLocks/>
                  </p:cNvSpPr>
                  <p:nvPr/>
                </p:nvSpPr>
                <p:spPr bwMode="gray">
                  <a:xfrm>
                    <a:off x="1120750" y="4462486"/>
                    <a:ext cx="179690" cy="489180"/>
                  </a:xfrm>
                  <a:custGeom>
                    <a:avLst/>
                    <a:gdLst>
                      <a:gd name="T0" fmla="*/ 201 w 201"/>
                      <a:gd name="T1" fmla="*/ 0 h 553"/>
                      <a:gd name="T2" fmla="*/ 98 w 201"/>
                      <a:gd name="T3" fmla="*/ 122 h 553"/>
                      <a:gd name="T4" fmla="*/ 55 w 201"/>
                      <a:gd name="T5" fmla="*/ 242 h 553"/>
                      <a:gd name="T6" fmla="*/ 86 w 201"/>
                      <a:gd name="T7" fmla="*/ 464 h 553"/>
                      <a:gd name="T8" fmla="*/ 93 w 201"/>
                      <a:gd name="T9" fmla="*/ 553 h 553"/>
                      <a:gd name="T10" fmla="*/ 62 w 201"/>
                      <a:gd name="T11" fmla="*/ 440 h 553"/>
                      <a:gd name="T12" fmla="*/ 74 w 201"/>
                      <a:gd name="T13" fmla="*/ 139 h 553"/>
                      <a:gd name="T14" fmla="*/ 93 w 201"/>
                      <a:gd name="T15" fmla="*/ 74 h 553"/>
                      <a:gd name="T16" fmla="*/ 201 w 201"/>
                      <a:gd name="T17" fmla="*/ 0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1" h="553">
                        <a:moveTo>
                          <a:pt x="201" y="0"/>
                        </a:moveTo>
                        <a:cubicBezTo>
                          <a:pt x="201" y="0"/>
                          <a:pt x="124" y="0"/>
                          <a:pt x="98" y="122"/>
                        </a:cubicBezTo>
                        <a:cubicBezTo>
                          <a:pt x="98" y="122"/>
                          <a:pt x="48" y="208"/>
                          <a:pt x="55" y="242"/>
                        </a:cubicBezTo>
                        <a:cubicBezTo>
                          <a:pt x="55" y="242"/>
                          <a:pt x="43" y="349"/>
                          <a:pt x="86" y="464"/>
                        </a:cubicBezTo>
                        <a:cubicBezTo>
                          <a:pt x="86" y="464"/>
                          <a:pt x="100" y="527"/>
                          <a:pt x="93" y="553"/>
                        </a:cubicBezTo>
                        <a:cubicBezTo>
                          <a:pt x="93" y="553"/>
                          <a:pt x="91" y="493"/>
                          <a:pt x="62" y="440"/>
                        </a:cubicBezTo>
                        <a:cubicBezTo>
                          <a:pt x="62" y="440"/>
                          <a:pt x="0" y="254"/>
                          <a:pt x="74" y="139"/>
                        </a:cubicBezTo>
                        <a:cubicBezTo>
                          <a:pt x="74" y="139"/>
                          <a:pt x="93" y="107"/>
                          <a:pt x="93" y="74"/>
                        </a:cubicBezTo>
                        <a:cubicBezTo>
                          <a:pt x="93" y="74"/>
                          <a:pt x="119" y="2"/>
                          <a:pt x="201" y="0"/>
                        </a:cubicBezTo>
                        <a:close/>
                      </a:path>
                    </a:pathLst>
                  </a:custGeom>
                  <a:solidFill>
                    <a:srgbClr val="663300"/>
                  </a:solidFill>
                  <a:ln>
                    <a:noFill/>
                  </a:ln>
                </p:spPr>
                <p:txBody>
                  <a:bodyPr vert="horz" wrap="square" lIns="0" tIns="0" rIns="0" bIns="0" numCol="1" anchor="t" anchorCtr="0" compatLnSpc="1">
                    <a:prstTxWarp prst="textNoShape">
                      <a:avLst/>
                    </a:prstTxWarp>
                  </a:bodyPr>
                  <a:lstStyle/>
                  <a:p>
                    <a:endParaRPr lang="en-US" dirty="0"/>
                  </a:p>
                </p:txBody>
              </p:sp>
              <p:sp>
                <p:nvSpPr>
                  <p:cNvPr id="39" name="Freeform 458"/>
                  <p:cNvSpPr>
                    <a:spLocks/>
                  </p:cNvSpPr>
                  <p:nvPr/>
                </p:nvSpPr>
                <p:spPr bwMode="gray">
                  <a:xfrm>
                    <a:off x="1090659" y="4370285"/>
                    <a:ext cx="210641" cy="303070"/>
                  </a:xfrm>
                  <a:custGeom>
                    <a:avLst/>
                    <a:gdLst>
                      <a:gd name="T0" fmla="*/ 236 w 236"/>
                      <a:gd name="T1" fmla="*/ 0 h 343"/>
                      <a:gd name="T2" fmla="*/ 58 w 236"/>
                      <a:gd name="T3" fmla="*/ 343 h 343"/>
                      <a:gd name="T4" fmla="*/ 236 w 236"/>
                      <a:gd name="T5" fmla="*/ 0 h 343"/>
                    </a:gdLst>
                    <a:ahLst/>
                    <a:cxnLst>
                      <a:cxn ang="0">
                        <a:pos x="T0" y="T1"/>
                      </a:cxn>
                      <a:cxn ang="0">
                        <a:pos x="T2" y="T3"/>
                      </a:cxn>
                      <a:cxn ang="0">
                        <a:pos x="T4" y="T5"/>
                      </a:cxn>
                    </a:cxnLst>
                    <a:rect l="0" t="0" r="r" b="b"/>
                    <a:pathLst>
                      <a:path w="236" h="343">
                        <a:moveTo>
                          <a:pt x="236" y="0"/>
                        </a:moveTo>
                        <a:cubicBezTo>
                          <a:pt x="236" y="0"/>
                          <a:pt x="9" y="62"/>
                          <a:pt x="58" y="343"/>
                        </a:cubicBezTo>
                        <a:cubicBezTo>
                          <a:pt x="58" y="343"/>
                          <a:pt x="0" y="101"/>
                          <a:pt x="236" y="0"/>
                        </a:cubicBezTo>
                        <a:close/>
                      </a:path>
                    </a:pathLst>
                  </a:custGeom>
                  <a:solidFill>
                    <a:srgbClr val="663300"/>
                  </a:solidFill>
                  <a:ln>
                    <a:noFill/>
                  </a:ln>
                </p:spPr>
                <p:txBody>
                  <a:bodyPr vert="horz" wrap="square" lIns="0" tIns="0" rIns="0" bIns="0" numCol="1" anchor="t" anchorCtr="0" compatLnSpc="1">
                    <a:prstTxWarp prst="textNoShape">
                      <a:avLst/>
                    </a:prstTxWarp>
                  </a:bodyPr>
                  <a:lstStyle/>
                  <a:p>
                    <a:endParaRPr lang="en-US" dirty="0"/>
                  </a:p>
                </p:txBody>
              </p:sp>
              <p:sp>
                <p:nvSpPr>
                  <p:cNvPr id="40" name="Freeform 459"/>
                  <p:cNvSpPr>
                    <a:spLocks/>
                  </p:cNvSpPr>
                  <p:nvPr/>
                </p:nvSpPr>
                <p:spPr bwMode="gray">
                  <a:xfrm>
                    <a:off x="1321074" y="4339551"/>
                    <a:ext cx="268245" cy="163060"/>
                  </a:xfrm>
                  <a:custGeom>
                    <a:avLst/>
                    <a:gdLst>
                      <a:gd name="T0" fmla="*/ 0 w 302"/>
                      <a:gd name="T1" fmla="*/ 44 h 184"/>
                      <a:gd name="T2" fmla="*/ 302 w 302"/>
                      <a:gd name="T3" fmla="*/ 184 h 184"/>
                      <a:gd name="T4" fmla="*/ 0 w 302"/>
                      <a:gd name="T5" fmla="*/ 44 h 184"/>
                    </a:gdLst>
                    <a:ahLst/>
                    <a:cxnLst>
                      <a:cxn ang="0">
                        <a:pos x="T0" y="T1"/>
                      </a:cxn>
                      <a:cxn ang="0">
                        <a:pos x="T2" y="T3"/>
                      </a:cxn>
                      <a:cxn ang="0">
                        <a:pos x="T4" y="T5"/>
                      </a:cxn>
                    </a:cxnLst>
                    <a:rect l="0" t="0" r="r" b="b"/>
                    <a:pathLst>
                      <a:path w="302" h="184">
                        <a:moveTo>
                          <a:pt x="0" y="44"/>
                        </a:moveTo>
                        <a:cubicBezTo>
                          <a:pt x="0" y="44"/>
                          <a:pt x="195" y="0"/>
                          <a:pt x="302" y="184"/>
                        </a:cubicBezTo>
                        <a:cubicBezTo>
                          <a:pt x="302" y="184"/>
                          <a:pt x="233" y="34"/>
                          <a:pt x="0" y="44"/>
                        </a:cubicBezTo>
                        <a:close/>
                      </a:path>
                    </a:pathLst>
                  </a:custGeom>
                  <a:solidFill>
                    <a:srgbClr val="663300"/>
                  </a:solidFill>
                  <a:ln>
                    <a:noFill/>
                  </a:ln>
                </p:spPr>
                <p:txBody>
                  <a:bodyPr vert="horz" wrap="square" lIns="0" tIns="0" rIns="0" bIns="0" numCol="1" anchor="t" anchorCtr="0" compatLnSpc="1">
                    <a:prstTxWarp prst="textNoShape">
                      <a:avLst/>
                    </a:prstTxWarp>
                  </a:bodyPr>
                  <a:lstStyle/>
                  <a:p>
                    <a:endParaRPr lang="en-US" dirty="0"/>
                  </a:p>
                </p:txBody>
              </p:sp>
              <p:sp>
                <p:nvSpPr>
                  <p:cNvPr id="41" name="Freeform 460"/>
                  <p:cNvSpPr>
                    <a:spLocks/>
                  </p:cNvSpPr>
                  <p:nvPr/>
                </p:nvSpPr>
                <p:spPr bwMode="gray">
                  <a:xfrm>
                    <a:off x="1316775" y="4369432"/>
                    <a:ext cx="160775" cy="40978"/>
                  </a:xfrm>
                  <a:custGeom>
                    <a:avLst/>
                    <a:gdLst>
                      <a:gd name="T0" fmla="*/ 0 w 180"/>
                      <a:gd name="T1" fmla="*/ 20 h 47"/>
                      <a:gd name="T2" fmla="*/ 180 w 180"/>
                      <a:gd name="T3" fmla="*/ 47 h 47"/>
                      <a:gd name="T4" fmla="*/ 0 w 180"/>
                      <a:gd name="T5" fmla="*/ 20 h 47"/>
                    </a:gdLst>
                    <a:ahLst/>
                    <a:cxnLst>
                      <a:cxn ang="0">
                        <a:pos x="T0" y="T1"/>
                      </a:cxn>
                      <a:cxn ang="0">
                        <a:pos x="T2" y="T3"/>
                      </a:cxn>
                      <a:cxn ang="0">
                        <a:pos x="T4" y="T5"/>
                      </a:cxn>
                    </a:cxnLst>
                    <a:rect l="0" t="0" r="r" b="b"/>
                    <a:pathLst>
                      <a:path w="180" h="47">
                        <a:moveTo>
                          <a:pt x="0" y="20"/>
                        </a:moveTo>
                        <a:cubicBezTo>
                          <a:pt x="0" y="20"/>
                          <a:pt x="58" y="0"/>
                          <a:pt x="180" y="47"/>
                        </a:cubicBezTo>
                        <a:cubicBezTo>
                          <a:pt x="180" y="47"/>
                          <a:pt x="61" y="21"/>
                          <a:pt x="0" y="20"/>
                        </a:cubicBezTo>
                        <a:close/>
                      </a:path>
                    </a:pathLst>
                  </a:custGeom>
                  <a:solidFill>
                    <a:srgbClr val="663300"/>
                  </a:solidFill>
                  <a:ln>
                    <a:noFill/>
                  </a:ln>
                </p:spPr>
                <p:txBody>
                  <a:bodyPr vert="horz" wrap="square" lIns="0" tIns="0" rIns="0" bIns="0" numCol="1" anchor="t" anchorCtr="0" compatLnSpc="1">
                    <a:prstTxWarp prst="textNoShape">
                      <a:avLst/>
                    </a:prstTxWarp>
                  </a:bodyPr>
                  <a:lstStyle/>
                  <a:p>
                    <a:endParaRPr lang="en-US" dirty="0"/>
                  </a:p>
                </p:txBody>
              </p:sp>
              <p:sp>
                <p:nvSpPr>
                  <p:cNvPr id="42" name="Freeform 461"/>
                  <p:cNvSpPr>
                    <a:spLocks/>
                  </p:cNvSpPr>
                  <p:nvPr/>
                </p:nvSpPr>
                <p:spPr bwMode="gray">
                  <a:xfrm>
                    <a:off x="1307318" y="4449681"/>
                    <a:ext cx="130683" cy="62322"/>
                  </a:xfrm>
                  <a:custGeom>
                    <a:avLst/>
                    <a:gdLst>
                      <a:gd name="T0" fmla="*/ 0 w 147"/>
                      <a:gd name="T1" fmla="*/ 0 h 71"/>
                      <a:gd name="T2" fmla="*/ 147 w 147"/>
                      <a:gd name="T3" fmla="*/ 34 h 71"/>
                      <a:gd name="T4" fmla="*/ 0 w 147"/>
                      <a:gd name="T5" fmla="*/ 0 h 71"/>
                    </a:gdLst>
                    <a:ahLst/>
                    <a:cxnLst>
                      <a:cxn ang="0">
                        <a:pos x="T0" y="T1"/>
                      </a:cxn>
                      <a:cxn ang="0">
                        <a:pos x="T2" y="T3"/>
                      </a:cxn>
                      <a:cxn ang="0">
                        <a:pos x="T4" y="T5"/>
                      </a:cxn>
                    </a:cxnLst>
                    <a:rect l="0" t="0" r="r" b="b"/>
                    <a:pathLst>
                      <a:path w="147" h="71">
                        <a:moveTo>
                          <a:pt x="0" y="0"/>
                        </a:moveTo>
                        <a:cubicBezTo>
                          <a:pt x="0" y="0"/>
                          <a:pt x="56" y="54"/>
                          <a:pt x="147" y="34"/>
                        </a:cubicBezTo>
                        <a:cubicBezTo>
                          <a:pt x="147" y="34"/>
                          <a:pt x="65" y="71"/>
                          <a:pt x="0" y="0"/>
                        </a:cubicBezTo>
                        <a:close/>
                      </a:path>
                    </a:pathLst>
                  </a:custGeom>
                  <a:solidFill>
                    <a:srgbClr val="663300"/>
                  </a:solidFill>
                  <a:ln>
                    <a:noFill/>
                  </a:ln>
                </p:spPr>
                <p:txBody>
                  <a:bodyPr vert="horz" wrap="square" lIns="0" tIns="0" rIns="0" bIns="0" numCol="1" anchor="t" anchorCtr="0" compatLnSpc="1">
                    <a:prstTxWarp prst="textNoShape">
                      <a:avLst/>
                    </a:prstTxWarp>
                  </a:bodyPr>
                  <a:lstStyle/>
                  <a:p>
                    <a:endParaRPr lang="en-US" dirty="0"/>
                  </a:p>
                </p:txBody>
              </p:sp>
              <p:sp>
                <p:nvSpPr>
                  <p:cNvPr id="43" name="Freeform 462"/>
                  <p:cNvSpPr>
                    <a:spLocks/>
                  </p:cNvSpPr>
                  <p:nvPr/>
                </p:nvSpPr>
                <p:spPr bwMode="gray">
                  <a:xfrm>
                    <a:off x="1317635" y="4375407"/>
                    <a:ext cx="256208" cy="127204"/>
                  </a:xfrm>
                  <a:custGeom>
                    <a:avLst/>
                    <a:gdLst>
                      <a:gd name="T0" fmla="*/ 0 w 287"/>
                      <a:gd name="T1" fmla="*/ 29 h 144"/>
                      <a:gd name="T2" fmla="*/ 287 w 287"/>
                      <a:gd name="T3" fmla="*/ 144 h 144"/>
                      <a:gd name="T4" fmla="*/ 0 w 287"/>
                      <a:gd name="T5" fmla="*/ 29 h 144"/>
                    </a:gdLst>
                    <a:ahLst/>
                    <a:cxnLst>
                      <a:cxn ang="0">
                        <a:pos x="T0" y="T1"/>
                      </a:cxn>
                      <a:cxn ang="0">
                        <a:pos x="T2" y="T3"/>
                      </a:cxn>
                      <a:cxn ang="0">
                        <a:pos x="T4" y="T5"/>
                      </a:cxn>
                    </a:cxnLst>
                    <a:rect l="0" t="0" r="r" b="b"/>
                    <a:pathLst>
                      <a:path w="287" h="144">
                        <a:moveTo>
                          <a:pt x="0" y="29"/>
                        </a:moveTo>
                        <a:cubicBezTo>
                          <a:pt x="0" y="29"/>
                          <a:pt x="194" y="0"/>
                          <a:pt x="287" y="144"/>
                        </a:cubicBezTo>
                        <a:cubicBezTo>
                          <a:pt x="287" y="144"/>
                          <a:pt x="190" y="13"/>
                          <a:pt x="0" y="29"/>
                        </a:cubicBezTo>
                        <a:close/>
                      </a:path>
                    </a:pathLst>
                  </a:custGeom>
                  <a:solidFill>
                    <a:srgbClr val="663300"/>
                  </a:solidFill>
                  <a:ln>
                    <a:noFill/>
                  </a:ln>
                </p:spPr>
                <p:txBody>
                  <a:bodyPr vert="horz" wrap="square" lIns="0" tIns="0" rIns="0" bIns="0" numCol="1" anchor="t" anchorCtr="0" compatLnSpc="1">
                    <a:prstTxWarp prst="textNoShape">
                      <a:avLst/>
                    </a:prstTxWarp>
                  </a:bodyPr>
                  <a:lstStyle/>
                  <a:p>
                    <a:r>
                      <a:rPr lang="en-US" dirty="0" smtClean="0"/>
                      <a:t> </a:t>
                    </a:r>
                    <a:endParaRPr lang="en-US" dirty="0"/>
                  </a:p>
                </p:txBody>
              </p:sp>
              <p:sp>
                <p:nvSpPr>
                  <p:cNvPr id="44" name="Freeform 463"/>
                  <p:cNvSpPr>
                    <a:spLocks/>
                  </p:cNvSpPr>
                  <p:nvPr/>
                </p:nvSpPr>
                <p:spPr bwMode="gray">
                  <a:xfrm>
                    <a:off x="1315056" y="4453096"/>
                    <a:ext cx="158196" cy="30734"/>
                  </a:xfrm>
                  <a:custGeom>
                    <a:avLst/>
                    <a:gdLst>
                      <a:gd name="T0" fmla="*/ 0 w 177"/>
                      <a:gd name="T1" fmla="*/ 0 h 35"/>
                      <a:gd name="T2" fmla="*/ 177 w 177"/>
                      <a:gd name="T3" fmla="*/ 24 h 35"/>
                      <a:gd name="T4" fmla="*/ 0 w 177"/>
                      <a:gd name="T5" fmla="*/ 0 h 35"/>
                    </a:gdLst>
                    <a:ahLst/>
                    <a:cxnLst>
                      <a:cxn ang="0">
                        <a:pos x="T0" y="T1"/>
                      </a:cxn>
                      <a:cxn ang="0">
                        <a:pos x="T2" y="T3"/>
                      </a:cxn>
                      <a:cxn ang="0">
                        <a:pos x="T4" y="T5"/>
                      </a:cxn>
                    </a:cxnLst>
                    <a:rect l="0" t="0" r="r" b="b"/>
                    <a:pathLst>
                      <a:path w="177" h="35">
                        <a:moveTo>
                          <a:pt x="0" y="0"/>
                        </a:moveTo>
                        <a:cubicBezTo>
                          <a:pt x="0" y="0"/>
                          <a:pt x="46" y="35"/>
                          <a:pt x="177" y="24"/>
                        </a:cubicBezTo>
                        <a:cubicBezTo>
                          <a:pt x="177" y="24"/>
                          <a:pt x="78" y="26"/>
                          <a:pt x="0" y="0"/>
                        </a:cubicBezTo>
                        <a:close/>
                      </a:path>
                    </a:pathLst>
                  </a:custGeom>
                  <a:solidFill>
                    <a:srgbClr val="663300"/>
                  </a:solidFill>
                  <a:ln>
                    <a:noFill/>
                  </a:ln>
                </p:spPr>
                <p:txBody>
                  <a:bodyPr vert="horz" wrap="square" lIns="0" tIns="0" rIns="0" bIns="0" numCol="1" anchor="t" anchorCtr="0" compatLnSpc="1">
                    <a:prstTxWarp prst="textNoShape">
                      <a:avLst/>
                    </a:prstTxWarp>
                  </a:bodyPr>
                  <a:lstStyle/>
                  <a:p>
                    <a:endParaRPr lang="en-US" dirty="0"/>
                  </a:p>
                </p:txBody>
              </p:sp>
              <p:sp>
                <p:nvSpPr>
                  <p:cNvPr id="45" name="Freeform 464"/>
                  <p:cNvSpPr>
                    <a:spLocks/>
                  </p:cNvSpPr>
                  <p:nvPr/>
                </p:nvSpPr>
                <p:spPr bwMode="gray">
                  <a:xfrm>
                    <a:off x="1143104" y="4383091"/>
                    <a:ext cx="134982" cy="185257"/>
                  </a:xfrm>
                  <a:custGeom>
                    <a:avLst/>
                    <a:gdLst>
                      <a:gd name="T0" fmla="*/ 151 w 151"/>
                      <a:gd name="T1" fmla="*/ 0 h 209"/>
                      <a:gd name="T2" fmla="*/ 0 w 151"/>
                      <a:gd name="T3" fmla="*/ 209 h 209"/>
                      <a:gd name="T4" fmla="*/ 151 w 151"/>
                      <a:gd name="T5" fmla="*/ 0 h 209"/>
                    </a:gdLst>
                    <a:ahLst/>
                    <a:cxnLst>
                      <a:cxn ang="0">
                        <a:pos x="T0" y="T1"/>
                      </a:cxn>
                      <a:cxn ang="0">
                        <a:pos x="T2" y="T3"/>
                      </a:cxn>
                      <a:cxn ang="0">
                        <a:pos x="T4" y="T5"/>
                      </a:cxn>
                    </a:cxnLst>
                    <a:rect l="0" t="0" r="r" b="b"/>
                    <a:pathLst>
                      <a:path w="151" h="209">
                        <a:moveTo>
                          <a:pt x="151" y="0"/>
                        </a:moveTo>
                        <a:cubicBezTo>
                          <a:pt x="151" y="0"/>
                          <a:pt x="40" y="63"/>
                          <a:pt x="0" y="209"/>
                        </a:cubicBezTo>
                        <a:cubicBezTo>
                          <a:pt x="0" y="209"/>
                          <a:pt x="61" y="69"/>
                          <a:pt x="151" y="0"/>
                        </a:cubicBezTo>
                        <a:close/>
                      </a:path>
                    </a:pathLst>
                  </a:custGeom>
                  <a:solidFill>
                    <a:srgbClr val="663300"/>
                  </a:solidFill>
                  <a:ln>
                    <a:noFill/>
                  </a:ln>
                </p:spPr>
                <p:txBody>
                  <a:bodyPr vert="horz" wrap="square" lIns="0" tIns="0" rIns="0" bIns="0" numCol="1" anchor="t" anchorCtr="0" compatLnSpc="1">
                    <a:prstTxWarp prst="textNoShape">
                      <a:avLst/>
                    </a:prstTxWarp>
                  </a:bodyPr>
                  <a:lstStyle/>
                  <a:p>
                    <a:endParaRPr lang="en-US" dirty="0"/>
                  </a:p>
                </p:txBody>
              </p:sp>
              <p:sp>
                <p:nvSpPr>
                  <p:cNvPr id="46" name="Freeform 465"/>
                  <p:cNvSpPr>
                    <a:spLocks/>
                  </p:cNvSpPr>
                  <p:nvPr/>
                </p:nvSpPr>
                <p:spPr bwMode="gray">
                  <a:xfrm>
                    <a:off x="1144824" y="4453096"/>
                    <a:ext cx="155617" cy="267214"/>
                  </a:xfrm>
                  <a:custGeom>
                    <a:avLst/>
                    <a:gdLst>
                      <a:gd name="T0" fmla="*/ 174 w 174"/>
                      <a:gd name="T1" fmla="*/ 20 h 302"/>
                      <a:gd name="T2" fmla="*/ 66 w 174"/>
                      <a:gd name="T3" fmla="*/ 122 h 302"/>
                      <a:gd name="T4" fmla="*/ 39 w 174"/>
                      <a:gd name="T5" fmla="*/ 194 h 302"/>
                      <a:gd name="T6" fmla="*/ 18 w 174"/>
                      <a:gd name="T7" fmla="*/ 302 h 302"/>
                      <a:gd name="T8" fmla="*/ 33 w 174"/>
                      <a:gd name="T9" fmla="*/ 188 h 302"/>
                      <a:gd name="T10" fmla="*/ 63 w 174"/>
                      <a:gd name="T11" fmla="*/ 110 h 302"/>
                      <a:gd name="T12" fmla="*/ 174 w 174"/>
                      <a:gd name="T13" fmla="*/ 20 h 302"/>
                    </a:gdLst>
                    <a:ahLst/>
                    <a:cxnLst>
                      <a:cxn ang="0">
                        <a:pos x="T0" y="T1"/>
                      </a:cxn>
                      <a:cxn ang="0">
                        <a:pos x="T2" y="T3"/>
                      </a:cxn>
                      <a:cxn ang="0">
                        <a:pos x="T4" y="T5"/>
                      </a:cxn>
                      <a:cxn ang="0">
                        <a:pos x="T6" y="T7"/>
                      </a:cxn>
                      <a:cxn ang="0">
                        <a:pos x="T8" y="T9"/>
                      </a:cxn>
                      <a:cxn ang="0">
                        <a:pos x="T10" y="T11"/>
                      </a:cxn>
                      <a:cxn ang="0">
                        <a:pos x="T12" y="T13"/>
                      </a:cxn>
                    </a:cxnLst>
                    <a:rect l="0" t="0" r="r" b="b"/>
                    <a:pathLst>
                      <a:path w="174" h="302">
                        <a:moveTo>
                          <a:pt x="174" y="20"/>
                        </a:moveTo>
                        <a:cubicBezTo>
                          <a:pt x="174" y="20"/>
                          <a:pt x="95" y="0"/>
                          <a:pt x="66" y="122"/>
                        </a:cubicBezTo>
                        <a:cubicBezTo>
                          <a:pt x="66" y="122"/>
                          <a:pt x="59" y="159"/>
                          <a:pt x="39" y="194"/>
                        </a:cubicBezTo>
                        <a:cubicBezTo>
                          <a:pt x="39" y="194"/>
                          <a:pt x="1" y="241"/>
                          <a:pt x="18" y="302"/>
                        </a:cubicBezTo>
                        <a:cubicBezTo>
                          <a:pt x="18" y="302"/>
                          <a:pt x="0" y="235"/>
                          <a:pt x="33" y="188"/>
                        </a:cubicBezTo>
                        <a:cubicBezTo>
                          <a:pt x="33" y="188"/>
                          <a:pt x="63" y="157"/>
                          <a:pt x="63" y="110"/>
                        </a:cubicBezTo>
                        <a:cubicBezTo>
                          <a:pt x="63" y="110"/>
                          <a:pt x="80" y="6"/>
                          <a:pt x="174" y="20"/>
                        </a:cubicBezTo>
                        <a:close/>
                      </a:path>
                    </a:pathLst>
                  </a:custGeom>
                  <a:solidFill>
                    <a:srgbClr val="663300"/>
                  </a:solidFill>
                  <a:ln>
                    <a:noFill/>
                  </a:ln>
                </p:spPr>
                <p:txBody>
                  <a:bodyPr vert="horz" wrap="square" lIns="0" tIns="0" rIns="0" bIns="0" numCol="1" anchor="t" anchorCtr="0" compatLnSpc="1">
                    <a:prstTxWarp prst="textNoShape">
                      <a:avLst/>
                    </a:prstTxWarp>
                  </a:bodyPr>
                  <a:lstStyle/>
                  <a:p>
                    <a:endParaRPr lang="en-US" dirty="0"/>
                  </a:p>
                </p:txBody>
              </p:sp>
              <p:sp>
                <p:nvSpPr>
                  <p:cNvPr id="47" name="Freeform 466"/>
                  <p:cNvSpPr>
                    <a:spLocks/>
                  </p:cNvSpPr>
                  <p:nvPr/>
                </p:nvSpPr>
                <p:spPr bwMode="gray">
                  <a:xfrm>
                    <a:off x="1224781" y="4422362"/>
                    <a:ext cx="60183" cy="52930"/>
                  </a:xfrm>
                  <a:custGeom>
                    <a:avLst/>
                    <a:gdLst>
                      <a:gd name="T0" fmla="*/ 68 w 68"/>
                      <a:gd name="T1" fmla="*/ 0 h 60"/>
                      <a:gd name="T2" fmla="*/ 0 w 68"/>
                      <a:gd name="T3" fmla="*/ 60 h 60"/>
                      <a:gd name="T4" fmla="*/ 68 w 68"/>
                      <a:gd name="T5" fmla="*/ 0 h 60"/>
                    </a:gdLst>
                    <a:ahLst/>
                    <a:cxnLst>
                      <a:cxn ang="0">
                        <a:pos x="T0" y="T1"/>
                      </a:cxn>
                      <a:cxn ang="0">
                        <a:pos x="T2" y="T3"/>
                      </a:cxn>
                      <a:cxn ang="0">
                        <a:pos x="T4" y="T5"/>
                      </a:cxn>
                    </a:cxnLst>
                    <a:rect l="0" t="0" r="r" b="b"/>
                    <a:pathLst>
                      <a:path w="68" h="60">
                        <a:moveTo>
                          <a:pt x="68" y="0"/>
                        </a:moveTo>
                        <a:cubicBezTo>
                          <a:pt x="68" y="0"/>
                          <a:pt x="17" y="22"/>
                          <a:pt x="0" y="60"/>
                        </a:cubicBezTo>
                        <a:cubicBezTo>
                          <a:pt x="0" y="60"/>
                          <a:pt x="36" y="8"/>
                          <a:pt x="68" y="0"/>
                        </a:cubicBezTo>
                        <a:close/>
                      </a:path>
                    </a:pathLst>
                  </a:custGeom>
                  <a:solidFill>
                    <a:srgbClr val="663300"/>
                  </a:solidFill>
                  <a:ln>
                    <a:noFill/>
                  </a:ln>
                </p:spPr>
                <p:txBody>
                  <a:bodyPr vert="horz" wrap="square" lIns="0" tIns="0" rIns="0" bIns="0" numCol="1" anchor="t" anchorCtr="0" compatLnSpc="1">
                    <a:prstTxWarp prst="textNoShape">
                      <a:avLst/>
                    </a:prstTxWarp>
                  </a:bodyPr>
                  <a:lstStyle/>
                  <a:p>
                    <a:endParaRPr lang="en-US" dirty="0"/>
                  </a:p>
                </p:txBody>
              </p:sp>
              <p:sp>
                <p:nvSpPr>
                  <p:cNvPr id="48" name="Freeform 467"/>
                  <p:cNvSpPr>
                    <a:spLocks/>
                  </p:cNvSpPr>
                  <p:nvPr/>
                </p:nvSpPr>
                <p:spPr bwMode="gray">
                  <a:xfrm>
                    <a:off x="1226501" y="4394189"/>
                    <a:ext cx="61043" cy="55492"/>
                  </a:xfrm>
                  <a:custGeom>
                    <a:avLst/>
                    <a:gdLst>
                      <a:gd name="T0" fmla="*/ 69 w 69"/>
                      <a:gd name="T1" fmla="*/ 0 h 63"/>
                      <a:gd name="T2" fmla="*/ 0 w 69"/>
                      <a:gd name="T3" fmla="*/ 63 h 63"/>
                      <a:gd name="T4" fmla="*/ 69 w 69"/>
                      <a:gd name="T5" fmla="*/ 0 h 63"/>
                    </a:gdLst>
                    <a:ahLst/>
                    <a:cxnLst>
                      <a:cxn ang="0">
                        <a:pos x="T0" y="T1"/>
                      </a:cxn>
                      <a:cxn ang="0">
                        <a:pos x="T2" y="T3"/>
                      </a:cxn>
                      <a:cxn ang="0">
                        <a:pos x="T4" y="T5"/>
                      </a:cxn>
                    </a:cxnLst>
                    <a:rect l="0" t="0" r="r" b="b"/>
                    <a:pathLst>
                      <a:path w="69" h="63">
                        <a:moveTo>
                          <a:pt x="69" y="0"/>
                        </a:moveTo>
                        <a:cubicBezTo>
                          <a:pt x="69" y="0"/>
                          <a:pt x="17" y="23"/>
                          <a:pt x="0" y="63"/>
                        </a:cubicBezTo>
                        <a:cubicBezTo>
                          <a:pt x="0" y="63"/>
                          <a:pt x="36" y="9"/>
                          <a:pt x="69" y="0"/>
                        </a:cubicBezTo>
                        <a:close/>
                      </a:path>
                    </a:pathLst>
                  </a:custGeom>
                  <a:solidFill>
                    <a:srgbClr val="663300"/>
                  </a:solidFill>
                  <a:ln>
                    <a:noFill/>
                  </a:ln>
                </p:spPr>
                <p:txBody>
                  <a:bodyPr vert="horz" wrap="square" lIns="0" tIns="0" rIns="0" bIns="0" numCol="1" anchor="t" anchorCtr="0" compatLnSpc="1">
                    <a:prstTxWarp prst="textNoShape">
                      <a:avLst/>
                    </a:prstTxWarp>
                  </a:bodyPr>
                  <a:lstStyle/>
                  <a:p>
                    <a:endParaRPr lang="en-US" dirty="0"/>
                  </a:p>
                </p:txBody>
              </p:sp>
              <p:sp>
                <p:nvSpPr>
                  <p:cNvPr id="49" name="Freeform 468"/>
                  <p:cNvSpPr>
                    <a:spLocks/>
                  </p:cNvSpPr>
                  <p:nvPr/>
                </p:nvSpPr>
                <p:spPr bwMode="gray">
                  <a:xfrm>
                    <a:off x="1532575" y="4512002"/>
                    <a:ext cx="105751" cy="466129"/>
                  </a:xfrm>
                  <a:custGeom>
                    <a:avLst/>
                    <a:gdLst>
                      <a:gd name="T0" fmla="*/ 34 w 119"/>
                      <a:gd name="T1" fmla="*/ 0 h 527"/>
                      <a:gd name="T2" fmla="*/ 62 w 119"/>
                      <a:gd name="T3" fmla="*/ 306 h 527"/>
                      <a:gd name="T4" fmla="*/ 82 w 119"/>
                      <a:gd name="T5" fmla="*/ 527 h 527"/>
                      <a:gd name="T6" fmla="*/ 68 w 119"/>
                      <a:gd name="T7" fmla="*/ 306 h 527"/>
                      <a:gd name="T8" fmla="*/ 34 w 119"/>
                      <a:gd name="T9" fmla="*/ 0 h 527"/>
                    </a:gdLst>
                    <a:ahLst/>
                    <a:cxnLst>
                      <a:cxn ang="0">
                        <a:pos x="T0" y="T1"/>
                      </a:cxn>
                      <a:cxn ang="0">
                        <a:pos x="T2" y="T3"/>
                      </a:cxn>
                      <a:cxn ang="0">
                        <a:pos x="T4" y="T5"/>
                      </a:cxn>
                      <a:cxn ang="0">
                        <a:pos x="T6" y="T7"/>
                      </a:cxn>
                      <a:cxn ang="0">
                        <a:pos x="T8" y="T9"/>
                      </a:cxn>
                    </a:cxnLst>
                    <a:rect l="0" t="0" r="r" b="b"/>
                    <a:pathLst>
                      <a:path w="119" h="527">
                        <a:moveTo>
                          <a:pt x="34" y="0"/>
                        </a:moveTo>
                        <a:cubicBezTo>
                          <a:pt x="34" y="0"/>
                          <a:pt x="109" y="163"/>
                          <a:pt x="62" y="306"/>
                        </a:cubicBezTo>
                        <a:cubicBezTo>
                          <a:pt x="62" y="306"/>
                          <a:pt x="0" y="466"/>
                          <a:pt x="82" y="527"/>
                        </a:cubicBezTo>
                        <a:cubicBezTo>
                          <a:pt x="82" y="527"/>
                          <a:pt x="14" y="457"/>
                          <a:pt x="68" y="306"/>
                        </a:cubicBezTo>
                        <a:cubicBezTo>
                          <a:pt x="68" y="306"/>
                          <a:pt x="119" y="102"/>
                          <a:pt x="34" y="0"/>
                        </a:cubicBezTo>
                        <a:close/>
                      </a:path>
                    </a:pathLst>
                  </a:custGeom>
                  <a:solidFill>
                    <a:srgbClr val="663300"/>
                  </a:solidFill>
                  <a:ln>
                    <a:noFill/>
                  </a:ln>
                </p:spPr>
                <p:txBody>
                  <a:bodyPr vert="horz" wrap="square" lIns="0" tIns="0" rIns="0" bIns="0" numCol="1" anchor="t" anchorCtr="0" compatLnSpc="1">
                    <a:prstTxWarp prst="textNoShape">
                      <a:avLst/>
                    </a:prstTxWarp>
                  </a:bodyPr>
                  <a:lstStyle/>
                  <a:p>
                    <a:endParaRPr lang="en-US" dirty="0"/>
                  </a:p>
                </p:txBody>
              </p:sp>
              <p:sp>
                <p:nvSpPr>
                  <p:cNvPr id="50" name="Freeform 469"/>
                  <p:cNvSpPr>
                    <a:spLocks/>
                  </p:cNvSpPr>
                  <p:nvPr/>
                </p:nvSpPr>
                <p:spPr bwMode="gray">
                  <a:xfrm>
                    <a:off x="1549770" y="4754458"/>
                    <a:ext cx="98012" cy="265506"/>
                  </a:xfrm>
                  <a:custGeom>
                    <a:avLst/>
                    <a:gdLst>
                      <a:gd name="T0" fmla="*/ 72 w 110"/>
                      <a:gd name="T1" fmla="*/ 0 h 300"/>
                      <a:gd name="T2" fmla="*/ 110 w 110"/>
                      <a:gd name="T3" fmla="*/ 300 h 300"/>
                      <a:gd name="T4" fmla="*/ 72 w 110"/>
                      <a:gd name="T5" fmla="*/ 0 h 300"/>
                    </a:gdLst>
                    <a:ahLst/>
                    <a:cxnLst>
                      <a:cxn ang="0">
                        <a:pos x="T0" y="T1"/>
                      </a:cxn>
                      <a:cxn ang="0">
                        <a:pos x="T2" y="T3"/>
                      </a:cxn>
                      <a:cxn ang="0">
                        <a:pos x="T4" y="T5"/>
                      </a:cxn>
                    </a:cxnLst>
                    <a:rect l="0" t="0" r="r" b="b"/>
                    <a:pathLst>
                      <a:path w="110" h="300">
                        <a:moveTo>
                          <a:pt x="72" y="0"/>
                        </a:moveTo>
                        <a:cubicBezTo>
                          <a:pt x="72" y="0"/>
                          <a:pt x="19" y="175"/>
                          <a:pt x="110" y="300"/>
                        </a:cubicBezTo>
                        <a:cubicBezTo>
                          <a:pt x="110" y="300"/>
                          <a:pt x="0" y="230"/>
                          <a:pt x="72" y="0"/>
                        </a:cubicBezTo>
                        <a:close/>
                      </a:path>
                    </a:pathLst>
                  </a:custGeom>
                  <a:solidFill>
                    <a:srgbClr val="663300"/>
                  </a:solidFill>
                  <a:ln>
                    <a:noFill/>
                  </a:ln>
                </p:spPr>
                <p:txBody>
                  <a:bodyPr vert="horz" wrap="square" lIns="0" tIns="0" rIns="0" bIns="0" numCol="1" anchor="t" anchorCtr="0" compatLnSpc="1">
                    <a:prstTxWarp prst="textNoShape">
                      <a:avLst/>
                    </a:prstTxWarp>
                  </a:bodyPr>
                  <a:lstStyle/>
                  <a:p>
                    <a:endParaRPr lang="en-US" dirty="0"/>
                  </a:p>
                </p:txBody>
              </p:sp>
              <p:sp>
                <p:nvSpPr>
                  <p:cNvPr id="51" name="Freeform 470"/>
                  <p:cNvSpPr>
                    <a:spLocks/>
                  </p:cNvSpPr>
                  <p:nvPr/>
                </p:nvSpPr>
                <p:spPr bwMode="gray">
                  <a:xfrm>
                    <a:off x="1528276" y="4738237"/>
                    <a:ext cx="98012" cy="264652"/>
                  </a:xfrm>
                  <a:custGeom>
                    <a:avLst/>
                    <a:gdLst>
                      <a:gd name="T0" fmla="*/ 72 w 110"/>
                      <a:gd name="T1" fmla="*/ 0 h 300"/>
                      <a:gd name="T2" fmla="*/ 110 w 110"/>
                      <a:gd name="T3" fmla="*/ 300 h 300"/>
                      <a:gd name="T4" fmla="*/ 72 w 110"/>
                      <a:gd name="T5" fmla="*/ 0 h 300"/>
                    </a:gdLst>
                    <a:ahLst/>
                    <a:cxnLst>
                      <a:cxn ang="0">
                        <a:pos x="T0" y="T1"/>
                      </a:cxn>
                      <a:cxn ang="0">
                        <a:pos x="T2" y="T3"/>
                      </a:cxn>
                      <a:cxn ang="0">
                        <a:pos x="T4" y="T5"/>
                      </a:cxn>
                    </a:cxnLst>
                    <a:rect l="0" t="0" r="r" b="b"/>
                    <a:pathLst>
                      <a:path w="110" h="300">
                        <a:moveTo>
                          <a:pt x="72" y="0"/>
                        </a:moveTo>
                        <a:cubicBezTo>
                          <a:pt x="72" y="0"/>
                          <a:pt x="19" y="175"/>
                          <a:pt x="110" y="300"/>
                        </a:cubicBezTo>
                        <a:cubicBezTo>
                          <a:pt x="110" y="300"/>
                          <a:pt x="0" y="230"/>
                          <a:pt x="72" y="0"/>
                        </a:cubicBezTo>
                        <a:close/>
                      </a:path>
                    </a:pathLst>
                  </a:custGeom>
                  <a:solidFill>
                    <a:srgbClr val="663300"/>
                  </a:solidFill>
                  <a:ln>
                    <a:noFill/>
                  </a:ln>
                </p:spPr>
                <p:txBody>
                  <a:bodyPr vert="horz" wrap="square" lIns="0" tIns="0" rIns="0" bIns="0" numCol="1" anchor="t" anchorCtr="0" compatLnSpc="1">
                    <a:prstTxWarp prst="textNoShape">
                      <a:avLst/>
                    </a:prstTxWarp>
                  </a:bodyPr>
                  <a:lstStyle/>
                  <a:p>
                    <a:endParaRPr lang="en-US" dirty="0"/>
                  </a:p>
                </p:txBody>
              </p:sp>
              <p:sp>
                <p:nvSpPr>
                  <p:cNvPr id="52" name="Freeform 471"/>
                  <p:cNvSpPr>
                    <a:spLocks/>
                  </p:cNvSpPr>
                  <p:nvPr/>
                </p:nvSpPr>
                <p:spPr bwMode="gray">
                  <a:xfrm>
                    <a:off x="1506782" y="4746774"/>
                    <a:ext cx="98873" cy="264652"/>
                  </a:xfrm>
                  <a:custGeom>
                    <a:avLst/>
                    <a:gdLst>
                      <a:gd name="T0" fmla="*/ 72 w 111"/>
                      <a:gd name="T1" fmla="*/ 0 h 299"/>
                      <a:gd name="T2" fmla="*/ 111 w 111"/>
                      <a:gd name="T3" fmla="*/ 299 h 299"/>
                      <a:gd name="T4" fmla="*/ 72 w 111"/>
                      <a:gd name="T5" fmla="*/ 0 h 299"/>
                    </a:gdLst>
                    <a:ahLst/>
                    <a:cxnLst>
                      <a:cxn ang="0">
                        <a:pos x="T0" y="T1"/>
                      </a:cxn>
                      <a:cxn ang="0">
                        <a:pos x="T2" y="T3"/>
                      </a:cxn>
                      <a:cxn ang="0">
                        <a:pos x="T4" y="T5"/>
                      </a:cxn>
                    </a:cxnLst>
                    <a:rect l="0" t="0" r="r" b="b"/>
                    <a:pathLst>
                      <a:path w="111" h="299">
                        <a:moveTo>
                          <a:pt x="72" y="0"/>
                        </a:moveTo>
                        <a:cubicBezTo>
                          <a:pt x="72" y="0"/>
                          <a:pt x="19" y="175"/>
                          <a:pt x="111" y="299"/>
                        </a:cubicBezTo>
                        <a:cubicBezTo>
                          <a:pt x="111" y="299"/>
                          <a:pt x="0" y="230"/>
                          <a:pt x="72" y="0"/>
                        </a:cubicBezTo>
                        <a:close/>
                      </a:path>
                    </a:pathLst>
                  </a:custGeom>
                  <a:solidFill>
                    <a:srgbClr val="663300"/>
                  </a:solidFill>
                  <a:ln>
                    <a:noFill/>
                  </a:ln>
                </p:spPr>
                <p:txBody>
                  <a:bodyPr vert="horz" wrap="square" lIns="0" tIns="0" rIns="0" bIns="0" numCol="1" anchor="t" anchorCtr="0" compatLnSpc="1">
                    <a:prstTxWarp prst="textNoShape">
                      <a:avLst/>
                    </a:prstTxWarp>
                  </a:bodyPr>
                  <a:lstStyle/>
                  <a:p>
                    <a:endParaRPr lang="en-US" dirty="0"/>
                  </a:p>
                </p:txBody>
              </p:sp>
              <p:sp>
                <p:nvSpPr>
                  <p:cNvPr id="53" name="Freeform 472"/>
                  <p:cNvSpPr>
                    <a:spLocks/>
                  </p:cNvSpPr>
                  <p:nvPr/>
                </p:nvSpPr>
                <p:spPr bwMode="gray">
                  <a:xfrm>
                    <a:off x="1114732" y="4801412"/>
                    <a:ext cx="78238" cy="201477"/>
                  </a:xfrm>
                  <a:custGeom>
                    <a:avLst/>
                    <a:gdLst>
                      <a:gd name="T0" fmla="*/ 40 w 88"/>
                      <a:gd name="T1" fmla="*/ 0 h 228"/>
                      <a:gd name="T2" fmla="*/ 0 w 88"/>
                      <a:gd name="T3" fmla="*/ 228 h 228"/>
                      <a:gd name="T4" fmla="*/ 40 w 88"/>
                      <a:gd name="T5" fmla="*/ 0 h 228"/>
                    </a:gdLst>
                    <a:ahLst/>
                    <a:cxnLst>
                      <a:cxn ang="0">
                        <a:pos x="T0" y="T1"/>
                      </a:cxn>
                      <a:cxn ang="0">
                        <a:pos x="T2" y="T3"/>
                      </a:cxn>
                      <a:cxn ang="0">
                        <a:pos x="T4" y="T5"/>
                      </a:cxn>
                    </a:cxnLst>
                    <a:rect l="0" t="0" r="r" b="b"/>
                    <a:pathLst>
                      <a:path w="88" h="228">
                        <a:moveTo>
                          <a:pt x="40" y="0"/>
                        </a:moveTo>
                        <a:cubicBezTo>
                          <a:pt x="40" y="0"/>
                          <a:pt x="67" y="129"/>
                          <a:pt x="0" y="228"/>
                        </a:cubicBezTo>
                        <a:cubicBezTo>
                          <a:pt x="0" y="228"/>
                          <a:pt x="88" y="170"/>
                          <a:pt x="40" y="0"/>
                        </a:cubicBezTo>
                        <a:close/>
                      </a:path>
                    </a:pathLst>
                  </a:custGeom>
                  <a:solidFill>
                    <a:srgbClr val="663300"/>
                  </a:solidFill>
                  <a:ln>
                    <a:noFill/>
                  </a:ln>
                </p:spPr>
                <p:txBody>
                  <a:bodyPr vert="horz" wrap="square" lIns="0" tIns="0" rIns="0" bIns="0" numCol="1" anchor="t" anchorCtr="0" compatLnSpc="1">
                    <a:prstTxWarp prst="textNoShape">
                      <a:avLst/>
                    </a:prstTxWarp>
                  </a:bodyPr>
                  <a:lstStyle/>
                  <a:p>
                    <a:endParaRPr lang="en-US" dirty="0"/>
                  </a:p>
                </p:txBody>
              </p:sp>
              <p:sp>
                <p:nvSpPr>
                  <p:cNvPr id="54" name="Freeform 473"/>
                  <p:cNvSpPr>
                    <a:spLocks/>
                  </p:cNvSpPr>
                  <p:nvPr/>
                </p:nvSpPr>
                <p:spPr bwMode="gray">
                  <a:xfrm>
                    <a:off x="1142245" y="4801412"/>
                    <a:ext cx="79098" cy="201477"/>
                  </a:xfrm>
                  <a:custGeom>
                    <a:avLst/>
                    <a:gdLst>
                      <a:gd name="T0" fmla="*/ 40 w 88"/>
                      <a:gd name="T1" fmla="*/ 0 h 228"/>
                      <a:gd name="T2" fmla="*/ 0 w 88"/>
                      <a:gd name="T3" fmla="*/ 228 h 228"/>
                      <a:gd name="T4" fmla="*/ 40 w 88"/>
                      <a:gd name="T5" fmla="*/ 0 h 228"/>
                    </a:gdLst>
                    <a:ahLst/>
                    <a:cxnLst>
                      <a:cxn ang="0">
                        <a:pos x="T0" y="T1"/>
                      </a:cxn>
                      <a:cxn ang="0">
                        <a:pos x="T2" y="T3"/>
                      </a:cxn>
                      <a:cxn ang="0">
                        <a:pos x="T4" y="T5"/>
                      </a:cxn>
                    </a:cxnLst>
                    <a:rect l="0" t="0" r="r" b="b"/>
                    <a:pathLst>
                      <a:path w="88" h="228">
                        <a:moveTo>
                          <a:pt x="40" y="0"/>
                        </a:moveTo>
                        <a:cubicBezTo>
                          <a:pt x="40" y="0"/>
                          <a:pt x="67" y="129"/>
                          <a:pt x="0" y="228"/>
                        </a:cubicBezTo>
                        <a:cubicBezTo>
                          <a:pt x="0" y="228"/>
                          <a:pt x="88" y="170"/>
                          <a:pt x="40" y="0"/>
                        </a:cubicBezTo>
                        <a:close/>
                      </a:path>
                    </a:pathLst>
                  </a:custGeom>
                  <a:solidFill>
                    <a:srgbClr val="663300"/>
                  </a:solidFill>
                  <a:ln>
                    <a:noFill/>
                  </a:ln>
                </p:spPr>
                <p:txBody>
                  <a:bodyPr vert="horz" wrap="square" lIns="0" tIns="0" rIns="0" bIns="0" numCol="1" anchor="t" anchorCtr="0" compatLnSpc="1">
                    <a:prstTxWarp prst="textNoShape">
                      <a:avLst/>
                    </a:prstTxWarp>
                  </a:bodyPr>
                  <a:lstStyle/>
                  <a:p>
                    <a:endParaRPr lang="en-US" dirty="0"/>
                  </a:p>
                </p:txBody>
              </p:sp>
              <p:sp>
                <p:nvSpPr>
                  <p:cNvPr id="55" name="Freeform 474"/>
                  <p:cNvSpPr>
                    <a:spLocks/>
                  </p:cNvSpPr>
                  <p:nvPr/>
                </p:nvSpPr>
                <p:spPr bwMode="gray">
                  <a:xfrm>
                    <a:off x="1185233" y="4763849"/>
                    <a:ext cx="81677" cy="204039"/>
                  </a:xfrm>
                  <a:custGeom>
                    <a:avLst/>
                    <a:gdLst>
                      <a:gd name="T0" fmla="*/ 0 w 92"/>
                      <a:gd name="T1" fmla="*/ 0 h 231"/>
                      <a:gd name="T2" fmla="*/ 22 w 92"/>
                      <a:gd name="T3" fmla="*/ 231 h 231"/>
                      <a:gd name="T4" fmla="*/ 0 w 92"/>
                      <a:gd name="T5" fmla="*/ 0 h 231"/>
                    </a:gdLst>
                    <a:ahLst/>
                    <a:cxnLst>
                      <a:cxn ang="0">
                        <a:pos x="T0" y="T1"/>
                      </a:cxn>
                      <a:cxn ang="0">
                        <a:pos x="T2" y="T3"/>
                      </a:cxn>
                      <a:cxn ang="0">
                        <a:pos x="T4" y="T5"/>
                      </a:cxn>
                    </a:cxnLst>
                    <a:rect l="0" t="0" r="r" b="b"/>
                    <a:pathLst>
                      <a:path w="92" h="231">
                        <a:moveTo>
                          <a:pt x="0" y="0"/>
                        </a:moveTo>
                        <a:cubicBezTo>
                          <a:pt x="0" y="0"/>
                          <a:pt x="60" y="118"/>
                          <a:pt x="22" y="231"/>
                        </a:cubicBezTo>
                        <a:cubicBezTo>
                          <a:pt x="22" y="231"/>
                          <a:pt x="92" y="151"/>
                          <a:pt x="0" y="0"/>
                        </a:cubicBezTo>
                        <a:close/>
                      </a:path>
                    </a:pathLst>
                  </a:custGeom>
                  <a:solidFill>
                    <a:srgbClr val="663300"/>
                  </a:solidFill>
                  <a:ln>
                    <a:noFill/>
                  </a:ln>
                </p:spPr>
                <p:txBody>
                  <a:bodyPr vert="horz" wrap="square" lIns="0" tIns="0" rIns="0" bIns="0" numCol="1" anchor="t" anchorCtr="0" compatLnSpc="1">
                    <a:prstTxWarp prst="textNoShape">
                      <a:avLst/>
                    </a:prstTxWarp>
                  </a:bodyPr>
                  <a:lstStyle/>
                  <a:p>
                    <a:endParaRPr lang="en-US" dirty="0"/>
                  </a:p>
                </p:txBody>
              </p:sp>
            </p:grpSp>
          </p:grpSp>
          <p:sp>
            <p:nvSpPr>
              <p:cNvPr id="22" name="Freeform 441"/>
              <p:cNvSpPr>
                <a:spLocks/>
              </p:cNvSpPr>
              <p:nvPr/>
            </p:nvSpPr>
            <p:spPr bwMode="gray">
              <a:xfrm>
                <a:off x="9869204" y="4695516"/>
                <a:ext cx="1541949" cy="997061"/>
              </a:xfrm>
              <a:custGeom>
                <a:avLst/>
                <a:gdLst/>
                <a:ahLst/>
                <a:cxnLst/>
                <a:rect l="l" t="t" r="r" b="b"/>
                <a:pathLst>
                  <a:path w="950135" h="614380">
                    <a:moveTo>
                      <a:pt x="613395" y="0"/>
                    </a:moveTo>
                    <a:cubicBezTo>
                      <a:pt x="686188" y="64935"/>
                      <a:pt x="863941" y="94857"/>
                      <a:pt x="883317" y="142906"/>
                    </a:cubicBezTo>
                    <a:cubicBezTo>
                      <a:pt x="970668" y="355107"/>
                      <a:pt x="946602" y="430261"/>
                      <a:pt x="948385" y="445292"/>
                    </a:cubicBezTo>
                    <a:cubicBezTo>
                      <a:pt x="951059" y="461207"/>
                      <a:pt x="890448" y="546971"/>
                      <a:pt x="855685" y="561118"/>
                    </a:cubicBezTo>
                    <a:cubicBezTo>
                      <a:pt x="460822" y="689322"/>
                      <a:pt x="74873" y="547855"/>
                      <a:pt x="38328" y="531940"/>
                    </a:cubicBezTo>
                    <a:cubicBezTo>
                      <a:pt x="1800" y="515149"/>
                      <a:pt x="2" y="459490"/>
                      <a:pt x="0" y="459439"/>
                    </a:cubicBezTo>
                    <a:cubicBezTo>
                      <a:pt x="9805" y="165011"/>
                      <a:pt x="64176" y="152632"/>
                      <a:pt x="98047" y="119034"/>
                    </a:cubicBezTo>
                    <a:cubicBezTo>
                      <a:pt x="131027" y="84551"/>
                      <a:pt x="305729" y="41227"/>
                      <a:pt x="327121" y="35922"/>
                    </a:cubicBezTo>
                    <a:cubicBezTo>
                      <a:pt x="328798" y="35367"/>
                      <a:pt x="340987" y="19519"/>
                      <a:pt x="349829" y="7760"/>
                    </a:cubicBezTo>
                    <a:cubicBezTo>
                      <a:pt x="349774" y="9731"/>
                      <a:pt x="349061" y="11382"/>
                      <a:pt x="348321" y="12955"/>
                    </a:cubicBezTo>
                    <a:cubicBezTo>
                      <a:pt x="348310" y="13006"/>
                      <a:pt x="283373" y="312139"/>
                      <a:pt x="399931" y="385600"/>
                    </a:cubicBezTo>
                    <a:cubicBezTo>
                      <a:pt x="399968" y="385636"/>
                      <a:pt x="467584" y="451084"/>
                      <a:pt x="559211" y="393566"/>
                    </a:cubicBezTo>
                    <a:cubicBezTo>
                      <a:pt x="559254" y="393545"/>
                      <a:pt x="715809" y="318288"/>
                      <a:pt x="619720" y="14725"/>
                    </a:cubicBezTo>
                    <a:cubicBezTo>
                      <a:pt x="619714" y="14715"/>
                      <a:pt x="616785" y="9767"/>
                      <a:pt x="613395" y="0"/>
                    </a:cubicBezTo>
                    <a:close/>
                  </a:path>
                </a:pathLst>
              </a:custGeom>
              <a:gradFill>
                <a:gsLst>
                  <a:gs pos="0">
                    <a:schemeClr val="accent1">
                      <a:lumMod val="75000"/>
                    </a:schemeClr>
                  </a:gs>
                  <a:gs pos="100000">
                    <a:schemeClr val="accent1">
                      <a:lumMod val="50000"/>
                    </a:schemeClr>
                  </a:gs>
                </a:gsLst>
                <a:path path="circle">
                  <a:fillToRect l="50000" t="50000" r="50000" b="50000"/>
                </a:path>
              </a:gradFill>
              <a:ln>
                <a:noFill/>
              </a:ln>
            </p:spPr>
            <p:txBody>
              <a:bodyPr vert="horz" wrap="square" lIns="0" tIns="0" rIns="0" bIns="0" numCol="1" anchor="t" anchorCtr="0" compatLnSpc="1">
                <a:prstTxWarp prst="textNoShape">
                  <a:avLst/>
                </a:prstTxWarp>
              </a:bodyPr>
              <a:lstStyle/>
              <a:p>
                <a:endParaRPr lang="en-US" dirty="0"/>
              </a:p>
            </p:txBody>
          </p:sp>
          <p:sp>
            <p:nvSpPr>
              <p:cNvPr id="23" name="Freeform 442"/>
              <p:cNvSpPr>
                <a:spLocks/>
              </p:cNvSpPr>
              <p:nvPr/>
            </p:nvSpPr>
            <p:spPr bwMode="gray">
              <a:xfrm>
                <a:off x="9846878" y="5175494"/>
                <a:ext cx="301381" cy="436425"/>
              </a:xfrm>
              <a:custGeom>
                <a:avLst/>
                <a:gdLst>
                  <a:gd name="T0" fmla="*/ 23 w 209"/>
                  <a:gd name="T1" fmla="*/ 46 h 304"/>
                  <a:gd name="T2" fmla="*/ 201 w 209"/>
                  <a:gd name="T3" fmla="*/ 79 h 304"/>
                  <a:gd name="T4" fmla="*/ 175 w 209"/>
                  <a:gd name="T5" fmla="*/ 304 h 304"/>
                  <a:gd name="T6" fmla="*/ 7 w 209"/>
                  <a:gd name="T7" fmla="*/ 217 h 304"/>
                  <a:gd name="T8" fmla="*/ 23 w 209"/>
                  <a:gd name="T9" fmla="*/ 46 h 304"/>
                </a:gdLst>
                <a:ahLst/>
                <a:cxnLst>
                  <a:cxn ang="0">
                    <a:pos x="T0" y="T1"/>
                  </a:cxn>
                  <a:cxn ang="0">
                    <a:pos x="T2" y="T3"/>
                  </a:cxn>
                  <a:cxn ang="0">
                    <a:pos x="T4" y="T5"/>
                  </a:cxn>
                  <a:cxn ang="0">
                    <a:pos x="T6" y="T7"/>
                  </a:cxn>
                  <a:cxn ang="0">
                    <a:pos x="T8" y="T9"/>
                  </a:cxn>
                </a:cxnLst>
                <a:rect l="0" t="0" r="r" b="b"/>
                <a:pathLst>
                  <a:path w="209" h="304">
                    <a:moveTo>
                      <a:pt x="23" y="46"/>
                    </a:moveTo>
                    <a:cubicBezTo>
                      <a:pt x="23" y="46"/>
                      <a:pt x="129" y="0"/>
                      <a:pt x="201" y="79"/>
                    </a:cubicBezTo>
                    <a:cubicBezTo>
                      <a:pt x="201" y="79"/>
                      <a:pt x="209" y="240"/>
                      <a:pt x="175" y="304"/>
                    </a:cubicBezTo>
                    <a:cubicBezTo>
                      <a:pt x="175" y="304"/>
                      <a:pt x="0" y="286"/>
                      <a:pt x="7" y="217"/>
                    </a:cubicBezTo>
                    <a:cubicBezTo>
                      <a:pt x="7" y="217"/>
                      <a:pt x="8" y="111"/>
                      <a:pt x="23" y="46"/>
                    </a:cubicBezTo>
                    <a:close/>
                  </a:path>
                </a:pathLst>
              </a:custGeom>
              <a:gradFill flip="none" rotWithShape="1">
                <a:gsLst>
                  <a:gs pos="100000">
                    <a:srgbClr val="F1CA9F">
                      <a:lumMod val="88000"/>
                    </a:srgbClr>
                  </a:gs>
                  <a:gs pos="0">
                    <a:srgbClr val="F1CA9F">
                      <a:lumMod val="91000"/>
                      <a:lumOff val="9000"/>
                    </a:srgbClr>
                  </a:gs>
                </a:gsLst>
                <a:lin ang="10800000" scaled="1"/>
                <a:tileRect/>
              </a:gradFill>
              <a:ln>
                <a:noFill/>
              </a:ln>
            </p:spPr>
            <p:txBody>
              <a:bodyPr vert="horz" wrap="square" lIns="0" tIns="0" rIns="0" bIns="0" numCol="1" anchor="t" anchorCtr="0" compatLnSpc="1">
                <a:prstTxWarp prst="textNoShape">
                  <a:avLst/>
                </a:prstTxWarp>
              </a:bodyPr>
              <a:lstStyle/>
              <a:p>
                <a:endParaRPr lang="en-US" dirty="0"/>
              </a:p>
            </p:txBody>
          </p:sp>
          <p:sp>
            <p:nvSpPr>
              <p:cNvPr id="24" name="Freeform 443"/>
              <p:cNvSpPr>
                <a:spLocks/>
              </p:cNvSpPr>
              <p:nvPr/>
            </p:nvSpPr>
            <p:spPr bwMode="gray">
              <a:xfrm>
                <a:off x="11134721" y="5192120"/>
                <a:ext cx="293008" cy="435039"/>
              </a:xfrm>
              <a:custGeom>
                <a:avLst/>
                <a:gdLst>
                  <a:gd name="T0" fmla="*/ 188 w 203"/>
                  <a:gd name="T1" fmla="*/ 46 h 303"/>
                  <a:gd name="T2" fmla="*/ 9 w 203"/>
                  <a:gd name="T3" fmla="*/ 79 h 303"/>
                  <a:gd name="T4" fmla="*/ 34 w 203"/>
                  <a:gd name="T5" fmla="*/ 303 h 303"/>
                  <a:gd name="T6" fmla="*/ 200 w 203"/>
                  <a:gd name="T7" fmla="*/ 217 h 303"/>
                  <a:gd name="T8" fmla="*/ 188 w 203"/>
                  <a:gd name="T9" fmla="*/ 46 h 303"/>
                </a:gdLst>
                <a:ahLst/>
                <a:cxnLst>
                  <a:cxn ang="0">
                    <a:pos x="T0" y="T1"/>
                  </a:cxn>
                  <a:cxn ang="0">
                    <a:pos x="T2" y="T3"/>
                  </a:cxn>
                  <a:cxn ang="0">
                    <a:pos x="T4" y="T5"/>
                  </a:cxn>
                  <a:cxn ang="0">
                    <a:pos x="T6" y="T7"/>
                  </a:cxn>
                  <a:cxn ang="0">
                    <a:pos x="T8" y="T9"/>
                  </a:cxn>
                </a:cxnLst>
                <a:rect l="0" t="0" r="r" b="b"/>
                <a:pathLst>
                  <a:path w="203" h="303">
                    <a:moveTo>
                      <a:pt x="188" y="46"/>
                    </a:moveTo>
                    <a:cubicBezTo>
                      <a:pt x="188" y="46"/>
                      <a:pt x="82" y="0"/>
                      <a:pt x="9" y="79"/>
                    </a:cubicBezTo>
                    <a:cubicBezTo>
                      <a:pt x="9" y="79"/>
                      <a:pt x="0" y="239"/>
                      <a:pt x="34" y="303"/>
                    </a:cubicBezTo>
                    <a:cubicBezTo>
                      <a:pt x="34" y="303"/>
                      <a:pt x="194" y="278"/>
                      <a:pt x="200" y="217"/>
                    </a:cubicBezTo>
                    <a:cubicBezTo>
                      <a:pt x="200" y="217"/>
                      <a:pt x="203" y="111"/>
                      <a:pt x="188" y="46"/>
                    </a:cubicBezTo>
                    <a:close/>
                  </a:path>
                </a:pathLst>
              </a:custGeom>
              <a:gradFill flip="none" rotWithShape="1">
                <a:gsLst>
                  <a:gs pos="100000">
                    <a:srgbClr val="F1CA9F">
                      <a:lumMod val="88000"/>
                    </a:srgbClr>
                  </a:gs>
                  <a:gs pos="0">
                    <a:srgbClr val="F1CA9F">
                      <a:lumMod val="91000"/>
                      <a:lumOff val="9000"/>
                    </a:srgbClr>
                  </a:gs>
                </a:gsLst>
                <a:lin ang="0" scaled="1"/>
                <a:tileRect/>
              </a:gradFill>
              <a:ln>
                <a:noFill/>
              </a:ln>
            </p:spPr>
            <p:txBody>
              <a:bodyPr vert="horz" wrap="square" lIns="0" tIns="0" rIns="0" bIns="0" numCol="1" anchor="t" anchorCtr="0" compatLnSpc="1">
                <a:prstTxWarp prst="textNoShape">
                  <a:avLst/>
                </a:prstTxWarp>
              </a:bodyPr>
              <a:lstStyle/>
              <a:p>
                <a:endParaRPr lang="en-US" dirty="0"/>
              </a:p>
            </p:txBody>
          </p:sp>
          <p:sp>
            <p:nvSpPr>
              <p:cNvPr id="25" name="Freeform 444"/>
              <p:cNvSpPr>
                <a:spLocks/>
              </p:cNvSpPr>
              <p:nvPr/>
            </p:nvSpPr>
            <p:spPr bwMode="gray">
              <a:xfrm>
                <a:off x="11147279" y="5181036"/>
                <a:ext cx="259522" cy="124693"/>
              </a:xfrm>
              <a:custGeom>
                <a:avLst/>
                <a:gdLst>
                  <a:gd name="T0" fmla="*/ 0 w 179"/>
                  <a:gd name="T1" fmla="*/ 87 h 87"/>
                  <a:gd name="T2" fmla="*/ 179 w 179"/>
                  <a:gd name="T3" fmla="*/ 54 h 87"/>
                  <a:gd name="T4" fmla="*/ 175 w 179"/>
                  <a:gd name="T5" fmla="*/ 40 h 87"/>
                  <a:gd name="T6" fmla="*/ 2 w 179"/>
                  <a:gd name="T7" fmla="*/ 72 h 87"/>
                  <a:gd name="T8" fmla="*/ 0 w 179"/>
                  <a:gd name="T9" fmla="*/ 87 h 87"/>
                </a:gdLst>
                <a:ahLst/>
                <a:cxnLst>
                  <a:cxn ang="0">
                    <a:pos x="T0" y="T1"/>
                  </a:cxn>
                  <a:cxn ang="0">
                    <a:pos x="T2" y="T3"/>
                  </a:cxn>
                  <a:cxn ang="0">
                    <a:pos x="T4" y="T5"/>
                  </a:cxn>
                  <a:cxn ang="0">
                    <a:pos x="T6" y="T7"/>
                  </a:cxn>
                  <a:cxn ang="0">
                    <a:pos x="T8" y="T9"/>
                  </a:cxn>
                </a:cxnLst>
                <a:rect l="0" t="0" r="r" b="b"/>
                <a:pathLst>
                  <a:path w="179" h="87">
                    <a:moveTo>
                      <a:pt x="0" y="87"/>
                    </a:moveTo>
                    <a:cubicBezTo>
                      <a:pt x="0" y="87"/>
                      <a:pt x="60" y="13"/>
                      <a:pt x="179" y="54"/>
                    </a:cubicBezTo>
                    <a:cubicBezTo>
                      <a:pt x="175" y="40"/>
                      <a:pt x="175" y="40"/>
                      <a:pt x="175" y="40"/>
                    </a:cubicBezTo>
                    <a:cubicBezTo>
                      <a:pt x="175" y="40"/>
                      <a:pt x="76" y="0"/>
                      <a:pt x="2" y="72"/>
                    </a:cubicBezTo>
                    <a:lnTo>
                      <a:pt x="0" y="87"/>
                    </a:lnTo>
                    <a:close/>
                  </a:path>
                </a:pathLst>
              </a:custGeom>
              <a:solidFill>
                <a:schemeClr val="accent1">
                  <a:lumMod val="50000"/>
                </a:schemeClr>
              </a:solidFill>
              <a:ln>
                <a:noFill/>
              </a:ln>
            </p:spPr>
            <p:txBody>
              <a:bodyPr vert="horz" wrap="square" lIns="0" tIns="0" rIns="0" bIns="0" numCol="1" anchor="t" anchorCtr="0" compatLnSpc="1">
                <a:prstTxWarp prst="textNoShape">
                  <a:avLst/>
                </a:prstTxWarp>
              </a:bodyPr>
              <a:lstStyle/>
              <a:p>
                <a:endParaRPr lang="en-US" dirty="0"/>
              </a:p>
            </p:txBody>
          </p:sp>
          <p:sp>
            <p:nvSpPr>
              <p:cNvPr id="26" name="Freeform 445"/>
              <p:cNvSpPr>
                <a:spLocks/>
              </p:cNvSpPr>
              <p:nvPr/>
            </p:nvSpPr>
            <p:spPr bwMode="gray">
              <a:xfrm>
                <a:off x="9880364" y="5164411"/>
                <a:ext cx="263709" cy="130234"/>
              </a:xfrm>
              <a:custGeom>
                <a:avLst/>
                <a:gdLst>
                  <a:gd name="T0" fmla="*/ 4 w 183"/>
                  <a:gd name="T1" fmla="*/ 30 h 91"/>
                  <a:gd name="T2" fmla="*/ 0 w 183"/>
                  <a:gd name="T3" fmla="*/ 54 h 91"/>
                  <a:gd name="T4" fmla="*/ 179 w 183"/>
                  <a:gd name="T5" fmla="*/ 91 h 91"/>
                  <a:gd name="T6" fmla="*/ 183 w 183"/>
                  <a:gd name="T7" fmla="*/ 73 h 91"/>
                  <a:gd name="T8" fmla="*/ 4 w 183"/>
                  <a:gd name="T9" fmla="*/ 30 h 91"/>
                </a:gdLst>
                <a:ahLst/>
                <a:cxnLst>
                  <a:cxn ang="0">
                    <a:pos x="T0" y="T1"/>
                  </a:cxn>
                  <a:cxn ang="0">
                    <a:pos x="T2" y="T3"/>
                  </a:cxn>
                  <a:cxn ang="0">
                    <a:pos x="T4" y="T5"/>
                  </a:cxn>
                  <a:cxn ang="0">
                    <a:pos x="T6" y="T7"/>
                  </a:cxn>
                  <a:cxn ang="0">
                    <a:pos x="T8" y="T9"/>
                  </a:cxn>
                </a:cxnLst>
                <a:rect l="0" t="0" r="r" b="b"/>
                <a:pathLst>
                  <a:path w="183" h="91">
                    <a:moveTo>
                      <a:pt x="4" y="30"/>
                    </a:moveTo>
                    <a:cubicBezTo>
                      <a:pt x="0" y="54"/>
                      <a:pt x="0" y="54"/>
                      <a:pt x="0" y="54"/>
                    </a:cubicBezTo>
                    <a:cubicBezTo>
                      <a:pt x="0" y="54"/>
                      <a:pt x="123" y="14"/>
                      <a:pt x="179" y="91"/>
                    </a:cubicBezTo>
                    <a:cubicBezTo>
                      <a:pt x="183" y="73"/>
                      <a:pt x="183" y="73"/>
                      <a:pt x="183" y="73"/>
                    </a:cubicBezTo>
                    <a:cubicBezTo>
                      <a:pt x="183" y="73"/>
                      <a:pt x="142" y="0"/>
                      <a:pt x="4" y="30"/>
                    </a:cubicBezTo>
                    <a:close/>
                  </a:path>
                </a:pathLst>
              </a:custGeom>
              <a:solidFill>
                <a:schemeClr val="accent1">
                  <a:lumMod val="50000"/>
                </a:schemeClr>
              </a:solidFill>
              <a:ln>
                <a:noFill/>
              </a:ln>
            </p:spPr>
            <p:txBody>
              <a:bodyPr vert="horz" wrap="square" lIns="0" tIns="0" rIns="0" bIns="0" numCol="1" anchor="t" anchorCtr="0" compatLnSpc="1">
                <a:prstTxWarp prst="textNoShape">
                  <a:avLst/>
                </a:prstTxWarp>
              </a:bodyPr>
              <a:lstStyle/>
              <a:p>
                <a:endParaRPr lang="en-US" dirty="0"/>
              </a:p>
            </p:txBody>
          </p:sp>
          <p:sp>
            <p:nvSpPr>
              <p:cNvPr id="27" name="Freeform 446"/>
              <p:cNvSpPr>
                <a:spLocks/>
              </p:cNvSpPr>
              <p:nvPr/>
            </p:nvSpPr>
            <p:spPr bwMode="gray">
              <a:xfrm>
                <a:off x="10290577" y="4759852"/>
                <a:ext cx="192549" cy="570815"/>
              </a:xfrm>
              <a:custGeom>
                <a:avLst/>
                <a:gdLst>
                  <a:gd name="T0" fmla="*/ 88 w 133"/>
                  <a:gd name="T1" fmla="*/ 0 h 398"/>
                  <a:gd name="T2" fmla="*/ 133 w 133"/>
                  <a:gd name="T3" fmla="*/ 398 h 398"/>
                  <a:gd name="T4" fmla="*/ 88 w 133"/>
                  <a:gd name="T5" fmla="*/ 0 h 398"/>
                </a:gdLst>
                <a:ahLst/>
                <a:cxnLst>
                  <a:cxn ang="0">
                    <a:pos x="T0" y="T1"/>
                  </a:cxn>
                  <a:cxn ang="0">
                    <a:pos x="T2" y="T3"/>
                  </a:cxn>
                  <a:cxn ang="0">
                    <a:pos x="T4" y="T5"/>
                  </a:cxn>
                </a:cxnLst>
                <a:rect l="0" t="0" r="r" b="b"/>
                <a:pathLst>
                  <a:path w="133" h="398">
                    <a:moveTo>
                      <a:pt x="88" y="0"/>
                    </a:moveTo>
                    <a:cubicBezTo>
                      <a:pt x="88" y="0"/>
                      <a:pt x="18" y="270"/>
                      <a:pt x="133" y="398"/>
                    </a:cubicBezTo>
                    <a:cubicBezTo>
                      <a:pt x="133" y="398"/>
                      <a:pt x="0" y="273"/>
                      <a:pt x="88" y="0"/>
                    </a:cubicBezTo>
                    <a:close/>
                  </a:path>
                </a:pathLst>
              </a:custGeom>
              <a:solidFill>
                <a:schemeClr val="accent1">
                  <a:lumMod val="50000"/>
                </a:schemeClr>
              </a:solidFill>
              <a:ln>
                <a:noFill/>
              </a:ln>
            </p:spPr>
            <p:txBody>
              <a:bodyPr vert="horz" wrap="square" lIns="0" tIns="0" rIns="0" bIns="0" numCol="1" anchor="t" anchorCtr="0" compatLnSpc="1">
                <a:prstTxWarp prst="textNoShape">
                  <a:avLst/>
                </a:prstTxWarp>
              </a:bodyPr>
              <a:lstStyle/>
              <a:p>
                <a:endParaRPr lang="en-US" dirty="0"/>
              </a:p>
            </p:txBody>
          </p:sp>
          <p:sp>
            <p:nvSpPr>
              <p:cNvPr id="28" name="Freeform 447"/>
              <p:cNvSpPr>
                <a:spLocks/>
              </p:cNvSpPr>
              <p:nvPr/>
            </p:nvSpPr>
            <p:spPr bwMode="gray">
              <a:xfrm>
                <a:off x="10844502" y="4741841"/>
                <a:ext cx="220454" cy="574973"/>
              </a:xfrm>
              <a:custGeom>
                <a:avLst/>
                <a:gdLst>
                  <a:gd name="T0" fmla="*/ 22 w 153"/>
                  <a:gd name="T1" fmla="*/ 0 h 400"/>
                  <a:gd name="T2" fmla="*/ 0 w 153"/>
                  <a:gd name="T3" fmla="*/ 400 h 400"/>
                  <a:gd name="T4" fmla="*/ 22 w 153"/>
                  <a:gd name="T5" fmla="*/ 0 h 400"/>
                </a:gdLst>
                <a:ahLst/>
                <a:cxnLst>
                  <a:cxn ang="0">
                    <a:pos x="T0" y="T1"/>
                  </a:cxn>
                  <a:cxn ang="0">
                    <a:pos x="T2" y="T3"/>
                  </a:cxn>
                  <a:cxn ang="0">
                    <a:pos x="T4" y="T5"/>
                  </a:cxn>
                </a:cxnLst>
                <a:rect l="0" t="0" r="r" b="b"/>
                <a:pathLst>
                  <a:path w="153" h="400">
                    <a:moveTo>
                      <a:pt x="22" y="0"/>
                    </a:moveTo>
                    <a:cubicBezTo>
                      <a:pt x="22" y="0"/>
                      <a:pt x="153" y="223"/>
                      <a:pt x="0" y="400"/>
                    </a:cubicBezTo>
                    <a:cubicBezTo>
                      <a:pt x="0" y="400"/>
                      <a:pt x="125" y="223"/>
                      <a:pt x="22" y="0"/>
                    </a:cubicBezTo>
                    <a:close/>
                  </a:path>
                </a:pathLst>
              </a:custGeom>
              <a:solidFill>
                <a:schemeClr val="accent1">
                  <a:lumMod val="50000"/>
                </a:schemeClr>
              </a:solidFill>
              <a:ln>
                <a:noFill/>
              </a:ln>
            </p:spPr>
            <p:txBody>
              <a:bodyPr vert="horz" wrap="square" lIns="0" tIns="0" rIns="0" bIns="0" numCol="1" anchor="t" anchorCtr="0" compatLnSpc="1">
                <a:prstTxWarp prst="textNoShape">
                  <a:avLst/>
                </a:prstTxWarp>
              </a:bodyPr>
              <a:lstStyle/>
              <a:p>
                <a:endParaRPr lang="en-US" dirty="0"/>
              </a:p>
            </p:txBody>
          </p:sp>
          <p:sp>
            <p:nvSpPr>
              <p:cNvPr id="117" name="Rechteck 116"/>
              <p:cNvSpPr/>
              <p:nvPr/>
            </p:nvSpPr>
            <p:spPr bwMode="gray">
              <a:xfrm>
                <a:off x="9735785" y="5225402"/>
                <a:ext cx="1901239" cy="58499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0000"/>
                  </a:lnSpc>
                  <a:spcAft>
                    <a:spcPts val="1000"/>
                  </a:spcAft>
                </a:pPr>
                <a:r>
                  <a:rPr lang="en-US" sz="1200" b="1" dirty="0" smtClean="0">
                    <a:solidFill>
                      <a:schemeClr val="tx1"/>
                    </a:solidFill>
                    <a:latin typeface="+mj-lt"/>
                  </a:rPr>
                  <a:t>KUNDE</a:t>
                </a:r>
                <a:endParaRPr lang="en-US" sz="1200" b="1" dirty="0">
                  <a:solidFill>
                    <a:schemeClr val="tx1"/>
                  </a:solidFill>
                  <a:latin typeface="+mj-lt"/>
                </a:endParaRPr>
              </a:p>
            </p:txBody>
          </p:sp>
        </p:grpSp>
        <p:sp>
          <p:nvSpPr>
            <p:cNvPr id="7" name="Rechteck 6"/>
            <p:cNvSpPr/>
            <p:nvPr/>
          </p:nvSpPr>
          <p:spPr bwMode="gray">
            <a:xfrm>
              <a:off x="540000" y="1511999"/>
              <a:ext cx="11109600" cy="369332"/>
            </a:xfrm>
            <a:prstGeom prst="rect">
              <a:avLst/>
            </a:prstGeom>
            <a:solidFill>
              <a:schemeClr val="tx2"/>
            </a:solidFill>
          </p:spPr>
          <p:txBody>
            <a:bodyPr wrap="square" lIns="0" tIns="0" rIns="0" bIns="0">
              <a:spAutoFit/>
            </a:bodyPr>
            <a:lstStyle/>
            <a:p>
              <a:pPr algn="ctr"/>
              <a:r>
                <a:rPr lang="en-US" sz="2400" dirty="0" smtClean="0">
                  <a:solidFill>
                    <a:schemeClr val="bg1"/>
                  </a:solidFill>
                  <a:latin typeface="Bebas Neue" panose="020B0506020202020201" pitchFamily="34" charset="0"/>
                </a:rPr>
                <a:t>E-business</a:t>
              </a:r>
              <a:endParaRPr lang="en-US" sz="2400" dirty="0">
                <a:solidFill>
                  <a:schemeClr val="bg1"/>
                </a:solidFill>
                <a:latin typeface="Bebas Neue" panose="020B0506020202020201" pitchFamily="34" charset="0"/>
              </a:endParaRPr>
            </a:p>
          </p:txBody>
        </p:sp>
        <p:grpSp>
          <p:nvGrpSpPr>
            <p:cNvPr id="16" name="Gruppieren 15"/>
            <p:cNvGrpSpPr/>
            <p:nvPr/>
          </p:nvGrpSpPr>
          <p:grpSpPr bwMode="gray">
            <a:xfrm>
              <a:off x="2981952" y="4261889"/>
              <a:ext cx="2013605" cy="360000"/>
              <a:chOff x="3437463" y="3592639"/>
              <a:chExt cx="2013605" cy="360000"/>
            </a:xfrm>
          </p:grpSpPr>
          <p:sp>
            <p:nvSpPr>
              <p:cNvPr id="115" name="Pfeil nach links und rechts 114"/>
              <p:cNvSpPr/>
              <p:nvPr/>
            </p:nvSpPr>
            <p:spPr bwMode="gray">
              <a:xfrm>
                <a:off x="3437463" y="3592639"/>
                <a:ext cx="2013605" cy="360000"/>
              </a:xfrm>
              <a:prstGeom prst="rect">
                <a:avLst/>
              </a:prstGeom>
              <a:noFill/>
              <a:ln w="15875">
                <a:noFill/>
                <a:prstDash val="dash"/>
              </a:ln>
            </p:spPr>
            <p:style>
              <a:lnRef idx="2">
                <a:schemeClr val="accent1">
                  <a:shade val="50000"/>
                </a:schemeClr>
              </a:lnRef>
              <a:fillRef idx="1">
                <a:schemeClr val="accent1"/>
              </a:fillRef>
              <a:effectRef idx="0">
                <a:schemeClr val="accent1"/>
              </a:effectRef>
              <a:fontRef idx="minor">
                <a:schemeClr val="lt1"/>
              </a:fontRef>
            </p:style>
            <p:txBody>
              <a:bodyPr bIns="72000" rtlCol="0" anchor="ctr"/>
              <a:lstStyle/>
              <a:p>
                <a:pPr algn="ctr"/>
                <a:r>
                  <a:rPr lang="en-US" dirty="0" smtClean="0">
                    <a:solidFill>
                      <a:schemeClr val="bg1"/>
                    </a:solidFill>
                    <a:latin typeface="Bebas Neue" panose="020B0506020202020201" pitchFamily="34" charset="0"/>
                  </a:rPr>
                  <a:t>extranet</a:t>
                </a:r>
                <a:endParaRPr lang="en-US" dirty="0">
                  <a:solidFill>
                    <a:schemeClr val="bg1"/>
                  </a:solidFill>
                  <a:latin typeface="Bebas Neue" panose="020B0506020202020201" pitchFamily="34" charset="0"/>
                </a:endParaRPr>
              </a:p>
            </p:txBody>
          </p:sp>
          <p:cxnSp>
            <p:nvCxnSpPr>
              <p:cNvPr id="13" name="Gerader Verbinder 12"/>
              <p:cNvCxnSpPr>
                <a:cxnSpLocks/>
              </p:cNvCxnSpPr>
              <p:nvPr/>
            </p:nvCxnSpPr>
            <p:spPr bwMode="gray">
              <a:xfrm>
                <a:off x="3437463" y="3952639"/>
                <a:ext cx="2013605" cy="0"/>
              </a:xfrm>
              <a:prstGeom prst="line">
                <a:avLst/>
              </a:prstGeom>
              <a:ln w="19050">
                <a:solidFill>
                  <a:schemeClr val="bg1">
                    <a:lumMod val="65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113" name="Gruppieren 112"/>
            <p:cNvGrpSpPr/>
            <p:nvPr/>
          </p:nvGrpSpPr>
          <p:grpSpPr bwMode="gray">
            <a:xfrm>
              <a:off x="7203811" y="4255823"/>
              <a:ext cx="2013605" cy="360000"/>
              <a:chOff x="7343780" y="3592639"/>
              <a:chExt cx="2013605" cy="360000"/>
            </a:xfrm>
          </p:grpSpPr>
          <p:sp>
            <p:nvSpPr>
              <p:cNvPr id="114" name="Pfeil nach links und rechts 113"/>
              <p:cNvSpPr/>
              <p:nvPr/>
            </p:nvSpPr>
            <p:spPr bwMode="gray">
              <a:xfrm>
                <a:off x="7343780" y="3592639"/>
                <a:ext cx="2013605" cy="360000"/>
              </a:xfrm>
              <a:prstGeom prst="rect">
                <a:avLst/>
              </a:prstGeom>
              <a:noFill/>
              <a:ln w="15875">
                <a:noFill/>
                <a:prstDash val="dash"/>
              </a:ln>
            </p:spPr>
            <p:style>
              <a:lnRef idx="2">
                <a:schemeClr val="accent1">
                  <a:shade val="50000"/>
                </a:schemeClr>
              </a:lnRef>
              <a:fillRef idx="1">
                <a:schemeClr val="accent1"/>
              </a:fillRef>
              <a:effectRef idx="0">
                <a:schemeClr val="accent1"/>
              </a:effectRef>
              <a:fontRef idx="minor">
                <a:schemeClr val="lt1"/>
              </a:fontRef>
            </p:style>
            <p:txBody>
              <a:bodyPr bIns="72000" rtlCol="0" anchor="ctr"/>
              <a:lstStyle/>
              <a:p>
                <a:pPr algn="ctr"/>
                <a:r>
                  <a:rPr lang="en-US" dirty="0" smtClean="0">
                    <a:solidFill>
                      <a:schemeClr val="bg1"/>
                    </a:solidFill>
                    <a:latin typeface="Bebas Neue" panose="020B0506020202020201" pitchFamily="34" charset="0"/>
                  </a:rPr>
                  <a:t>internet</a:t>
                </a:r>
                <a:endParaRPr lang="en-US" dirty="0">
                  <a:solidFill>
                    <a:schemeClr val="bg1"/>
                  </a:solidFill>
                  <a:latin typeface="Bebas Neue" panose="020B0506020202020201" pitchFamily="34" charset="0"/>
                </a:endParaRPr>
              </a:p>
            </p:txBody>
          </p:sp>
          <p:cxnSp>
            <p:nvCxnSpPr>
              <p:cNvPr id="126" name="Gerader Verbinder 125"/>
              <p:cNvCxnSpPr>
                <a:cxnSpLocks/>
              </p:cNvCxnSpPr>
              <p:nvPr/>
            </p:nvCxnSpPr>
            <p:spPr bwMode="gray">
              <a:xfrm>
                <a:off x="7343780" y="3952639"/>
                <a:ext cx="2013605" cy="0"/>
              </a:xfrm>
              <a:prstGeom prst="line">
                <a:avLst/>
              </a:prstGeom>
              <a:ln w="19050">
                <a:solidFill>
                  <a:schemeClr val="bg1">
                    <a:lumMod val="65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17" name="Gruppieren 16"/>
            <p:cNvGrpSpPr/>
            <p:nvPr/>
          </p:nvGrpSpPr>
          <p:grpSpPr bwMode="gray">
            <a:xfrm>
              <a:off x="2981611" y="5450399"/>
              <a:ext cx="2014287" cy="360000"/>
              <a:chOff x="3437463" y="4710640"/>
              <a:chExt cx="2014287" cy="360000"/>
            </a:xfrm>
          </p:grpSpPr>
          <p:sp>
            <p:nvSpPr>
              <p:cNvPr id="122" name="Pfeil nach links und rechts 121"/>
              <p:cNvSpPr/>
              <p:nvPr/>
            </p:nvSpPr>
            <p:spPr bwMode="gray">
              <a:xfrm>
                <a:off x="3450368" y="4710640"/>
                <a:ext cx="2001382" cy="360000"/>
              </a:xfrm>
              <a:prstGeom prst="rect">
                <a:avLst/>
              </a:prstGeom>
              <a:noFill/>
              <a:ln w="15875">
                <a:noFill/>
                <a:prstDash val="dash"/>
              </a:ln>
            </p:spPr>
            <p:style>
              <a:lnRef idx="2">
                <a:schemeClr val="accent1">
                  <a:shade val="50000"/>
                </a:schemeClr>
              </a:lnRef>
              <a:fillRef idx="1">
                <a:schemeClr val="accent1"/>
              </a:fillRef>
              <a:effectRef idx="0">
                <a:schemeClr val="accent1"/>
              </a:effectRef>
              <a:fontRef idx="minor">
                <a:schemeClr val="lt1"/>
              </a:fontRef>
            </p:style>
            <p:txBody>
              <a:bodyPr bIns="72000" rtlCol="0" anchor="ctr"/>
              <a:lstStyle/>
              <a:p>
                <a:pPr algn="ctr"/>
                <a:r>
                  <a:rPr lang="en-US" dirty="0" smtClean="0">
                    <a:solidFill>
                      <a:schemeClr val="bg1"/>
                    </a:solidFill>
                    <a:latin typeface="Bebas Neue" panose="020B0506020202020201" pitchFamily="34" charset="0"/>
                  </a:rPr>
                  <a:t>e-commerce</a:t>
                </a:r>
                <a:endParaRPr lang="en-US" dirty="0">
                  <a:solidFill>
                    <a:schemeClr val="bg1"/>
                  </a:solidFill>
                  <a:latin typeface="Bebas Neue" panose="020B0506020202020201" pitchFamily="34" charset="0"/>
                </a:endParaRPr>
              </a:p>
            </p:txBody>
          </p:sp>
          <p:cxnSp>
            <p:nvCxnSpPr>
              <p:cNvPr id="127" name="Gerader Verbinder 126"/>
              <p:cNvCxnSpPr>
                <a:cxnSpLocks/>
              </p:cNvCxnSpPr>
              <p:nvPr/>
            </p:nvCxnSpPr>
            <p:spPr bwMode="gray">
              <a:xfrm>
                <a:off x="3437463" y="5070640"/>
                <a:ext cx="2013605" cy="0"/>
              </a:xfrm>
              <a:prstGeom prst="line">
                <a:avLst/>
              </a:prstGeom>
              <a:ln w="19050">
                <a:solidFill>
                  <a:schemeClr val="bg1">
                    <a:lumMod val="65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112" name="Gruppieren 111"/>
            <p:cNvGrpSpPr/>
            <p:nvPr/>
          </p:nvGrpSpPr>
          <p:grpSpPr bwMode="gray">
            <a:xfrm>
              <a:off x="7203469" y="5450399"/>
              <a:ext cx="2014287" cy="360000"/>
              <a:chOff x="7343780" y="4710640"/>
              <a:chExt cx="2014287" cy="360000"/>
            </a:xfrm>
          </p:grpSpPr>
          <p:sp>
            <p:nvSpPr>
              <p:cNvPr id="123" name="Pfeil nach links und rechts 122"/>
              <p:cNvSpPr/>
              <p:nvPr/>
            </p:nvSpPr>
            <p:spPr bwMode="gray">
              <a:xfrm>
                <a:off x="7356685" y="4710640"/>
                <a:ext cx="2001382" cy="360000"/>
              </a:xfrm>
              <a:prstGeom prst="rect">
                <a:avLst/>
              </a:prstGeom>
              <a:noFill/>
              <a:ln w="15875">
                <a:noFill/>
                <a:prstDash val="dash"/>
              </a:ln>
            </p:spPr>
            <p:style>
              <a:lnRef idx="2">
                <a:schemeClr val="accent1">
                  <a:shade val="50000"/>
                </a:schemeClr>
              </a:lnRef>
              <a:fillRef idx="1">
                <a:schemeClr val="accent1"/>
              </a:fillRef>
              <a:effectRef idx="0">
                <a:schemeClr val="accent1"/>
              </a:effectRef>
              <a:fontRef idx="minor">
                <a:schemeClr val="lt1"/>
              </a:fontRef>
            </p:style>
            <p:txBody>
              <a:bodyPr bIns="72000" rtlCol="0" anchor="ctr"/>
              <a:lstStyle/>
              <a:p>
                <a:pPr algn="ctr"/>
                <a:r>
                  <a:rPr lang="en-US" dirty="0" smtClean="0">
                    <a:solidFill>
                      <a:schemeClr val="bg1"/>
                    </a:solidFill>
                    <a:latin typeface="Bebas Neue" panose="020B0506020202020201" pitchFamily="34" charset="0"/>
                  </a:rPr>
                  <a:t>e-commerce</a:t>
                </a:r>
                <a:endParaRPr lang="en-US" dirty="0">
                  <a:solidFill>
                    <a:schemeClr val="bg1"/>
                  </a:solidFill>
                  <a:latin typeface="Bebas Neue" panose="020B0506020202020201" pitchFamily="34" charset="0"/>
                </a:endParaRPr>
              </a:p>
            </p:txBody>
          </p:sp>
          <p:cxnSp>
            <p:nvCxnSpPr>
              <p:cNvPr id="128" name="Gerader Verbinder 127"/>
              <p:cNvCxnSpPr>
                <a:cxnSpLocks/>
              </p:cNvCxnSpPr>
              <p:nvPr/>
            </p:nvCxnSpPr>
            <p:spPr bwMode="gray">
              <a:xfrm>
                <a:off x="7343780" y="5070640"/>
                <a:ext cx="2013605" cy="0"/>
              </a:xfrm>
              <a:prstGeom prst="line">
                <a:avLst/>
              </a:prstGeom>
              <a:ln w="19050">
                <a:solidFill>
                  <a:schemeClr val="bg1">
                    <a:lumMod val="65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15" name="Gruppieren 14"/>
            <p:cNvGrpSpPr/>
            <p:nvPr/>
          </p:nvGrpSpPr>
          <p:grpSpPr bwMode="gray">
            <a:xfrm>
              <a:off x="2973252" y="2987801"/>
              <a:ext cx="2048406" cy="445579"/>
              <a:chOff x="3420063" y="2481521"/>
              <a:chExt cx="2048406" cy="445579"/>
            </a:xfrm>
          </p:grpSpPr>
          <p:sp>
            <p:nvSpPr>
              <p:cNvPr id="119" name="Pfeil nach links und rechts 118"/>
              <p:cNvSpPr/>
              <p:nvPr/>
            </p:nvSpPr>
            <p:spPr bwMode="gray">
              <a:xfrm>
                <a:off x="3420063" y="2481521"/>
                <a:ext cx="2048406" cy="445579"/>
              </a:xfrm>
              <a:prstGeom prst="rect">
                <a:avLst/>
              </a:prstGeom>
              <a:noFill/>
              <a:ln w="15875">
                <a:noFill/>
                <a:prstDash val="dash"/>
              </a:ln>
            </p:spPr>
            <p:style>
              <a:lnRef idx="2">
                <a:schemeClr val="accent1">
                  <a:shade val="50000"/>
                </a:schemeClr>
              </a:lnRef>
              <a:fillRef idx="1">
                <a:schemeClr val="accent1"/>
              </a:fillRef>
              <a:effectRef idx="0">
                <a:schemeClr val="accent1"/>
              </a:effectRef>
              <a:fontRef idx="minor">
                <a:schemeClr val="lt1"/>
              </a:fontRef>
            </p:style>
            <p:txBody>
              <a:bodyPr bIns="72000" rtlCol="0" anchor="ctr"/>
              <a:lstStyle/>
              <a:p>
                <a:pPr algn="ctr"/>
                <a:r>
                  <a:rPr lang="en-US" dirty="0" smtClean="0">
                    <a:solidFill>
                      <a:schemeClr val="bg1"/>
                    </a:solidFill>
                    <a:latin typeface="Bebas Neue" panose="020B0506020202020201" pitchFamily="34" charset="0"/>
                  </a:rPr>
                  <a:t>Business-to-Business</a:t>
                </a:r>
                <a:endParaRPr lang="en-US" dirty="0">
                  <a:solidFill>
                    <a:schemeClr val="bg1"/>
                  </a:solidFill>
                  <a:latin typeface="Bebas Neue" panose="020B0506020202020201" pitchFamily="34" charset="0"/>
                </a:endParaRPr>
              </a:p>
            </p:txBody>
          </p:sp>
          <p:cxnSp>
            <p:nvCxnSpPr>
              <p:cNvPr id="130" name="Gerader Verbinder 129"/>
              <p:cNvCxnSpPr>
                <a:cxnSpLocks/>
              </p:cNvCxnSpPr>
              <p:nvPr/>
            </p:nvCxnSpPr>
            <p:spPr bwMode="gray">
              <a:xfrm>
                <a:off x="3437463" y="2921000"/>
                <a:ext cx="2013605" cy="0"/>
              </a:xfrm>
              <a:prstGeom prst="line">
                <a:avLst/>
              </a:prstGeom>
              <a:ln w="19050">
                <a:solidFill>
                  <a:schemeClr val="bg1">
                    <a:lumMod val="65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145" name="Gruppieren 144"/>
            <p:cNvGrpSpPr/>
            <p:nvPr/>
          </p:nvGrpSpPr>
          <p:grpSpPr bwMode="gray">
            <a:xfrm>
              <a:off x="7212511" y="2987801"/>
              <a:ext cx="2013605" cy="433447"/>
              <a:chOff x="7343780" y="2493653"/>
              <a:chExt cx="2013605" cy="433447"/>
            </a:xfrm>
          </p:grpSpPr>
          <p:sp>
            <p:nvSpPr>
              <p:cNvPr id="120" name="Pfeil nach links und rechts 119"/>
              <p:cNvSpPr/>
              <p:nvPr/>
            </p:nvSpPr>
            <p:spPr bwMode="gray">
              <a:xfrm>
                <a:off x="7349891" y="2493653"/>
                <a:ext cx="2001382" cy="433447"/>
              </a:xfrm>
              <a:prstGeom prst="rect">
                <a:avLst/>
              </a:prstGeom>
              <a:noFill/>
              <a:ln w="15875">
                <a:noFill/>
                <a:prstDash val="dash"/>
              </a:ln>
            </p:spPr>
            <p:style>
              <a:lnRef idx="2">
                <a:schemeClr val="accent1">
                  <a:shade val="50000"/>
                </a:schemeClr>
              </a:lnRef>
              <a:fillRef idx="1">
                <a:schemeClr val="accent1"/>
              </a:fillRef>
              <a:effectRef idx="0">
                <a:schemeClr val="accent1"/>
              </a:effectRef>
              <a:fontRef idx="minor">
                <a:schemeClr val="lt1"/>
              </a:fontRef>
            </p:style>
            <p:txBody>
              <a:bodyPr bIns="72000" rtlCol="0" anchor="ctr"/>
              <a:lstStyle/>
              <a:p>
                <a:pPr algn="ctr"/>
                <a:r>
                  <a:rPr lang="en-US" dirty="0" smtClean="0">
                    <a:solidFill>
                      <a:schemeClr val="bg1"/>
                    </a:solidFill>
                    <a:latin typeface="Bebas Neue" panose="020B0506020202020201" pitchFamily="34" charset="0"/>
                  </a:rPr>
                  <a:t>Business-to-customer</a:t>
                </a:r>
                <a:endParaRPr lang="en-US" dirty="0">
                  <a:solidFill>
                    <a:schemeClr val="bg1"/>
                  </a:solidFill>
                  <a:latin typeface="Bebas Neue" panose="020B0506020202020201" pitchFamily="34" charset="0"/>
                </a:endParaRPr>
              </a:p>
            </p:txBody>
          </p:sp>
          <p:cxnSp>
            <p:nvCxnSpPr>
              <p:cNvPr id="131" name="Gerader Verbinder 130"/>
              <p:cNvCxnSpPr>
                <a:cxnSpLocks/>
              </p:cNvCxnSpPr>
              <p:nvPr/>
            </p:nvCxnSpPr>
            <p:spPr bwMode="gray">
              <a:xfrm>
                <a:off x="7343780" y="2921000"/>
                <a:ext cx="2013605" cy="0"/>
              </a:xfrm>
              <a:prstGeom prst="line">
                <a:avLst/>
              </a:prstGeom>
              <a:ln w="19050">
                <a:solidFill>
                  <a:schemeClr val="bg1">
                    <a:lumMod val="65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8" name="Gruppieren 7"/>
            <p:cNvGrpSpPr/>
            <p:nvPr/>
          </p:nvGrpSpPr>
          <p:grpSpPr>
            <a:xfrm>
              <a:off x="5434406" y="2987801"/>
              <a:ext cx="1330555" cy="2822598"/>
              <a:chOff x="5434406" y="2987801"/>
              <a:chExt cx="1330555" cy="2822598"/>
            </a:xfrm>
          </p:grpSpPr>
          <p:grpSp>
            <p:nvGrpSpPr>
              <p:cNvPr id="11" name="Gruppieren 10"/>
              <p:cNvGrpSpPr/>
              <p:nvPr/>
            </p:nvGrpSpPr>
            <p:grpSpPr bwMode="gray">
              <a:xfrm>
                <a:off x="5434406" y="2987801"/>
                <a:ext cx="1330555" cy="2822598"/>
                <a:chOff x="5421012" y="2272485"/>
                <a:chExt cx="1330555" cy="2822598"/>
              </a:xfrm>
            </p:grpSpPr>
            <p:grpSp>
              <p:nvGrpSpPr>
                <p:cNvPr id="6" name="Gruppieren 5"/>
                <p:cNvGrpSpPr/>
                <p:nvPr/>
              </p:nvGrpSpPr>
              <p:grpSpPr bwMode="gray">
                <a:xfrm>
                  <a:off x="5421012" y="2272485"/>
                  <a:ext cx="1330555" cy="2822598"/>
                  <a:chOff x="4906418" y="1154776"/>
                  <a:chExt cx="2026397" cy="4298736"/>
                </a:xfrm>
              </p:grpSpPr>
              <p:sp>
                <p:nvSpPr>
                  <p:cNvPr id="108" name="Rechteck 107"/>
                  <p:cNvSpPr/>
                  <p:nvPr/>
                </p:nvSpPr>
                <p:spPr bwMode="gray">
                  <a:xfrm>
                    <a:off x="5702531" y="2502131"/>
                    <a:ext cx="739833" cy="2951381"/>
                  </a:xfrm>
                  <a:prstGeom prst="rect">
                    <a:avLst/>
                  </a:prstGeom>
                  <a:solidFill>
                    <a:schemeClr val="bg1">
                      <a:lumMod val="65000"/>
                    </a:schemeClr>
                  </a:solidFill>
                  <a:ln w="12700">
                    <a:noFill/>
                    <a:round/>
                    <a:headEnd/>
                    <a:tailEnd/>
                  </a:ln>
                </p:spPr>
                <p:txBody>
                  <a:bodyPr lIns="0" tIns="0" rIns="0" bIns="0" rtlCol="0" anchor="ctr"/>
                  <a:lstStyle/>
                  <a:p>
                    <a:pPr algn="ctr"/>
                    <a:endParaRPr lang="en-US" dirty="0"/>
                  </a:p>
                </p:txBody>
              </p:sp>
              <p:sp>
                <p:nvSpPr>
                  <p:cNvPr id="109" name="Freeform 6"/>
                  <p:cNvSpPr>
                    <a:spLocks/>
                  </p:cNvSpPr>
                  <p:nvPr/>
                </p:nvSpPr>
                <p:spPr bwMode="gray">
                  <a:xfrm flipH="1">
                    <a:off x="4906418" y="1154776"/>
                    <a:ext cx="987902" cy="4298124"/>
                  </a:xfrm>
                  <a:custGeom>
                    <a:avLst/>
                    <a:gdLst>
                      <a:gd name="T0" fmla="*/ 1154 w 1247"/>
                      <a:gd name="T1" fmla="*/ 389 h 751"/>
                      <a:gd name="T2" fmla="*/ 1154 w 1247"/>
                      <a:gd name="T3" fmla="*/ 267 h 751"/>
                      <a:gd name="T4" fmla="*/ 857 w 1247"/>
                      <a:gd name="T5" fmla="*/ 130 h 751"/>
                      <a:gd name="T6" fmla="*/ 857 w 1247"/>
                      <a:gd name="T7" fmla="*/ 389 h 751"/>
                      <a:gd name="T8" fmla="*/ 819 w 1247"/>
                      <a:gd name="T9" fmla="*/ 389 h 751"/>
                      <a:gd name="T10" fmla="*/ 819 w 1247"/>
                      <a:gd name="T11" fmla="*/ 267 h 751"/>
                      <a:gd name="T12" fmla="*/ 519 w 1247"/>
                      <a:gd name="T13" fmla="*/ 130 h 751"/>
                      <a:gd name="T14" fmla="*/ 519 w 1247"/>
                      <a:gd name="T15" fmla="*/ 389 h 751"/>
                      <a:gd name="T16" fmla="*/ 425 w 1247"/>
                      <a:gd name="T17" fmla="*/ 389 h 751"/>
                      <a:gd name="T18" fmla="*/ 425 w 1247"/>
                      <a:gd name="T19" fmla="*/ 0 h 751"/>
                      <a:gd name="T20" fmla="*/ 295 w 1247"/>
                      <a:gd name="T21" fmla="*/ 0 h 751"/>
                      <a:gd name="T22" fmla="*/ 295 w 1247"/>
                      <a:gd name="T23" fmla="*/ 389 h 751"/>
                      <a:gd name="T24" fmla="*/ 243 w 1247"/>
                      <a:gd name="T25" fmla="*/ 389 h 751"/>
                      <a:gd name="T26" fmla="*/ 243 w 1247"/>
                      <a:gd name="T27" fmla="*/ 0 h 751"/>
                      <a:gd name="T28" fmla="*/ 113 w 1247"/>
                      <a:gd name="T29" fmla="*/ 0 h 751"/>
                      <a:gd name="T30" fmla="*/ 113 w 1247"/>
                      <a:gd name="T31" fmla="*/ 389 h 751"/>
                      <a:gd name="T32" fmla="*/ 0 w 1247"/>
                      <a:gd name="T33" fmla="*/ 389 h 751"/>
                      <a:gd name="T34" fmla="*/ 0 w 1247"/>
                      <a:gd name="T35" fmla="*/ 751 h 751"/>
                      <a:gd name="T36" fmla="*/ 1247 w 1247"/>
                      <a:gd name="T37" fmla="*/ 751 h 751"/>
                      <a:gd name="T38" fmla="*/ 1247 w 1247"/>
                      <a:gd name="T39" fmla="*/ 389 h 751"/>
                      <a:gd name="T40" fmla="*/ 1154 w 1247"/>
                      <a:gd name="T41" fmla="*/ 389 h 751"/>
                      <a:gd name="connsiteX0" fmla="*/ 10000 w 10000"/>
                      <a:gd name="connsiteY0" fmla="*/ 5180 h 10000"/>
                      <a:gd name="connsiteX1" fmla="*/ 9254 w 10000"/>
                      <a:gd name="connsiteY1" fmla="*/ 3555 h 10000"/>
                      <a:gd name="connsiteX2" fmla="*/ 6872 w 10000"/>
                      <a:gd name="connsiteY2" fmla="*/ 1731 h 10000"/>
                      <a:gd name="connsiteX3" fmla="*/ 6872 w 10000"/>
                      <a:gd name="connsiteY3" fmla="*/ 5180 h 10000"/>
                      <a:gd name="connsiteX4" fmla="*/ 6568 w 10000"/>
                      <a:gd name="connsiteY4" fmla="*/ 5180 h 10000"/>
                      <a:gd name="connsiteX5" fmla="*/ 6568 w 10000"/>
                      <a:gd name="connsiteY5" fmla="*/ 3555 h 10000"/>
                      <a:gd name="connsiteX6" fmla="*/ 4162 w 10000"/>
                      <a:gd name="connsiteY6" fmla="*/ 1731 h 10000"/>
                      <a:gd name="connsiteX7" fmla="*/ 4162 w 10000"/>
                      <a:gd name="connsiteY7" fmla="*/ 5180 h 10000"/>
                      <a:gd name="connsiteX8" fmla="*/ 3408 w 10000"/>
                      <a:gd name="connsiteY8" fmla="*/ 5180 h 10000"/>
                      <a:gd name="connsiteX9" fmla="*/ 3408 w 10000"/>
                      <a:gd name="connsiteY9" fmla="*/ 0 h 10000"/>
                      <a:gd name="connsiteX10" fmla="*/ 2366 w 10000"/>
                      <a:gd name="connsiteY10" fmla="*/ 0 h 10000"/>
                      <a:gd name="connsiteX11" fmla="*/ 2366 w 10000"/>
                      <a:gd name="connsiteY11" fmla="*/ 5180 h 10000"/>
                      <a:gd name="connsiteX12" fmla="*/ 1949 w 10000"/>
                      <a:gd name="connsiteY12" fmla="*/ 5180 h 10000"/>
                      <a:gd name="connsiteX13" fmla="*/ 1949 w 10000"/>
                      <a:gd name="connsiteY13" fmla="*/ 0 h 10000"/>
                      <a:gd name="connsiteX14" fmla="*/ 906 w 10000"/>
                      <a:gd name="connsiteY14" fmla="*/ 0 h 10000"/>
                      <a:gd name="connsiteX15" fmla="*/ 906 w 10000"/>
                      <a:gd name="connsiteY15" fmla="*/ 5180 h 10000"/>
                      <a:gd name="connsiteX16" fmla="*/ 0 w 10000"/>
                      <a:gd name="connsiteY16" fmla="*/ 5180 h 10000"/>
                      <a:gd name="connsiteX17" fmla="*/ 0 w 10000"/>
                      <a:gd name="connsiteY17" fmla="*/ 10000 h 10000"/>
                      <a:gd name="connsiteX18" fmla="*/ 10000 w 10000"/>
                      <a:gd name="connsiteY18" fmla="*/ 10000 h 10000"/>
                      <a:gd name="connsiteX19" fmla="*/ 10000 w 10000"/>
                      <a:gd name="connsiteY19" fmla="*/ 5180 h 10000"/>
                      <a:gd name="connsiteX0" fmla="*/ 10000 w 10000"/>
                      <a:gd name="connsiteY0" fmla="*/ 5180 h 10000"/>
                      <a:gd name="connsiteX1" fmla="*/ 6872 w 10000"/>
                      <a:gd name="connsiteY1" fmla="*/ 1731 h 10000"/>
                      <a:gd name="connsiteX2" fmla="*/ 6872 w 10000"/>
                      <a:gd name="connsiteY2" fmla="*/ 5180 h 10000"/>
                      <a:gd name="connsiteX3" fmla="*/ 6568 w 10000"/>
                      <a:gd name="connsiteY3" fmla="*/ 5180 h 10000"/>
                      <a:gd name="connsiteX4" fmla="*/ 6568 w 10000"/>
                      <a:gd name="connsiteY4" fmla="*/ 3555 h 10000"/>
                      <a:gd name="connsiteX5" fmla="*/ 4162 w 10000"/>
                      <a:gd name="connsiteY5" fmla="*/ 1731 h 10000"/>
                      <a:gd name="connsiteX6" fmla="*/ 4162 w 10000"/>
                      <a:gd name="connsiteY6" fmla="*/ 5180 h 10000"/>
                      <a:gd name="connsiteX7" fmla="*/ 3408 w 10000"/>
                      <a:gd name="connsiteY7" fmla="*/ 5180 h 10000"/>
                      <a:gd name="connsiteX8" fmla="*/ 3408 w 10000"/>
                      <a:gd name="connsiteY8" fmla="*/ 0 h 10000"/>
                      <a:gd name="connsiteX9" fmla="*/ 2366 w 10000"/>
                      <a:gd name="connsiteY9" fmla="*/ 0 h 10000"/>
                      <a:gd name="connsiteX10" fmla="*/ 2366 w 10000"/>
                      <a:gd name="connsiteY10" fmla="*/ 5180 h 10000"/>
                      <a:gd name="connsiteX11" fmla="*/ 1949 w 10000"/>
                      <a:gd name="connsiteY11" fmla="*/ 5180 h 10000"/>
                      <a:gd name="connsiteX12" fmla="*/ 1949 w 10000"/>
                      <a:gd name="connsiteY12" fmla="*/ 0 h 10000"/>
                      <a:gd name="connsiteX13" fmla="*/ 906 w 10000"/>
                      <a:gd name="connsiteY13" fmla="*/ 0 h 10000"/>
                      <a:gd name="connsiteX14" fmla="*/ 906 w 10000"/>
                      <a:gd name="connsiteY14" fmla="*/ 5180 h 10000"/>
                      <a:gd name="connsiteX15" fmla="*/ 0 w 10000"/>
                      <a:gd name="connsiteY15" fmla="*/ 5180 h 10000"/>
                      <a:gd name="connsiteX16" fmla="*/ 0 w 10000"/>
                      <a:gd name="connsiteY16" fmla="*/ 10000 h 10000"/>
                      <a:gd name="connsiteX17" fmla="*/ 10000 w 10000"/>
                      <a:gd name="connsiteY17" fmla="*/ 10000 h 10000"/>
                      <a:gd name="connsiteX18" fmla="*/ 10000 w 10000"/>
                      <a:gd name="connsiteY18" fmla="*/ 5180 h 10000"/>
                      <a:gd name="connsiteX0" fmla="*/ 10000 w 10034"/>
                      <a:gd name="connsiteY0" fmla="*/ 6895 h 11715"/>
                      <a:gd name="connsiteX1" fmla="*/ 10034 w 10034"/>
                      <a:gd name="connsiteY1" fmla="*/ 0 h 11715"/>
                      <a:gd name="connsiteX2" fmla="*/ 6872 w 10034"/>
                      <a:gd name="connsiteY2" fmla="*/ 6895 h 11715"/>
                      <a:gd name="connsiteX3" fmla="*/ 6568 w 10034"/>
                      <a:gd name="connsiteY3" fmla="*/ 6895 h 11715"/>
                      <a:gd name="connsiteX4" fmla="*/ 6568 w 10034"/>
                      <a:gd name="connsiteY4" fmla="*/ 5270 h 11715"/>
                      <a:gd name="connsiteX5" fmla="*/ 4162 w 10034"/>
                      <a:gd name="connsiteY5" fmla="*/ 3446 h 11715"/>
                      <a:gd name="connsiteX6" fmla="*/ 4162 w 10034"/>
                      <a:gd name="connsiteY6" fmla="*/ 6895 h 11715"/>
                      <a:gd name="connsiteX7" fmla="*/ 3408 w 10034"/>
                      <a:gd name="connsiteY7" fmla="*/ 6895 h 11715"/>
                      <a:gd name="connsiteX8" fmla="*/ 3408 w 10034"/>
                      <a:gd name="connsiteY8" fmla="*/ 1715 h 11715"/>
                      <a:gd name="connsiteX9" fmla="*/ 2366 w 10034"/>
                      <a:gd name="connsiteY9" fmla="*/ 1715 h 11715"/>
                      <a:gd name="connsiteX10" fmla="*/ 2366 w 10034"/>
                      <a:gd name="connsiteY10" fmla="*/ 6895 h 11715"/>
                      <a:gd name="connsiteX11" fmla="*/ 1949 w 10034"/>
                      <a:gd name="connsiteY11" fmla="*/ 6895 h 11715"/>
                      <a:gd name="connsiteX12" fmla="*/ 1949 w 10034"/>
                      <a:gd name="connsiteY12" fmla="*/ 1715 h 11715"/>
                      <a:gd name="connsiteX13" fmla="*/ 906 w 10034"/>
                      <a:gd name="connsiteY13" fmla="*/ 1715 h 11715"/>
                      <a:gd name="connsiteX14" fmla="*/ 906 w 10034"/>
                      <a:gd name="connsiteY14" fmla="*/ 6895 h 11715"/>
                      <a:gd name="connsiteX15" fmla="*/ 0 w 10034"/>
                      <a:gd name="connsiteY15" fmla="*/ 6895 h 11715"/>
                      <a:gd name="connsiteX16" fmla="*/ 0 w 10034"/>
                      <a:gd name="connsiteY16" fmla="*/ 11715 h 11715"/>
                      <a:gd name="connsiteX17" fmla="*/ 10000 w 10034"/>
                      <a:gd name="connsiteY17" fmla="*/ 11715 h 11715"/>
                      <a:gd name="connsiteX18" fmla="*/ 10000 w 10034"/>
                      <a:gd name="connsiteY18" fmla="*/ 6895 h 11715"/>
                      <a:gd name="connsiteX0" fmla="*/ 10000 w 10034"/>
                      <a:gd name="connsiteY0" fmla="*/ 12471 h 17291"/>
                      <a:gd name="connsiteX1" fmla="*/ 10034 w 10034"/>
                      <a:gd name="connsiteY1" fmla="*/ 5576 h 17291"/>
                      <a:gd name="connsiteX2" fmla="*/ 6526 w 10034"/>
                      <a:gd name="connsiteY2" fmla="*/ 0 h 17291"/>
                      <a:gd name="connsiteX3" fmla="*/ 6568 w 10034"/>
                      <a:gd name="connsiteY3" fmla="*/ 12471 h 17291"/>
                      <a:gd name="connsiteX4" fmla="*/ 6568 w 10034"/>
                      <a:gd name="connsiteY4" fmla="*/ 10846 h 17291"/>
                      <a:gd name="connsiteX5" fmla="*/ 4162 w 10034"/>
                      <a:gd name="connsiteY5" fmla="*/ 9022 h 17291"/>
                      <a:gd name="connsiteX6" fmla="*/ 4162 w 10034"/>
                      <a:gd name="connsiteY6" fmla="*/ 12471 h 17291"/>
                      <a:gd name="connsiteX7" fmla="*/ 3408 w 10034"/>
                      <a:gd name="connsiteY7" fmla="*/ 12471 h 17291"/>
                      <a:gd name="connsiteX8" fmla="*/ 3408 w 10034"/>
                      <a:gd name="connsiteY8" fmla="*/ 7291 h 17291"/>
                      <a:gd name="connsiteX9" fmla="*/ 2366 w 10034"/>
                      <a:gd name="connsiteY9" fmla="*/ 7291 h 17291"/>
                      <a:gd name="connsiteX10" fmla="*/ 2366 w 10034"/>
                      <a:gd name="connsiteY10" fmla="*/ 12471 h 17291"/>
                      <a:gd name="connsiteX11" fmla="*/ 1949 w 10034"/>
                      <a:gd name="connsiteY11" fmla="*/ 12471 h 17291"/>
                      <a:gd name="connsiteX12" fmla="*/ 1949 w 10034"/>
                      <a:gd name="connsiteY12" fmla="*/ 7291 h 17291"/>
                      <a:gd name="connsiteX13" fmla="*/ 906 w 10034"/>
                      <a:gd name="connsiteY13" fmla="*/ 7291 h 17291"/>
                      <a:gd name="connsiteX14" fmla="*/ 906 w 10034"/>
                      <a:gd name="connsiteY14" fmla="*/ 12471 h 17291"/>
                      <a:gd name="connsiteX15" fmla="*/ 0 w 10034"/>
                      <a:gd name="connsiteY15" fmla="*/ 12471 h 17291"/>
                      <a:gd name="connsiteX16" fmla="*/ 0 w 10034"/>
                      <a:gd name="connsiteY16" fmla="*/ 17291 h 17291"/>
                      <a:gd name="connsiteX17" fmla="*/ 10000 w 10034"/>
                      <a:gd name="connsiteY17" fmla="*/ 17291 h 17291"/>
                      <a:gd name="connsiteX18" fmla="*/ 10000 w 10034"/>
                      <a:gd name="connsiteY18" fmla="*/ 12471 h 17291"/>
                      <a:gd name="connsiteX0" fmla="*/ 10000 w 10034"/>
                      <a:gd name="connsiteY0" fmla="*/ 12471 h 17291"/>
                      <a:gd name="connsiteX1" fmla="*/ 10034 w 10034"/>
                      <a:gd name="connsiteY1" fmla="*/ 5576 h 17291"/>
                      <a:gd name="connsiteX2" fmla="*/ 6526 w 10034"/>
                      <a:gd name="connsiteY2" fmla="*/ 0 h 17291"/>
                      <a:gd name="connsiteX3" fmla="*/ 6568 w 10034"/>
                      <a:gd name="connsiteY3" fmla="*/ 10846 h 17291"/>
                      <a:gd name="connsiteX4" fmla="*/ 4162 w 10034"/>
                      <a:gd name="connsiteY4" fmla="*/ 9022 h 17291"/>
                      <a:gd name="connsiteX5" fmla="*/ 4162 w 10034"/>
                      <a:gd name="connsiteY5" fmla="*/ 12471 h 17291"/>
                      <a:gd name="connsiteX6" fmla="*/ 3408 w 10034"/>
                      <a:gd name="connsiteY6" fmla="*/ 12471 h 17291"/>
                      <a:gd name="connsiteX7" fmla="*/ 3408 w 10034"/>
                      <a:gd name="connsiteY7" fmla="*/ 7291 h 17291"/>
                      <a:gd name="connsiteX8" fmla="*/ 2366 w 10034"/>
                      <a:gd name="connsiteY8" fmla="*/ 7291 h 17291"/>
                      <a:gd name="connsiteX9" fmla="*/ 2366 w 10034"/>
                      <a:gd name="connsiteY9" fmla="*/ 12471 h 17291"/>
                      <a:gd name="connsiteX10" fmla="*/ 1949 w 10034"/>
                      <a:gd name="connsiteY10" fmla="*/ 12471 h 17291"/>
                      <a:gd name="connsiteX11" fmla="*/ 1949 w 10034"/>
                      <a:gd name="connsiteY11" fmla="*/ 7291 h 17291"/>
                      <a:gd name="connsiteX12" fmla="*/ 906 w 10034"/>
                      <a:gd name="connsiteY12" fmla="*/ 7291 h 17291"/>
                      <a:gd name="connsiteX13" fmla="*/ 906 w 10034"/>
                      <a:gd name="connsiteY13" fmla="*/ 12471 h 17291"/>
                      <a:gd name="connsiteX14" fmla="*/ 0 w 10034"/>
                      <a:gd name="connsiteY14" fmla="*/ 12471 h 17291"/>
                      <a:gd name="connsiteX15" fmla="*/ 0 w 10034"/>
                      <a:gd name="connsiteY15" fmla="*/ 17291 h 17291"/>
                      <a:gd name="connsiteX16" fmla="*/ 10000 w 10034"/>
                      <a:gd name="connsiteY16" fmla="*/ 17291 h 17291"/>
                      <a:gd name="connsiteX17" fmla="*/ 10000 w 10034"/>
                      <a:gd name="connsiteY17" fmla="*/ 12471 h 17291"/>
                      <a:gd name="connsiteX0" fmla="*/ 10000 w 10034"/>
                      <a:gd name="connsiteY0" fmla="*/ 12471 h 17291"/>
                      <a:gd name="connsiteX1" fmla="*/ 10034 w 10034"/>
                      <a:gd name="connsiteY1" fmla="*/ 5576 h 17291"/>
                      <a:gd name="connsiteX2" fmla="*/ 6526 w 10034"/>
                      <a:gd name="connsiteY2" fmla="*/ 0 h 17291"/>
                      <a:gd name="connsiteX3" fmla="*/ 6568 w 10034"/>
                      <a:gd name="connsiteY3" fmla="*/ 10846 h 17291"/>
                      <a:gd name="connsiteX4" fmla="*/ 4162 w 10034"/>
                      <a:gd name="connsiteY4" fmla="*/ 9022 h 17291"/>
                      <a:gd name="connsiteX5" fmla="*/ 4162 w 10034"/>
                      <a:gd name="connsiteY5" fmla="*/ 12471 h 17291"/>
                      <a:gd name="connsiteX6" fmla="*/ 3408 w 10034"/>
                      <a:gd name="connsiteY6" fmla="*/ 7291 h 17291"/>
                      <a:gd name="connsiteX7" fmla="*/ 2366 w 10034"/>
                      <a:gd name="connsiteY7" fmla="*/ 7291 h 17291"/>
                      <a:gd name="connsiteX8" fmla="*/ 2366 w 10034"/>
                      <a:gd name="connsiteY8" fmla="*/ 12471 h 17291"/>
                      <a:gd name="connsiteX9" fmla="*/ 1949 w 10034"/>
                      <a:gd name="connsiteY9" fmla="*/ 12471 h 17291"/>
                      <a:gd name="connsiteX10" fmla="*/ 1949 w 10034"/>
                      <a:gd name="connsiteY10" fmla="*/ 7291 h 17291"/>
                      <a:gd name="connsiteX11" fmla="*/ 906 w 10034"/>
                      <a:gd name="connsiteY11" fmla="*/ 7291 h 17291"/>
                      <a:gd name="connsiteX12" fmla="*/ 906 w 10034"/>
                      <a:gd name="connsiteY12" fmla="*/ 12471 h 17291"/>
                      <a:gd name="connsiteX13" fmla="*/ 0 w 10034"/>
                      <a:gd name="connsiteY13" fmla="*/ 12471 h 17291"/>
                      <a:gd name="connsiteX14" fmla="*/ 0 w 10034"/>
                      <a:gd name="connsiteY14" fmla="*/ 17291 h 17291"/>
                      <a:gd name="connsiteX15" fmla="*/ 10000 w 10034"/>
                      <a:gd name="connsiteY15" fmla="*/ 17291 h 17291"/>
                      <a:gd name="connsiteX16" fmla="*/ 10000 w 10034"/>
                      <a:gd name="connsiteY16" fmla="*/ 12471 h 17291"/>
                      <a:gd name="connsiteX0" fmla="*/ 10000 w 10034"/>
                      <a:gd name="connsiteY0" fmla="*/ 12471 h 17291"/>
                      <a:gd name="connsiteX1" fmla="*/ 10034 w 10034"/>
                      <a:gd name="connsiteY1" fmla="*/ 5576 h 17291"/>
                      <a:gd name="connsiteX2" fmla="*/ 6526 w 10034"/>
                      <a:gd name="connsiteY2" fmla="*/ 0 h 17291"/>
                      <a:gd name="connsiteX3" fmla="*/ 6568 w 10034"/>
                      <a:gd name="connsiteY3" fmla="*/ 10846 h 17291"/>
                      <a:gd name="connsiteX4" fmla="*/ 4162 w 10034"/>
                      <a:gd name="connsiteY4" fmla="*/ 9022 h 17291"/>
                      <a:gd name="connsiteX5" fmla="*/ 4162 w 10034"/>
                      <a:gd name="connsiteY5" fmla="*/ 12471 h 17291"/>
                      <a:gd name="connsiteX6" fmla="*/ 2366 w 10034"/>
                      <a:gd name="connsiteY6" fmla="*/ 7291 h 17291"/>
                      <a:gd name="connsiteX7" fmla="*/ 2366 w 10034"/>
                      <a:gd name="connsiteY7" fmla="*/ 12471 h 17291"/>
                      <a:gd name="connsiteX8" fmla="*/ 1949 w 10034"/>
                      <a:gd name="connsiteY8" fmla="*/ 12471 h 17291"/>
                      <a:gd name="connsiteX9" fmla="*/ 1949 w 10034"/>
                      <a:gd name="connsiteY9" fmla="*/ 7291 h 17291"/>
                      <a:gd name="connsiteX10" fmla="*/ 906 w 10034"/>
                      <a:gd name="connsiteY10" fmla="*/ 7291 h 17291"/>
                      <a:gd name="connsiteX11" fmla="*/ 906 w 10034"/>
                      <a:gd name="connsiteY11" fmla="*/ 12471 h 17291"/>
                      <a:gd name="connsiteX12" fmla="*/ 0 w 10034"/>
                      <a:gd name="connsiteY12" fmla="*/ 12471 h 17291"/>
                      <a:gd name="connsiteX13" fmla="*/ 0 w 10034"/>
                      <a:gd name="connsiteY13" fmla="*/ 17291 h 17291"/>
                      <a:gd name="connsiteX14" fmla="*/ 10000 w 10034"/>
                      <a:gd name="connsiteY14" fmla="*/ 17291 h 17291"/>
                      <a:gd name="connsiteX15" fmla="*/ 10000 w 10034"/>
                      <a:gd name="connsiteY15" fmla="*/ 12471 h 17291"/>
                      <a:gd name="connsiteX0" fmla="*/ 10000 w 10034"/>
                      <a:gd name="connsiteY0" fmla="*/ 12471 h 17291"/>
                      <a:gd name="connsiteX1" fmla="*/ 10034 w 10034"/>
                      <a:gd name="connsiteY1" fmla="*/ 5576 h 17291"/>
                      <a:gd name="connsiteX2" fmla="*/ 6526 w 10034"/>
                      <a:gd name="connsiteY2" fmla="*/ 0 h 17291"/>
                      <a:gd name="connsiteX3" fmla="*/ 6568 w 10034"/>
                      <a:gd name="connsiteY3" fmla="*/ 10846 h 17291"/>
                      <a:gd name="connsiteX4" fmla="*/ 4162 w 10034"/>
                      <a:gd name="connsiteY4" fmla="*/ 9022 h 17291"/>
                      <a:gd name="connsiteX5" fmla="*/ 4162 w 10034"/>
                      <a:gd name="connsiteY5" fmla="*/ 12471 h 17291"/>
                      <a:gd name="connsiteX6" fmla="*/ 2366 w 10034"/>
                      <a:gd name="connsiteY6" fmla="*/ 12471 h 17291"/>
                      <a:gd name="connsiteX7" fmla="*/ 1949 w 10034"/>
                      <a:gd name="connsiteY7" fmla="*/ 12471 h 17291"/>
                      <a:gd name="connsiteX8" fmla="*/ 1949 w 10034"/>
                      <a:gd name="connsiteY8" fmla="*/ 7291 h 17291"/>
                      <a:gd name="connsiteX9" fmla="*/ 906 w 10034"/>
                      <a:gd name="connsiteY9" fmla="*/ 7291 h 17291"/>
                      <a:gd name="connsiteX10" fmla="*/ 906 w 10034"/>
                      <a:gd name="connsiteY10" fmla="*/ 12471 h 17291"/>
                      <a:gd name="connsiteX11" fmla="*/ 0 w 10034"/>
                      <a:gd name="connsiteY11" fmla="*/ 12471 h 17291"/>
                      <a:gd name="connsiteX12" fmla="*/ 0 w 10034"/>
                      <a:gd name="connsiteY12" fmla="*/ 17291 h 17291"/>
                      <a:gd name="connsiteX13" fmla="*/ 10000 w 10034"/>
                      <a:gd name="connsiteY13" fmla="*/ 17291 h 17291"/>
                      <a:gd name="connsiteX14" fmla="*/ 10000 w 10034"/>
                      <a:gd name="connsiteY14" fmla="*/ 12471 h 17291"/>
                      <a:gd name="connsiteX0" fmla="*/ 10000 w 10034"/>
                      <a:gd name="connsiteY0" fmla="*/ 12471 h 17291"/>
                      <a:gd name="connsiteX1" fmla="*/ 10034 w 10034"/>
                      <a:gd name="connsiteY1" fmla="*/ 5576 h 17291"/>
                      <a:gd name="connsiteX2" fmla="*/ 6526 w 10034"/>
                      <a:gd name="connsiteY2" fmla="*/ 0 h 17291"/>
                      <a:gd name="connsiteX3" fmla="*/ 6568 w 10034"/>
                      <a:gd name="connsiteY3" fmla="*/ 10846 h 17291"/>
                      <a:gd name="connsiteX4" fmla="*/ 4162 w 10034"/>
                      <a:gd name="connsiteY4" fmla="*/ 9022 h 17291"/>
                      <a:gd name="connsiteX5" fmla="*/ 4162 w 10034"/>
                      <a:gd name="connsiteY5" fmla="*/ 12471 h 17291"/>
                      <a:gd name="connsiteX6" fmla="*/ 2366 w 10034"/>
                      <a:gd name="connsiteY6" fmla="*/ 12471 h 17291"/>
                      <a:gd name="connsiteX7" fmla="*/ 1949 w 10034"/>
                      <a:gd name="connsiteY7" fmla="*/ 7291 h 17291"/>
                      <a:gd name="connsiteX8" fmla="*/ 906 w 10034"/>
                      <a:gd name="connsiteY8" fmla="*/ 7291 h 17291"/>
                      <a:gd name="connsiteX9" fmla="*/ 906 w 10034"/>
                      <a:gd name="connsiteY9" fmla="*/ 12471 h 17291"/>
                      <a:gd name="connsiteX10" fmla="*/ 0 w 10034"/>
                      <a:gd name="connsiteY10" fmla="*/ 12471 h 17291"/>
                      <a:gd name="connsiteX11" fmla="*/ 0 w 10034"/>
                      <a:gd name="connsiteY11" fmla="*/ 17291 h 17291"/>
                      <a:gd name="connsiteX12" fmla="*/ 10000 w 10034"/>
                      <a:gd name="connsiteY12" fmla="*/ 17291 h 17291"/>
                      <a:gd name="connsiteX13" fmla="*/ 10000 w 10034"/>
                      <a:gd name="connsiteY13" fmla="*/ 12471 h 17291"/>
                      <a:gd name="connsiteX0" fmla="*/ 10000 w 10034"/>
                      <a:gd name="connsiteY0" fmla="*/ 12471 h 17291"/>
                      <a:gd name="connsiteX1" fmla="*/ 10034 w 10034"/>
                      <a:gd name="connsiteY1" fmla="*/ 5576 h 17291"/>
                      <a:gd name="connsiteX2" fmla="*/ 6526 w 10034"/>
                      <a:gd name="connsiteY2" fmla="*/ 0 h 17291"/>
                      <a:gd name="connsiteX3" fmla="*/ 6568 w 10034"/>
                      <a:gd name="connsiteY3" fmla="*/ 10846 h 17291"/>
                      <a:gd name="connsiteX4" fmla="*/ 4162 w 10034"/>
                      <a:gd name="connsiteY4" fmla="*/ 9022 h 17291"/>
                      <a:gd name="connsiteX5" fmla="*/ 4162 w 10034"/>
                      <a:gd name="connsiteY5" fmla="*/ 12471 h 17291"/>
                      <a:gd name="connsiteX6" fmla="*/ 1949 w 10034"/>
                      <a:gd name="connsiteY6" fmla="*/ 7291 h 17291"/>
                      <a:gd name="connsiteX7" fmla="*/ 906 w 10034"/>
                      <a:gd name="connsiteY7" fmla="*/ 7291 h 17291"/>
                      <a:gd name="connsiteX8" fmla="*/ 906 w 10034"/>
                      <a:gd name="connsiteY8" fmla="*/ 12471 h 17291"/>
                      <a:gd name="connsiteX9" fmla="*/ 0 w 10034"/>
                      <a:gd name="connsiteY9" fmla="*/ 12471 h 17291"/>
                      <a:gd name="connsiteX10" fmla="*/ 0 w 10034"/>
                      <a:gd name="connsiteY10" fmla="*/ 17291 h 17291"/>
                      <a:gd name="connsiteX11" fmla="*/ 10000 w 10034"/>
                      <a:gd name="connsiteY11" fmla="*/ 17291 h 17291"/>
                      <a:gd name="connsiteX12" fmla="*/ 10000 w 10034"/>
                      <a:gd name="connsiteY12" fmla="*/ 12471 h 17291"/>
                      <a:gd name="connsiteX0" fmla="*/ 10000 w 10034"/>
                      <a:gd name="connsiteY0" fmla="*/ 12471 h 17291"/>
                      <a:gd name="connsiteX1" fmla="*/ 10034 w 10034"/>
                      <a:gd name="connsiteY1" fmla="*/ 5576 h 17291"/>
                      <a:gd name="connsiteX2" fmla="*/ 6526 w 10034"/>
                      <a:gd name="connsiteY2" fmla="*/ 0 h 17291"/>
                      <a:gd name="connsiteX3" fmla="*/ 6568 w 10034"/>
                      <a:gd name="connsiteY3" fmla="*/ 10846 h 17291"/>
                      <a:gd name="connsiteX4" fmla="*/ 4162 w 10034"/>
                      <a:gd name="connsiteY4" fmla="*/ 9022 h 17291"/>
                      <a:gd name="connsiteX5" fmla="*/ 4162 w 10034"/>
                      <a:gd name="connsiteY5" fmla="*/ 12471 h 17291"/>
                      <a:gd name="connsiteX6" fmla="*/ 906 w 10034"/>
                      <a:gd name="connsiteY6" fmla="*/ 7291 h 17291"/>
                      <a:gd name="connsiteX7" fmla="*/ 906 w 10034"/>
                      <a:gd name="connsiteY7" fmla="*/ 12471 h 17291"/>
                      <a:gd name="connsiteX8" fmla="*/ 0 w 10034"/>
                      <a:gd name="connsiteY8" fmla="*/ 12471 h 17291"/>
                      <a:gd name="connsiteX9" fmla="*/ 0 w 10034"/>
                      <a:gd name="connsiteY9" fmla="*/ 17291 h 17291"/>
                      <a:gd name="connsiteX10" fmla="*/ 10000 w 10034"/>
                      <a:gd name="connsiteY10" fmla="*/ 17291 h 17291"/>
                      <a:gd name="connsiteX11" fmla="*/ 10000 w 10034"/>
                      <a:gd name="connsiteY11" fmla="*/ 12471 h 17291"/>
                      <a:gd name="connsiteX0" fmla="*/ 10000 w 10034"/>
                      <a:gd name="connsiteY0" fmla="*/ 12471 h 17291"/>
                      <a:gd name="connsiteX1" fmla="*/ 10034 w 10034"/>
                      <a:gd name="connsiteY1" fmla="*/ 5576 h 17291"/>
                      <a:gd name="connsiteX2" fmla="*/ 6526 w 10034"/>
                      <a:gd name="connsiteY2" fmla="*/ 0 h 17291"/>
                      <a:gd name="connsiteX3" fmla="*/ 6568 w 10034"/>
                      <a:gd name="connsiteY3" fmla="*/ 10846 h 17291"/>
                      <a:gd name="connsiteX4" fmla="*/ 4162 w 10034"/>
                      <a:gd name="connsiteY4" fmla="*/ 9022 h 17291"/>
                      <a:gd name="connsiteX5" fmla="*/ 4162 w 10034"/>
                      <a:gd name="connsiteY5" fmla="*/ 12471 h 17291"/>
                      <a:gd name="connsiteX6" fmla="*/ 906 w 10034"/>
                      <a:gd name="connsiteY6" fmla="*/ 12471 h 17291"/>
                      <a:gd name="connsiteX7" fmla="*/ 0 w 10034"/>
                      <a:gd name="connsiteY7" fmla="*/ 12471 h 17291"/>
                      <a:gd name="connsiteX8" fmla="*/ 0 w 10034"/>
                      <a:gd name="connsiteY8" fmla="*/ 17291 h 17291"/>
                      <a:gd name="connsiteX9" fmla="*/ 10000 w 10034"/>
                      <a:gd name="connsiteY9" fmla="*/ 17291 h 17291"/>
                      <a:gd name="connsiteX10" fmla="*/ 10000 w 10034"/>
                      <a:gd name="connsiteY10" fmla="*/ 12471 h 17291"/>
                      <a:gd name="connsiteX0" fmla="*/ 10000 w 10034"/>
                      <a:gd name="connsiteY0" fmla="*/ 12471 h 17291"/>
                      <a:gd name="connsiteX1" fmla="*/ 10034 w 10034"/>
                      <a:gd name="connsiteY1" fmla="*/ 5576 h 17291"/>
                      <a:gd name="connsiteX2" fmla="*/ 6526 w 10034"/>
                      <a:gd name="connsiteY2" fmla="*/ 0 h 17291"/>
                      <a:gd name="connsiteX3" fmla="*/ 6568 w 10034"/>
                      <a:gd name="connsiteY3" fmla="*/ 10846 h 17291"/>
                      <a:gd name="connsiteX4" fmla="*/ 4162 w 10034"/>
                      <a:gd name="connsiteY4" fmla="*/ 9022 h 17291"/>
                      <a:gd name="connsiteX5" fmla="*/ 4162 w 10034"/>
                      <a:gd name="connsiteY5" fmla="*/ 12471 h 17291"/>
                      <a:gd name="connsiteX6" fmla="*/ 0 w 10034"/>
                      <a:gd name="connsiteY6" fmla="*/ 12471 h 17291"/>
                      <a:gd name="connsiteX7" fmla="*/ 0 w 10034"/>
                      <a:gd name="connsiteY7" fmla="*/ 17291 h 17291"/>
                      <a:gd name="connsiteX8" fmla="*/ 10000 w 10034"/>
                      <a:gd name="connsiteY8" fmla="*/ 17291 h 17291"/>
                      <a:gd name="connsiteX9" fmla="*/ 10000 w 10034"/>
                      <a:gd name="connsiteY9" fmla="*/ 12471 h 17291"/>
                      <a:gd name="connsiteX0" fmla="*/ 10138 w 10172"/>
                      <a:gd name="connsiteY0" fmla="*/ 12471 h 17291"/>
                      <a:gd name="connsiteX1" fmla="*/ 10172 w 10172"/>
                      <a:gd name="connsiteY1" fmla="*/ 5576 h 17291"/>
                      <a:gd name="connsiteX2" fmla="*/ 6664 w 10172"/>
                      <a:gd name="connsiteY2" fmla="*/ 0 h 17291"/>
                      <a:gd name="connsiteX3" fmla="*/ 6706 w 10172"/>
                      <a:gd name="connsiteY3" fmla="*/ 10846 h 17291"/>
                      <a:gd name="connsiteX4" fmla="*/ 4300 w 10172"/>
                      <a:gd name="connsiteY4" fmla="*/ 9022 h 17291"/>
                      <a:gd name="connsiteX5" fmla="*/ 4300 w 10172"/>
                      <a:gd name="connsiteY5" fmla="*/ 12471 h 17291"/>
                      <a:gd name="connsiteX6" fmla="*/ 138 w 10172"/>
                      <a:gd name="connsiteY6" fmla="*/ 17291 h 17291"/>
                      <a:gd name="connsiteX7" fmla="*/ 10138 w 10172"/>
                      <a:gd name="connsiteY7" fmla="*/ 17291 h 17291"/>
                      <a:gd name="connsiteX8" fmla="*/ 10138 w 10172"/>
                      <a:gd name="connsiteY8" fmla="*/ 12471 h 17291"/>
                      <a:gd name="connsiteX0" fmla="*/ 5838 w 5872"/>
                      <a:gd name="connsiteY0" fmla="*/ 12471 h 17291"/>
                      <a:gd name="connsiteX1" fmla="*/ 5872 w 5872"/>
                      <a:gd name="connsiteY1" fmla="*/ 5576 h 17291"/>
                      <a:gd name="connsiteX2" fmla="*/ 2364 w 5872"/>
                      <a:gd name="connsiteY2" fmla="*/ 0 h 17291"/>
                      <a:gd name="connsiteX3" fmla="*/ 2406 w 5872"/>
                      <a:gd name="connsiteY3" fmla="*/ 10846 h 17291"/>
                      <a:gd name="connsiteX4" fmla="*/ 0 w 5872"/>
                      <a:gd name="connsiteY4" fmla="*/ 9022 h 17291"/>
                      <a:gd name="connsiteX5" fmla="*/ 0 w 5872"/>
                      <a:gd name="connsiteY5" fmla="*/ 12471 h 17291"/>
                      <a:gd name="connsiteX6" fmla="*/ 5838 w 5872"/>
                      <a:gd name="connsiteY6" fmla="*/ 17291 h 17291"/>
                      <a:gd name="connsiteX7" fmla="*/ 5838 w 5872"/>
                      <a:gd name="connsiteY7" fmla="*/ 12471 h 17291"/>
                      <a:gd name="connsiteX0" fmla="*/ 9942 w 10000"/>
                      <a:gd name="connsiteY0" fmla="*/ 7212 h 10141"/>
                      <a:gd name="connsiteX1" fmla="*/ 10000 w 10000"/>
                      <a:gd name="connsiteY1" fmla="*/ 3225 h 10141"/>
                      <a:gd name="connsiteX2" fmla="*/ 4026 w 10000"/>
                      <a:gd name="connsiteY2" fmla="*/ 0 h 10141"/>
                      <a:gd name="connsiteX3" fmla="*/ 4097 w 10000"/>
                      <a:gd name="connsiteY3" fmla="*/ 6273 h 10141"/>
                      <a:gd name="connsiteX4" fmla="*/ 0 w 10000"/>
                      <a:gd name="connsiteY4" fmla="*/ 5218 h 10141"/>
                      <a:gd name="connsiteX5" fmla="*/ 0 w 10000"/>
                      <a:gd name="connsiteY5" fmla="*/ 9679 h 10141"/>
                      <a:gd name="connsiteX6" fmla="*/ 9942 w 10000"/>
                      <a:gd name="connsiteY6" fmla="*/ 10000 h 10141"/>
                      <a:gd name="connsiteX7" fmla="*/ 9942 w 10000"/>
                      <a:gd name="connsiteY7" fmla="*/ 7212 h 10141"/>
                      <a:gd name="connsiteX0" fmla="*/ 9942 w 10000"/>
                      <a:gd name="connsiteY0" fmla="*/ 7212 h 10000"/>
                      <a:gd name="connsiteX1" fmla="*/ 10000 w 10000"/>
                      <a:gd name="connsiteY1" fmla="*/ 3225 h 10000"/>
                      <a:gd name="connsiteX2" fmla="*/ 4026 w 10000"/>
                      <a:gd name="connsiteY2" fmla="*/ 0 h 10000"/>
                      <a:gd name="connsiteX3" fmla="*/ 4097 w 10000"/>
                      <a:gd name="connsiteY3" fmla="*/ 6273 h 10000"/>
                      <a:gd name="connsiteX4" fmla="*/ 0 w 10000"/>
                      <a:gd name="connsiteY4" fmla="*/ 5218 h 10000"/>
                      <a:gd name="connsiteX5" fmla="*/ 0 w 10000"/>
                      <a:gd name="connsiteY5" fmla="*/ 9679 h 10000"/>
                      <a:gd name="connsiteX6" fmla="*/ 9942 w 10000"/>
                      <a:gd name="connsiteY6" fmla="*/ 10000 h 10000"/>
                      <a:gd name="connsiteX7" fmla="*/ 9942 w 10000"/>
                      <a:gd name="connsiteY7" fmla="*/ 7212 h 10000"/>
                      <a:gd name="connsiteX0" fmla="*/ 9942 w 10000"/>
                      <a:gd name="connsiteY0" fmla="*/ 7212 h 9810"/>
                      <a:gd name="connsiteX1" fmla="*/ 10000 w 10000"/>
                      <a:gd name="connsiteY1" fmla="*/ 3225 h 9810"/>
                      <a:gd name="connsiteX2" fmla="*/ 4026 w 10000"/>
                      <a:gd name="connsiteY2" fmla="*/ 0 h 9810"/>
                      <a:gd name="connsiteX3" fmla="*/ 4097 w 10000"/>
                      <a:gd name="connsiteY3" fmla="*/ 6273 h 9810"/>
                      <a:gd name="connsiteX4" fmla="*/ 0 w 10000"/>
                      <a:gd name="connsiteY4" fmla="*/ 5218 h 9810"/>
                      <a:gd name="connsiteX5" fmla="*/ 0 w 10000"/>
                      <a:gd name="connsiteY5" fmla="*/ 9679 h 9810"/>
                      <a:gd name="connsiteX6" fmla="*/ 9942 w 10000"/>
                      <a:gd name="connsiteY6" fmla="*/ 9810 h 9810"/>
                      <a:gd name="connsiteX7" fmla="*/ 9942 w 10000"/>
                      <a:gd name="connsiteY7" fmla="*/ 7212 h 9810"/>
                      <a:gd name="connsiteX0" fmla="*/ 9942 w 10000"/>
                      <a:gd name="connsiteY0" fmla="*/ 7352 h 10014"/>
                      <a:gd name="connsiteX1" fmla="*/ 10000 w 10000"/>
                      <a:gd name="connsiteY1" fmla="*/ 3287 h 10014"/>
                      <a:gd name="connsiteX2" fmla="*/ 4026 w 10000"/>
                      <a:gd name="connsiteY2" fmla="*/ 0 h 10014"/>
                      <a:gd name="connsiteX3" fmla="*/ 4097 w 10000"/>
                      <a:gd name="connsiteY3" fmla="*/ 6394 h 10014"/>
                      <a:gd name="connsiteX4" fmla="*/ 0 w 10000"/>
                      <a:gd name="connsiteY4" fmla="*/ 5319 h 10014"/>
                      <a:gd name="connsiteX5" fmla="*/ 64 w 10000"/>
                      <a:gd name="connsiteY5" fmla="*/ 10014 h 10014"/>
                      <a:gd name="connsiteX6" fmla="*/ 9942 w 10000"/>
                      <a:gd name="connsiteY6" fmla="*/ 10000 h 10014"/>
                      <a:gd name="connsiteX7" fmla="*/ 9942 w 10000"/>
                      <a:gd name="connsiteY7" fmla="*/ 7352 h 10014"/>
                      <a:gd name="connsiteX0" fmla="*/ 9942 w 10000"/>
                      <a:gd name="connsiteY0" fmla="*/ 7352 h 12336"/>
                      <a:gd name="connsiteX1" fmla="*/ 10000 w 10000"/>
                      <a:gd name="connsiteY1" fmla="*/ 3287 h 12336"/>
                      <a:gd name="connsiteX2" fmla="*/ 4026 w 10000"/>
                      <a:gd name="connsiteY2" fmla="*/ 0 h 12336"/>
                      <a:gd name="connsiteX3" fmla="*/ 4097 w 10000"/>
                      <a:gd name="connsiteY3" fmla="*/ 6394 h 12336"/>
                      <a:gd name="connsiteX4" fmla="*/ 0 w 10000"/>
                      <a:gd name="connsiteY4" fmla="*/ 5319 h 12336"/>
                      <a:gd name="connsiteX5" fmla="*/ 64 w 10000"/>
                      <a:gd name="connsiteY5" fmla="*/ 10014 h 12336"/>
                      <a:gd name="connsiteX6" fmla="*/ 9942 w 10000"/>
                      <a:gd name="connsiteY6" fmla="*/ 12336 h 12336"/>
                      <a:gd name="connsiteX7" fmla="*/ 9942 w 10000"/>
                      <a:gd name="connsiteY7" fmla="*/ 7352 h 12336"/>
                      <a:gd name="connsiteX0" fmla="*/ 9942 w 10000"/>
                      <a:gd name="connsiteY0" fmla="*/ 7352 h 12350"/>
                      <a:gd name="connsiteX1" fmla="*/ 10000 w 10000"/>
                      <a:gd name="connsiteY1" fmla="*/ 3287 h 12350"/>
                      <a:gd name="connsiteX2" fmla="*/ 4026 w 10000"/>
                      <a:gd name="connsiteY2" fmla="*/ 0 h 12350"/>
                      <a:gd name="connsiteX3" fmla="*/ 4097 w 10000"/>
                      <a:gd name="connsiteY3" fmla="*/ 6394 h 12350"/>
                      <a:gd name="connsiteX4" fmla="*/ 0 w 10000"/>
                      <a:gd name="connsiteY4" fmla="*/ 5319 h 12350"/>
                      <a:gd name="connsiteX5" fmla="*/ 148 w 10000"/>
                      <a:gd name="connsiteY5" fmla="*/ 12350 h 12350"/>
                      <a:gd name="connsiteX6" fmla="*/ 9942 w 10000"/>
                      <a:gd name="connsiteY6" fmla="*/ 12336 h 12350"/>
                      <a:gd name="connsiteX7" fmla="*/ 9942 w 10000"/>
                      <a:gd name="connsiteY7" fmla="*/ 7352 h 12350"/>
                      <a:gd name="connsiteX0" fmla="*/ 9966 w 10024"/>
                      <a:gd name="connsiteY0" fmla="*/ 7352 h 12336"/>
                      <a:gd name="connsiteX1" fmla="*/ 10024 w 10024"/>
                      <a:gd name="connsiteY1" fmla="*/ 3287 h 12336"/>
                      <a:gd name="connsiteX2" fmla="*/ 4050 w 10024"/>
                      <a:gd name="connsiteY2" fmla="*/ 0 h 12336"/>
                      <a:gd name="connsiteX3" fmla="*/ 4121 w 10024"/>
                      <a:gd name="connsiteY3" fmla="*/ 6394 h 12336"/>
                      <a:gd name="connsiteX4" fmla="*/ 24 w 10024"/>
                      <a:gd name="connsiteY4" fmla="*/ 5319 h 12336"/>
                      <a:gd name="connsiteX5" fmla="*/ 4 w 10024"/>
                      <a:gd name="connsiteY5" fmla="*/ 12325 h 12336"/>
                      <a:gd name="connsiteX6" fmla="*/ 9966 w 10024"/>
                      <a:gd name="connsiteY6" fmla="*/ 12336 h 12336"/>
                      <a:gd name="connsiteX7" fmla="*/ 9966 w 10024"/>
                      <a:gd name="connsiteY7" fmla="*/ 7352 h 12336"/>
                      <a:gd name="connsiteX0" fmla="*/ 9942 w 10000"/>
                      <a:gd name="connsiteY0" fmla="*/ 7352 h 12400"/>
                      <a:gd name="connsiteX1" fmla="*/ 10000 w 10000"/>
                      <a:gd name="connsiteY1" fmla="*/ 3287 h 12400"/>
                      <a:gd name="connsiteX2" fmla="*/ 4026 w 10000"/>
                      <a:gd name="connsiteY2" fmla="*/ 0 h 12400"/>
                      <a:gd name="connsiteX3" fmla="*/ 4097 w 10000"/>
                      <a:gd name="connsiteY3" fmla="*/ 6394 h 12400"/>
                      <a:gd name="connsiteX4" fmla="*/ 0 w 10000"/>
                      <a:gd name="connsiteY4" fmla="*/ 5319 h 12400"/>
                      <a:gd name="connsiteX5" fmla="*/ 148 w 10000"/>
                      <a:gd name="connsiteY5" fmla="*/ 12400 h 12400"/>
                      <a:gd name="connsiteX6" fmla="*/ 9942 w 10000"/>
                      <a:gd name="connsiteY6" fmla="*/ 12336 h 12400"/>
                      <a:gd name="connsiteX7" fmla="*/ 9942 w 10000"/>
                      <a:gd name="connsiteY7" fmla="*/ 7352 h 12400"/>
                      <a:gd name="connsiteX0" fmla="*/ 9942 w 10000"/>
                      <a:gd name="connsiteY0" fmla="*/ 7352 h 12362"/>
                      <a:gd name="connsiteX1" fmla="*/ 10000 w 10000"/>
                      <a:gd name="connsiteY1" fmla="*/ 3287 h 12362"/>
                      <a:gd name="connsiteX2" fmla="*/ 4026 w 10000"/>
                      <a:gd name="connsiteY2" fmla="*/ 0 h 12362"/>
                      <a:gd name="connsiteX3" fmla="*/ 4097 w 10000"/>
                      <a:gd name="connsiteY3" fmla="*/ 6394 h 12362"/>
                      <a:gd name="connsiteX4" fmla="*/ 0 w 10000"/>
                      <a:gd name="connsiteY4" fmla="*/ 5319 h 12362"/>
                      <a:gd name="connsiteX5" fmla="*/ 148 w 10000"/>
                      <a:gd name="connsiteY5" fmla="*/ 12362 h 12362"/>
                      <a:gd name="connsiteX6" fmla="*/ 9942 w 10000"/>
                      <a:gd name="connsiteY6" fmla="*/ 12336 h 12362"/>
                      <a:gd name="connsiteX7" fmla="*/ 9942 w 10000"/>
                      <a:gd name="connsiteY7" fmla="*/ 7352 h 12362"/>
                      <a:gd name="connsiteX0" fmla="*/ 9942 w 10000"/>
                      <a:gd name="connsiteY0" fmla="*/ 7352 h 12362"/>
                      <a:gd name="connsiteX1" fmla="*/ 10000 w 10000"/>
                      <a:gd name="connsiteY1" fmla="*/ 3287 h 12362"/>
                      <a:gd name="connsiteX2" fmla="*/ 4026 w 10000"/>
                      <a:gd name="connsiteY2" fmla="*/ 0 h 12362"/>
                      <a:gd name="connsiteX3" fmla="*/ 4097 w 10000"/>
                      <a:gd name="connsiteY3" fmla="*/ 6394 h 12362"/>
                      <a:gd name="connsiteX4" fmla="*/ 0 w 10000"/>
                      <a:gd name="connsiteY4" fmla="*/ 5319 h 12362"/>
                      <a:gd name="connsiteX5" fmla="*/ 148 w 10000"/>
                      <a:gd name="connsiteY5" fmla="*/ 12362 h 12362"/>
                      <a:gd name="connsiteX6" fmla="*/ 9942 w 10000"/>
                      <a:gd name="connsiteY6" fmla="*/ 12336 h 12362"/>
                      <a:gd name="connsiteX7" fmla="*/ 9942 w 10000"/>
                      <a:gd name="connsiteY7" fmla="*/ 7352 h 12362"/>
                      <a:gd name="connsiteX0" fmla="*/ 9942 w 10000"/>
                      <a:gd name="connsiteY0" fmla="*/ 7352 h 12362"/>
                      <a:gd name="connsiteX1" fmla="*/ 10000 w 10000"/>
                      <a:gd name="connsiteY1" fmla="*/ 3287 h 12362"/>
                      <a:gd name="connsiteX2" fmla="*/ 4026 w 10000"/>
                      <a:gd name="connsiteY2" fmla="*/ 0 h 12362"/>
                      <a:gd name="connsiteX3" fmla="*/ 4097 w 10000"/>
                      <a:gd name="connsiteY3" fmla="*/ 6394 h 12362"/>
                      <a:gd name="connsiteX4" fmla="*/ 0 w 10000"/>
                      <a:gd name="connsiteY4" fmla="*/ 5319 h 12362"/>
                      <a:gd name="connsiteX5" fmla="*/ 148 w 10000"/>
                      <a:gd name="connsiteY5" fmla="*/ 12362 h 12362"/>
                      <a:gd name="connsiteX6" fmla="*/ 9942 w 10000"/>
                      <a:gd name="connsiteY6" fmla="*/ 12336 h 12362"/>
                      <a:gd name="connsiteX7" fmla="*/ 9942 w 10000"/>
                      <a:gd name="connsiteY7" fmla="*/ 7352 h 12362"/>
                      <a:gd name="connsiteX0" fmla="*/ 9942 w 10000"/>
                      <a:gd name="connsiteY0" fmla="*/ 7352 h 12362"/>
                      <a:gd name="connsiteX1" fmla="*/ 10000 w 10000"/>
                      <a:gd name="connsiteY1" fmla="*/ 3287 h 12362"/>
                      <a:gd name="connsiteX2" fmla="*/ 4026 w 10000"/>
                      <a:gd name="connsiteY2" fmla="*/ 0 h 12362"/>
                      <a:gd name="connsiteX3" fmla="*/ 4097 w 10000"/>
                      <a:gd name="connsiteY3" fmla="*/ 6394 h 12362"/>
                      <a:gd name="connsiteX4" fmla="*/ 0 w 10000"/>
                      <a:gd name="connsiteY4" fmla="*/ 5319 h 12362"/>
                      <a:gd name="connsiteX5" fmla="*/ 148 w 10000"/>
                      <a:gd name="connsiteY5" fmla="*/ 12362 h 12362"/>
                      <a:gd name="connsiteX6" fmla="*/ 9942 w 10000"/>
                      <a:gd name="connsiteY6" fmla="*/ 12336 h 12362"/>
                      <a:gd name="connsiteX7" fmla="*/ 9942 w 10000"/>
                      <a:gd name="connsiteY7" fmla="*/ 7352 h 12362"/>
                      <a:gd name="connsiteX0" fmla="*/ 9942 w 10000"/>
                      <a:gd name="connsiteY0" fmla="*/ 7352 h 12362"/>
                      <a:gd name="connsiteX1" fmla="*/ 10000 w 10000"/>
                      <a:gd name="connsiteY1" fmla="*/ 3287 h 12362"/>
                      <a:gd name="connsiteX2" fmla="*/ 4026 w 10000"/>
                      <a:gd name="connsiteY2" fmla="*/ 0 h 12362"/>
                      <a:gd name="connsiteX3" fmla="*/ 4097 w 10000"/>
                      <a:gd name="connsiteY3" fmla="*/ 6394 h 12362"/>
                      <a:gd name="connsiteX4" fmla="*/ 0 w 10000"/>
                      <a:gd name="connsiteY4" fmla="*/ 5319 h 12362"/>
                      <a:gd name="connsiteX5" fmla="*/ 148 w 10000"/>
                      <a:gd name="connsiteY5" fmla="*/ 12362 h 12362"/>
                      <a:gd name="connsiteX6" fmla="*/ 6893 w 10000"/>
                      <a:gd name="connsiteY6" fmla="*/ 12340 h 12362"/>
                      <a:gd name="connsiteX7" fmla="*/ 9942 w 10000"/>
                      <a:gd name="connsiteY7" fmla="*/ 12336 h 12362"/>
                      <a:gd name="connsiteX8" fmla="*/ 9942 w 10000"/>
                      <a:gd name="connsiteY8" fmla="*/ 7352 h 12362"/>
                      <a:gd name="connsiteX0" fmla="*/ 9942 w 10000"/>
                      <a:gd name="connsiteY0" fmla="*/ 7352 h 12968"/>
                      <a:gd name="connsiteX1" fmla="*/ 10000 w 10000"/>
                      <a:gd name="connsiteY1" fmla="*/ 3287 h 12968"/>
                      <a:gd name="connsiteX2" fmla="*/ 4026 w 10000"/>
                      <a:gd name="connsiteY2" fmla="*/ 0 h 12968"/>
                      <a:gd name="connsiteX3" fmla="*/ 4097 w 10000"/>
                      <a:gd name="connsiteY3" fmla="*/ 6394 h 12968"/>
                      <a:gd name="connsiteX4" fmla="*/ 0 w 10000"/>
                      <a:gd name="connsiteY4" fmla="*/ 5319 h 12968"/>
                      <a:gd name="connsiteX5" fmla="*/ 148 w 10000"/>
                      <a:gd name="connsiteY5" fmla="*/ 12362 h 12968"/>
                      <a:gd name="connsiteX6" fmla="*/ 9838 w 10000"/>
                      <a:gd name="connsiteY6" fmla="*/ 12968 h 12968"/>
                      <a:gd name="connsiteX7" fmla="*/ 9942 w 10000"/>
                      <a:gd name="connsiteY7" fmla="*/ 12336 h 12968"/>
                      <a:gd name="connsiteX8" fmla="*/ 9942 w 10000"/>
                      <a:gd name="connsiteY8" fmla="*/ 7352 h 12968"/>
                      <a:gd name="connsiteX0" fmla="*/ 9942 w 10000"/>
                      <a:gd name="connsiteY0" fmla="*/ 7352 h 12968"/>
                      <a:gd name="connsiteX1" fmla="*/ 10000 w 10000"/>
                      <a:gd name="connsiteY1" fmla="*/ 3287 h 12968"/>
                      <a:gd name="connsiteX2" fmla="*/ 4026 w 10000"/>
                      <a:gd name="connsiteY2" fmla="*/ 0 h 12968"/>
                      <a:gd name="connsiteX3" fmla="*/ 4097 w 10000"/>
                      <a:gd name="connsiteY3" fmla="*/ 6394 h 12968"/>
                      <a:gd name="connsiteX4" fmla="*/ 0 w 10000"/>
                      <a:gd name="connsiteY4" fmla="*/ 5319 h 12968"/>
                      <a:gd name="connsiteX5" fmla="*/ 148 w 10000"/>
                      <a:gd name="connsiteY5" fmla="*/ 12362 h 12968"/>
                      <a:gd name="connsiteX6" fmla="*/ 9902 w 10000"/>
                      <a:gd name="connsiteY6" fmla="*/ 12968 h 12968"/>
                      <a:gd name="connsiteX7" fmla="*/ 9942 w 10000"/>
                      <a:gd name="connsiteY7" fmla="*/ 12336 h 12968"/>
                      <a:gd name="connsiteX8" fmla="*/ 9942 w 10000"/>
                      <a:gd name="connsiteY8" fmla="*/ 7352 h 12968"/>
                      <a:gd name="connsiteX0" fmla="*/ 9942 w 10000"/>
                      <a:gd name="connsiteY0" fmla="*/ 7352 h 12976"/>
                      <a:gd name="connsiteX1" fmla="*/ 10000 w 10000"/>
                      <a:gd name="connsiteY1" fmla="*/ 3287 h 12976"/>
                      <a:gd name="connsiteX2" fmla="*/ 4026 w 10000"/>
                      <a:gd name="connsiteY2" fmla="*/ 0 h 12976"/>
                      <a:gd name="connsiteX3" fmla="*/ 4097 w 10000"/>
                      <a:gd name="connsiteY3" fmla="*/ 6394 h 12976"/>
                      <a:gd name="connsiteX4" fmla="*/ 0 w 10000"/>
                      <a:gd name="connsiteY4" fmla="*/ 5319 h 12976"/>
                      <a:gd name="connsiteX5" fmla="*/ 180 w 10000"/>
                      <a:gd name="connsiteY5" fmla="*/ 12976 h 12976"/>
                      <a:gd name="connsiteX6" fmla="*/ 9902 w 10000"/>
                      <a:gd name="connsiteY6" fmla="*/ 12968 h 12976"/>
                      <a:gd name="connsiteX7" fmla="*/ 9942 w 10000"/>
                      <a:gd name="connsiteY7" fmla="*/ 12336 h 12976"/>
                      <a:gd name="connsiteX8" fmla="*/ 9942 w 10000"/>
                      <a:gd name="connsiteY8" fmla="*/ 7352 h 12976"/>
                      <a:gd name="connsiteX0" fmla="*/ 9942 w 10000"/>
                      <a:gd name="connsiteY0" fmla="*/ 7352 h 12995"/>
                      <a:gd name="connsiteX1" fmla="*/ 10000 w 10000"/>
                      <a:gd name="connsiteY1" fmla="*/ 3287 h 12995"/>
                      <a:gd name="connsiteX2" fmla="*/ 4026 w 10000"/>
                      <a:gd name="connsiteY2" fmla="*/ 0 h 12995"/>
                      <a:gd name="connsiteX3" fmla="*/ 4097 w 10000"/>
                      <a:gd name="connsiteY3" fmla="*/ 6394 h 12995"/>
                      <a:gd name="connsiteX4" fmla="*/ 0 w 10000"/>
                      <a:gd name="connsiteY4" fmla="*/ 5319 h 12995"/>
                      <a:gd name="connsiteX5" fmla="*/ 212 w 10000"/>
                      <a:gd name="connsiteY5" fmla="*/ 12995 h 12995"/>
                      <a:gd name="connsiteX6" fmla="*/ 9902 w 10000"/>
                      <a:gd name="connsiteY6" fmla="*/ 12968 h 12995"/>
                      <a:gd name="connsiteX7" fmla="*/ 9942 w 10000"/>
                      <a:gd name="connsiteY7" fmla="*/ 12336 h 12995"/>
                      <a:gd name="connsiteX8" fmla="*/ 9942 w 10000"/>
                      <a:gd name="connsiteY8" fmla="*/ 7352 h 12995"/>
                      <a:gd name="connsiteX0" fmla="*/ 9942 w 10000"/>
                      <a:gd name="connsiteY0" fmla="*/ 7352 h 12985"/>
                      <a:gd name="connsiteX1" fmla="*/ 10000 w 10000"/>
                      <a:gd name="connsiteY1" fmla="*/ 3287 h 12985"/>
                      <a:gd name="connsiteX2" fmla="*/ 4026 w 10000"/>
                      <a:gd name="connsiteY2" fmla="*/ 0 h 12985"/>
                      <a:gd name="connsiteX3" fmla="*/ 4097 w 10000"/>
                      <a:gd name="connsiteY3" fmla="*/ 6394 h 12985"/>
                      <a:gd name="connsiteX4" fmla="*/ 0 w 10000"/>
                      <a:gd name="connsiteY4" fmla="*/ 5319 h 12985"/>
                      <a:gd name="connsiteX5" fmla="*/ 212 w 10000"/>
                      <a:gd name="connsiteY5" fmla="*/ 12985 h 12985"/>
                      <a:gd name="connsiteX6" fmla="*/ 9902 w 10000"/>
                      <a:gd name="connsiteY6" fmla="*/ 12968 h 12985"/>
                      <a:gd name="connsiteX7" fmla="*/ 9942 w 10000"/>
                      <a:gd name="connsiteY7" fmla="*/ 12336 h 12985"/>
                      <a:gd name="connsiteX8" fmla="*/ 9942 w 10000"/>
                      <a:gd name="connsiteY8" fmla="*/ 7352 h 12985"/>
                      <a:gd name="connsiteX0" fmla="*/ 9942 w 10000"/>
                      <a:gd name="connsiteY0" fmla="*/ 7352 h 12985"/>
                      <a:gd name="connsiteX1" fmla="*/ 10000 w 10000"/>
                      <a:gd name="connsiteY1" fmla="*/ 3287 h 12985"/>
                      <a:gd name="connsiteX2" fmla="*/ 4026 w 10000"/>
                      <a:gd name="connsiteY2" fmla="*/ 0 h 12985"/>
                      <a:gd name="connsiteX3" fmla="*/ 4097 w 10000"/>
                      <a:gd name="connsiteY3" fmla="*/ 6394 h 12985"/>
                      <a:gd name="connsiteX4" fmla="*/ 0 w 10000"/>
                      <a:gd name="connsiteY4" fmla="*/ 5319 h 12985"/>
                      <a:gd name="connsiteX5" fmla="*/ 212 w 10000"/>
                      <a:gd name="connsiteY5" fmla="*/ 12985 h 12985"/>
                      <a:gd name="connsiteX6" fmla="*/ 9902 w 10000"/>
                      <a:gd name="connsiteY6" fmla="*/ 12968 h 12985"/>
                      <a:gd name="connsiteX7" fmla="*/ 9942 w 10000"/>
                      <a:gd name="connsiteY7" fmla="*/ 12336 h 12985"/>
                      <a:gd name="connsiteX8" fmla="*/ 9942 w 10000"/>
                      <a:gd name="connsiteY8" fmla="*/ 7352 h 12985"/>
                      <a:gd name="connsiteX0" fmla="*/ 9942 w 10000"/>
                      <a:gd name="connsiteY0" fmla="*/ 7352 h 12985"/>
                      <a:gd name="connsiteX1" fmla="*/ 10000 w 10000"/>
                      <a:gd name="connsiteY1" fmla="*/ 3287 h 12985"/>
                      <a:gd name="connsiteX2" fmla="*/ 4026 w 10000"/>
                      <a:gd name="connsiteY2" fmla="*/ 0 h 12985"/>
                      <a:gd name="connsiteX3" fmla="*/ 4097 w 10000"/>
                      <a:gd name="connsiteY3" fmla="*/ 6394 h 12985"/>
                      <a:gd name="connsiteX4" fmla="*/ 0 w 10000"/>
                      <a:gd name="connsiteY4" fmla="*/ 5319 h 12985"/>
                      <a:gd name="connsiteX5" fmla="*/ 212 w 10000"/>
                      <a:gd name="connsiteY5" fmla="*/ 12985 h 12985"/>
                      <a:gd name="connsiteX6" fmla="*/ 9942 w 10000"/>
                      <a:gd name="connsiteY6" fmla="*/ 12336 h 12985"/>
                      <a:gd name="connsiteX7" fmla="*/ 9942 w 10000"/>
                      <a:gd name="connsiteY7" fmla="*/ 7352 h 12985"/>
                      <a:gd name="connsiteX0" fmla="*/ 9942 w 10000"/>
                      <a:gd name="connsiteY0" fmla="*/ 7352 h 12985"/>
                      <a:gd name="connsiteX1" fmla="*/ 10000 w 10000"/>
                      <a:gd name="connsiteY1" fmla="*/ 3287 h 12985"/>
                      <a:gd name="connsiteX2" fmla="*/ 4026 w 10000"/>
                      <a:gd name="connsiteY2" fmla="*/ 0 h 12985"/>
                      <a:gd name="connsiteX3" fmla="*/ 4097 w 10000"/>
                      <a:gd name="connsiteY3" fmla="*/ 6394 h 12985"/>
                      <a:gd name="connsiteX4" fmla="*/ 0 w 10000"/>
                      <a:gd name="connsiteY4" fmla="*/ 5319 h 12985"/>
                      <a:gd name="connsiteX5" fmla="*/ 212 w 10000"/>
                      <a:gd name="connsiteY5" fmla="*/ 12985 h 12985"/>
                      <a:gd name="connsiteX6" fmla="*/ 9942 w 10000"/>
                      <a:gd name="connsiteY6" fmla="*/ 12983 h 12985"/>
                      <a:gd name="connsiteX7" fmla="*/ 9942 w 10000"/>
                      <a:gd name="connsiteY7" fmla="*/ 7352 h 12985"/>
                      <a:gd name="connsiteX0" fmla="*/ 9942 w 10000"/>
                      <a:gd name="connsiteY0" fmla="*/ 7352 h 12985"/>
                      <a:gd name="connsiteX1" fmla="*/ 10000 w 10000"/>
                      <a:gd name="connsiteY1" fmla="*/ 3287 h 12985"/>
                      <a:gd name="connsiteX2" fmla="*/ 4026 w 10000"/>
                      <a:gd name="connsiteY2" fmla="*/ 0 h 12985"/>
                      <a:gd name="connsiteX3" fmla="*/ 4097 w 10000"/>
                      <a:gd name="connsiteY3" fmla="*/ 6394 h 12985"/>
                      <a:gd name="connsiteX4" fmla="*/ 0 w 10000"/>
                      <a:gd name="connsiteY4" fmla="*/ 5319 h 12985"/>
                      <a:gd name="connsiteX5" fmla="*/ 212 w 10000"/>
                      <a:gd name="connsiteY5" fmla="*/ 12985 h 12985"/>
                      <a:gd name="connsiteX6" fmla="*/ 9966 w 10000"/>
                      <a:gd name="connsiteY6" fmla="*/ 12976 h 12985"/>
                      <a:gd name="connsiteX7" fmla="*/ 9942 w 10000"/>
                      <a:gd name="connsiteY7" fmla="*/ 7352 h 12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00" h="12985">
                        <a:moveTo>
                          <a:pt x="9942" y="7352"/>
                        </a:moveTo>
                        <a:cubicBezTo>
                          <a:pt x="9961" y="5997"/>
                          <a:pt x="9981" y="4642"/>
                          <a:pt x="10000" y="3287"/>
                        </a:cubicBezTo>
                        <a:lnTo>
                          <a:pt x="4026" y="0"/>
                        </a:lnTo>
                        <a:cubicBezTo>
                          <a:pt x="4050" y="2131"/>
                          <a:pt x="4074" y="4263"/>
                          <a:pt x="4097" y="6394"/>
                        </a:cubicBezTo>
                        <a:lnTo>
                          <a:pt x="0" y="5319"/>
                        </a:lnTo>
                        <a:cubicBezTo>
                          <a:pt x="21" y="6884"/>
                          <a:pt x="191" y="11420"/>
                          <a:pt x="212" y="12985"/>
                        </a:cubicBezTo>
                        <a:lnTo>
                          <a:pt x="9966" y="12976"/>
                        </a:lnTo>
                        <a:cubicBezTo>
                          <a:pt x="9958" y="11101"/>
                          <a:pt x="9950" y="9227"/>
                          <a:pt x="9942" y="7352"/>
                        </a:cubicBezTo>
                        <a:close/>
                      </a:path>
                    </a:pathLst>
                  </a:custGeom>
                  <a:solidFill>
                    <a:schemeClr val="tx1">
                      <a:lumMod val="75000"/>
                      <a:lumOff val="25000"/>
                    </a:schemeClr>
                  </a:solidFill>
                  <a:ln>
                    <a:noFill/>
                  </a:ln>
                </p:spPr>
                <p:txBody>
                  <a:bodyPr vert="horz" wrap="square" lIns="0" tIns="0" rIns="0" bIns="0" numCol="1" anchor="t" anchorCtr="0" compatLnSpc="1">
                    <a:prstTxWarp prst="textNoShape">
                      <a:avLst/>
                    </a:prstTxWarp>
                  </a:bodyPr>
                  <a:lstStyle/>
                  <a:p>
                    <a:endParaRPr lang="en-US" dirty="0"/>
                  </a:p>
                </p:txBody>
              </p:sp>
              <p:sp>
                <p:nvSpPr>
                  <p:cNvPr id="110" name="Rechteck 10"/>
                  <p:cNvSpPr/>
                  <p:nvPr/>
                </p:nvSpPr>
                <p:spPr bwMode="gray">
                  <a:xfrm>
                    <a:off x="6292706" y="3898669"/>
                    <a:ext cx="640109" cy="1554231"/>
                  </a:xfrm>
                  <a:custGeom>
                    <a:avLst/>
                    <a:gdLst>
                      <a:gd name="connsiteX0" fmla="*/ 0 w 640109"/>
                      <a:gd name="connsiteY0" fmla="*/ 0 h 1105774"/>
                      <a:gd name="connsiteX1" fmla="*/ 640109 w 640109"/>
                      <a:gd name="connsiteY1" fmla="*/ 0 h 1105774"/>
                      <a:gd name="connsiteX2" fmla="*/ 640109 w 640109"/>
                      <a:gd name="connsiteY2" fmla="*/ 1105774 h 1105774"/>
                      <a:gd name="connsiteX3" fmla="*/ 0 w 640109"/>
                      <a:gd name="connsiteY3" fmla="*/ 1105774 h 1105774"/>
                      <a:gd name="connsiteX4" fmla="*/ 0 w 640109"/>
                      <a:gd name="connsiteY4" fmla="*/ 0 h 1105774"/>
                      <a:gd name="connsiteX0" fmla="*/ 0 w 640109"/>
                      <a:gd name="connsiteY0" fmla="*/ 0 h 1105774"/>
                      <a:gd name="connsiteX1" fmla="*/ 640109 w 640109"/>
                      <a:gd name="connsiteY1" fmla="*/ 382385 h 1105774"/>
                      <a:gd name="connsiteX2" fmla="*/ 640109 w 640109"/>
                      <a:gd name="connsiteY2" fmla="*/ 1105774 h 1105774"/>
                      <a:gd name="connsiteX3" fmla="*/ 0 w 640109"/>
                      <a:gd name="connsiteY3" fmla="*/ 1105774 h 1105774"/>
                      <a:gd name="connsiteX4" fmla="*/ 0 w 640109"/>
                      <a:gd name="connsiteY4" fmla="*/ 0 h 1105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0109" h="1105774">
                        <a:moveTo>
                          <a:pt x="0" y="0"/>
                        </a:moveTo>
                        <a:lnTo>
                          <a:pt x="640109" y="382385"/>
                        </a:lnTo>
                        <a:lnTo>
                          <a:pt x="640109" y="1105774"/>
                        </a:lnTo>
                        <a:lnTo>
                          <a:pt x="0" y="1105774"/>
                        </a:lnTo>
                        <a:lnTo>
                          <a:pt x="0" y="0"/>
                        </a:lnTo>
                        <a:close/>
                      </a:path>
                    </a:pathLst>
                  </a:custGeom>
                  <a:solidFill>
                    <a:schemeClr val="tx1">
                      <a:lumMod val="65000"/>
                      <a:lumOff val="35000"/>
                    </a:schemeClr>
                  </a:solidFill>
                  <a:ln w="12700">
                    <a:noFill/>
                    <a:round/>
                    <a:headEnd/>
                    <a:tailEnd/>
                  </a:ln>
                </p:spPr>
                <p:txBody>
                  <a:bodyPr lIns="0" tIns="0" rIns="0" bIns="0" rtlCol="0" anchor="ctr"/>
                  <a:lstStyle/>
                  <a:p>
                    <a:pPr algn="ctr"/>
                    <a:endParaRPr lang="en-US" dirty="0"/>
                  </a:p>
                </p:txBody>
              </p:sp>
              <p:sp>
                <p:nvSpPr>
                  <p:cNvPr id="111" name="Rechteck 110"/>
                  <p:cNvSpPr/>
                  <p:nvPr/>
                </p:nvSpPr>
                <p:spPr bwMode="gray">
                  <a:xfrm>
                    <a:off x="5013200" y="5372891"/>
                    <a:ext cx="739833" cy="75705"/>
                  </a:xfrm>
                  <a:prstGeom prst="rect">
                    <a:avLst/>
                  </a:prstGeom>
                  <a:solidFill>
                    <a:schemeClr val="bg1">
                      <a:lumMod val="75000"/>
                    </a:schemeClr>
                  </a:solidFill>
                  <a:ln w="12700">
                    <a:noFill/>
                    <a:round/>
                    <a:headEnd/>
                    <a:tailEnd/>
                  </a:ln>
                </p:spPr>
                <p:txBody>
                  <a:bodyPr rtlCol="0" anchor="ctr"/>
                  <a:lstStyle/>
                  <a:p>
                    <a:pPr algn="ctr"/>
                    <a:endParaRPr lang="en-US" dirty="0"/>
                  </a:p>
                </p:txBody>
              </p:sp>
            </p:grpSp>
            <p:sp>
              <p:nvSpPr>
                <p:cNvPr id="118" name="Rechteck 117"/>
                <p:cNvSpPr/>
                <p:nvPr/>
              </p:nvSpPr>
              <p:spPr bwMode="gray">
                <a:xfrm>
                  <a:off x="5427587" y="4510086"/>
                  <a:ext cx="1323980" cy="581769"/>
                </a:xfrm>
                <a:prstGeom prst="rec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en-US" sz="1200" b="1" dirty="0" smtClean="0">
                      <a:latin typeface="+mj-lt"/>
                    </a:rPr>
                    <a:t>COMPANY</a:t>
                  </a:r>
                  <a:endParaRPr lang="en-US" sz="1200" b="1" dirty="0">
                    <a:latin typeface="+mj-lt"/>
                  </a:endParaRPr>
                </a:p>
              </p:txBody>
            </p:sp>
          </p:grpSp>
          <p:sp>
            <p:nvSpPr>
              <p:cNvPr id="134" name="Ellipse 133"/>
              <p:cNvSpPr/>
              <p:nvPr/>
            </p:nvSpPr>
            <p:spPr bwMode="gray">
              <a:xfrm>
                <a:off x="5434406" y="3798311"/>
                <a:ext cx="1323979" cy="1323979"/>
              </a:xfrm>
              <a:prstGeom prst="ellipse">
                <a:avLst/>
              </a:prstGeom>
              <a:solidFill>
                <a:schemeClr val="bg1">
                  <a:alpha val="59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en-US" dirty="0" smtClean="0">
                    <a:solidFill>
                      <a:schemeClr val="tx1"/>
                    </a:solidFill>
                    <a:latin typeface="Bebas Neue" panose="020B0506020202020201" pitchFamily="34" charset="0"/>
                  </a:rPr>
                  <a:t>intranet</a:t>
                </a:r>
                <a:endParaRPr lang="en-US" dirty="0">
                  <a:solidFill>
                    <a:schemeClr val="tx1"/>
                  </a:solidFill>
                  <a:latin typeface="Bebas Neue" panose="020B0506020202020201" pitchFamily="34" charset="0"/>
                </a:endParaRPr>
              </a:p>
            </p:txBody>
          </p:sp>
        </p:grpSp>
      </p:grpSp>
    </p:spTree>
    <p:extLst>
      <p:ext uri="{BB962C8B-B14F-4D97-AF65-F5344CB8AC3E}">
        <p14:creationId xmlns:p14="http://schemas.microsoft.com/office/powerpoint/2010/main" val="1005865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bg bwMode="gray">
      <p:bgPr>
        <a:solidFill>
          <a:schemeClr val="bg1"/>
        </a:solidFill>
        <a:effectLst/>
      </p:bgPr>
    </p:bg>
    <p:spTree>
      <p:nvGrpSpPr>
        <p:cNvPr id="1" name=""/>
        <p:cNvGrpSpPr/>
        <p:nvPr/>
      </p:nvGrpSpPr>
      <p:grpSpPr>
        <a:xfrm>
          <a:off x="0" y="0"/>
          <a:ext cx="0" cy="0"/>
          <a:chOff x="0" y="0"/>
          <a:chExt cx="0" cy="0"/>
        </a:xfrm>
      </p:grpSpPr>
      <p:sp>
        <p:nvSpPr>
          <p:cNvPr id="6" name="Title"/>
          <p:cNvSpPr>
            <a:spLocks noGrp="1"/>
          </p:cNvSpPr>
          <p:nvPr>
            <p:ph type="title"/>
          </p:nvPr>
        </p:nvSpPr>
        <p:spPr bwMode="gray"/>
        <p:txBody>
          <a:bodyPr/>
          <a:lstStyle/>
          <a:p>
            <a:r>
              <a:rPr lang="en-US" dirty="0" smtClean="0"/>
              <a:t>RECAP AND NEXT STEPS</a:t>
            </a:r>
            <a:endParaRPr lang="en-US" dirty="0"/>
          </a:p>
        </p:txBody>
      </p:sp>
      <p:sp>
        <p:nvSpPr>
          <p:cNvPr id="4" name="Textplatzhalter 3"/>
          <p:cNvSpPr>
            <a:spLocks noGrp="1"/>
          </p:cNvSpPr>
          <p:nvPr>
            <p:ph type="body" sz="quarter" idx="13"/>
          </p:nvPr>
        </p:nvSpPr>
        <p:spPr bwMode="gray"/>
        <p:txBody>
          <a:bodyPr/>
          <a:lstStyle/>
          <a:p>
            <a:r>
              <a:rPr lang="en-US" dirty="0" smtClean="0"/>
              <a:t>Chances and Opportunities for Improvement</a:t>
            </a:r>
          </a:p>
          <a:p>
            <a:endParaRPr lang="en-US" dirty="0"/>
          </a:p>
        </p:txBody>
      </p:sp>
      <p:sp>
        <p:nvSpPr>
          <p:cNvPr id="8" name="Subtitle"/>
          <p:cNvSpPr>
            <a:spLocks noGrp="1"/>
          </p:cNvSpPr>
          <p:nvPr>
            <p:ph type="body" idx="1"/>
          </p:nvPr>
        </p:nvSpPr>
        <p:spPr bwMode="gray">
          <a:xfrm>
            <a:off x="540000" y="1512000"/>
            <a:ext cx="5346000" cy="558340"/>
          </a:xfrm>
          <a:solidFill>
            <a:schemeClr val="tx1">
              <a:lumMod val="75000"/>
              <a:lumOff val="25000"/>
            </a:schemeClr>
          </a:solidFill>
        </p:spPr>
        <p:txBody>
          <a:bodyPr/>
          <a:lstStyle/>
          <a:p>
            <a:pPr>
              <a:lnSpc>
                <a:spcPct val="80000"/>
              </a:lnSpc>
              <a:spcAft>
                <a:spcPts val="0"/>
              </a:spcAft>
            </a:pPr>
            <a:r>
              <a:rPr lang="en-US" dirty="0" smtClean="0">
                <a:latin typeface="Bebas Neue" panose="020B0506020202020201" pitchFamily="34" charset="0"/>
              </a:rPr>
              <a:t>What customers consider when buying online:</a:t>
            </a:r>
            <a:endParaRPr lang="en-US" dirty="0">
              <a:latin typeface="Bebas Neue" panose="020B0506020202020201" pitchFamily="34" charset="0"/>
            </a:endParaRPr>
          </a:p>
        </p:txBody>
      </p:sp>
      <p:sp>
        <p:nvSpPr>
          <p:cNvPr id="7" name="Content"/>
          <p:cNvSpPr>
            <a:spLocks noGrp="1"/>
          </p:cNvSpPr>
          <p:nvPr>
            <p:ph sz="half" idx="2"/>
          </p:nvPr>
        </p:nvSpPr>
        <p:spPr bwMode="gray">
          <a:xfrm>
            <a:off x="540000" y="2070340"/>
            <a:ext cx="5346000" cy="3740059"/>
          </a:xfrm>
        </p:spPr>
        <p:txBody>
          <a:bodyPr/>
          <a:lstStyle/>
          <a:p>
            <a:r>
              <a:rPr lang="en-US" dirty="0" smtClean="0"/>
              <a:t>product description (quality, size, color, etc.)</a:t>
            </a:r>
          </a:p>
          <a:p>
            <a:r>
              <a:rPr lang="en-US" dirty="0" smtClean="0"/>
              <a:t>product quantity and how it compares to others</a:t>
            </a:r>
          </a:p>
          <a:p>
            <a:r>
              <a:rPr lang="en-US" dirty="0" smtClean="0"/>
              <a:t>costs and shipping</a:t>
            </a:r>
          </a:p>
          <a:p>
            <a:r>
              <a:rPr lang="en-US" dirty="0" smtClean="0"/>
              <a:t>trust</a:t>
            </a:r>
            <a:endParaRPr lang="en-US" dirty="0"/>
          </a:p>
        </p:txBody>
      </p:sp>
      <p:sp>
        <p:nvSpPr>
          <p:cNvPr id="2" name="Textplatzhalter 1"/>
          <p:cNvSpPr>
            <a:spLocks noGrp="1"/>
          </p:cNvSpPr>
          <p:nvPr>
            <p:ph type="body" sz="quarter" idx="3"/>
          </p:nvPr>
        </p:nvSpPr>
        <p:spPr bwMode="gray">
          <a:xfrm>
            <a:off x="6303600" y="1512000"/>
            <a:ext cx="5346000" cy="558340"/>
          </a:xfrm>
          <a:solidFill>
            <a:schemeClr val="tx1">
              <a:lumMod val="50000"/>
              <a:lumOff val="50000"/>
            </a:schemeClr>
          </a:solidFill>
        </p:spPr>
        <p:txBody>
          <a:bodyPr/>
          <a:lstStyle/>
          <a:p>
            <a:pPr>
              <a:lnSpc>
                <a:spcPct val="80000"/>
              </a:lnSpc>
              <a:spcAft>
                <a:spcPts val="0"/>
              </a:spcAft>
            </a:pPr>
            <a:r>
              <a:rPr lang="en-US" dirty="0" smtClean="0">
                <a:latin typeface="Bebas Neue" panose="020B0506020202020201" pitchFamily="34" charset="0"/>
              </a:rPr>
              <a:t>The main challenges for online shop providers:</a:t>
            </a:r>
            <a:endParaRPr lang="en-US" dirty="0">
              <a:latin typeface="Bebas Neue" panose="020B0506020202020201" pitchFamily="34" charset="0"/>
            </a:endParaRPr>
          </a:p>
        </p:txBody>
      </p:sp>
      <p:sp>
        <p:nvSpPr>
          <p:cNvPr id="3" name="Inhaltsplatzhalter 2"/>
          <p:cNvSpPr>
            <a:spLocks noGrp="1"/>
          </p:cNvSpPr>
          <p:nvPr>
            <p:ph sz="quarter" idx="4"/>
          </p:nvPr>
        </p:nvSpPr>
        <p:spPr bwMode="gray">
          <a:xfrm>
            <a:off x="6303600" y="2070340"/>
            <a:ext cx="5346000" cy="3740059"/>
          </a:xfrm>
        </p:spPr>
        <p:txBody>
          <a:bodyPr/>
          <a:lstStyle/>
          <a:p>
            <a:r>
              <a:rPr lang="en-US" dirty="0" smtClean="0"/>
              <a:t>competition</a:t>
            </a:r>
          </a:p>
          <a:p>
            <a:r>
              <a:rPr lang="en-US" dirty="0" smtClean="0"/>
              <a:t>marketing costs</a:t>
            </a:r>
          </a:p>
          <a:p>
            <a:r>
              <a:rPr lang="en-US" dirty="0" smtClean="0"/>
              <a:t>handling returns</a:t>
            </a:r>
          </a:p>
          <a:p>
            <a:r>
              <a:rPr lang="en-US" dirty="0" smtClean="0"/>
              <a:t>risk of missing payments</a:t>
            </a:r>
          </a:p>
          <a:p>
            <a:r>
              <a:rPr lang="en-US" dirty="0" smtClean="0"/>
              <a:t>innovation pressure</a:t>
            </a:r>
          </a:p>
          <a:p>
            <a:pPr marL="0" indent="0">
              <a:buNone/>
            </a:pPr>
            <a:endParaRPr lang="en-US" dirty="0"/>
          </a:p>
        </p:txBody>
      </p:sp>
      <p:pic>
        <p:nvPicPr>
          <p:cNvPr id="9" name="Log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gray">
          <a:xfrm>
            <a:off x="9556768" y="6126998"/>
            <a:ext cx="2179779" cy="39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0158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gray">
          <a:xfrm>
            <a:off x="-1" y="0"/>
            <a:ext cx="12190413" cy="5814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p:cNvSpPr/>
          <p:nvPr/>
        </p:nvSpPr>
        <p:spPr bwMode="gray">
          <a:xfrm>
            <a:off x="0" y="0"/>
            <a:ext cx="12191206" cy="5814000"/>
          </a:xfrm>
          <a:prstGeom prst="rect">
            <a:avLst/>
          </a:prstGeom>
          <a:solidFill>
            <a:schemeClr val="tx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tle"/>
          <p:cNvSpPr>
            <a:spLocks noGrp="1"/>
          </p:cNvSpPr>
          <p:nvPr>
            <p:ph type="ctrTitle"/>
          </p:nvPr>
        </p:nvSpPr>
        <p:spPr bwMode="gray"/>
        <p:txBody>
          <a:bodyPr/>
          <a:lstStyle/>
          <a:p>
            <a:r>
              <a:rPr lang="en-US" dirty="0" smtClean="0"/>
              <a:t>E-Business</a:t>
            </a:r>
            <a:br>
              <a:rPr lang="en-US" dirty="0" smtClean="0"/>
            </a:br>
            <a:r>
              <a:rPr lang="en-US" sz="6000" dirty="0" smtClean="0"/>
              <a:t>1. basics</a:t>
            </a:r>
            <a:endParaRPr lang="en-US" sz="6000" dirty="0"/>
          </a:p>
        </p:txBody>
      </p:sp>
      <p:sp>
        <p:nvSpPr>
          <p:cNvPr id="6" name="Subtitle"/>
          <p:cNvSpPr>
            <a:spLocks noGrp="1"/>
          </p:cNvSpPr>
          <p:nvPr>
            <p:ph type="subTitle" idx="1"/>
          </p:nvPr>
        </p:nvSpPr>
        <p:spPr bwMode="gray"/>
        <p:txBody>
          <a:bodyPr/>
          <a:lstStyle/>
          <a:p>
            <a:r>
              <a:rPr lang="en-US" dirty="0" smtClean="0"/>
              <a:t>E-Business and E-Commerce</a:t>
            </a:r>
            <a:endParaRPr lang="en-US" dirty="0"/>
          </a:p>
        </p:txBody>
      </p:sp>
      <p:pic>
        <p:nvPicPr>
          <p:cNvPr id="8" name="Logo"/>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gray">
          <a:xfrm>
            <a:off x="9556768" y="6126998"/>
            <a:ext cx="2179779" cy="39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4968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bg bwMode="gray">
      <p:bgPr>
        <a:solidFill>
          <a:schemeClr val="bg1"/>
        </a:solidFill>
        <a:effectLst/>
      </p:bgPr>
    </p:bg>
    <p:spTree>
      <p:nvGrpSpPr>
        <p:cNvPr id="1" name=""/>
        <p:cNvGrpSpPr/>
        <p:nvPr/>
      </p:nvGrpSpPr>
      <p:grpSpPr>
        <a:xfrm>
          <a:off x="0" y="0"/>
          <a:ext cx="0" cy="0"/>
          <a:chOff x="0" y="0"/>
          <a:chExt cx="0" cy="0"/>
        </a:xfrm>
      </p:grpSpPr>
      <p:sp>
        <p:nvSpPr>
          <p:cNvPr id="7" name="Title"/>
          <p:cNvSpPr>
            <a:spLocks noGrp="1"/>
          </p:cNvSpPr>
          <p:nvPr>
            <p:ph type="title"/>
          </p:nvPr>
        </p:nvSpPr>
        <p:spPr bwMode="gray"/>
        <p:txBody>
          <a:bodyPr/>
          <a:lstStyle/>
          <a:p>
            <a:r>
              <a:rPr lang="en-US" dirty="0" smtClean="0"/>
              <a:t>RECAP AND NEXT STEPS</a:t>
            </a:r>
            <a:endParaRPr lang="en-US" dirty="0"/>
          </a:p>
        </p:txBody>
      </p:sp>
      <p:sp>
        <p:nvSpPr>
          <p:cNvPr id="12" name="Subtitle"/>
          <p:cNvSpPr>
            <a:spLocks noGrp="1"/>
          </p:cNvSpPr>
          <p:nvPr>
            <p:ph type="body" sz="quarter" idx="13"/>
          </p:nvPr>
        </p:nvSpPr>
        <p:spPr bwMode="gray"/>
        <p:txBody>
          <a:bodyPr/>
          <a:lstStyle/>
          <a:p>
            <a:r>
              <a:rPr lang="en-US" dirty="0" smtClean="0"/>
              <a:t>Keywords of E-Business and E-Commerce</a:t>
            </a:r>
            <a:endParaRPr lang="en-US" dirty="0"/>
          </a:p>
        </p:txBody>
      </p:sp>
      <p:sp>
        <p:nvSpPr>
          <p:cNvPr id="8" name="Text Placeholder 1"/>
          <p:cNvSpPr>
            <a:spLocks noGrp="1"/>
          </p:cNvSpPr>
          <p:nvPr>
            <p:ph type="body" idx="1"/>
          </p:nvPr>
        </p:nvSpPr>
        <p:spPr bwMode="gray">
          <a:xfrm>
            <a:off x="540000" y="1511999"/>
            <a:ext cx="5346000" cy="791814"/>
          </a:xfrm>
          <a:solidFill>
            <a:schemeClr val="accent6">
              <a:lumMod val="75000"/>
            </a:schemeClr>
          </a:solidFill>
        </p:spPr>
        <p:txBody>
          <a:bodyPr/>
          <a:lstStyle/>
          <a:p>
            <a:pPr algn="ctr">
              <a:spcAft>
                <a:spcPts val="0"/>
              </a:spcAft>
            </a:pPr>
            <a:r>
              <a:rPr lang="en-US" sz="2800" dirty="0" smtClean="0">
                <a:latin typeface="Bebas Neue" panose="020B0506020202020201" pitchFamily="34" charset="0"/>
              </a:rPr>
              <a:t>E-Business</a:t>
            </a:r>
          </a:p>
          <a:p>
            <a:pPr algn="ctr"/>
            <a:r>
              <a:rPr lang="en-US" sz="1600" dirty="0" smtClean="0"/>
              <a:t>All activities of electronic business processes</a:t>
            </a:r>
            <a:endParaRPr lang="en-US" sz="1600" dirty="0"/>
          </a:p>
        </p:txBody>
      </p:sp>
      <p:sp>
        <p:nvSpPr>
          <p:cNvPr id="9" name="Content Placeholder 1"/>
          <p:cNvSpPr>
            <a:spLocks noGrp="1"/>
          </p:cNvSpPr>
          <p:nvPr>
            <p:ph sz="half" idx="2"/>
          </p:nvPr>
        </p:nvSpPr>
        <p:spPr bwMode="gray">
          <a:xfrm>
            <a:off x="539999" y="2303814"/>
            <a:ext cx="5346000" cy="3519136"/>
          </a:xfrm>
        </p:spPr>
        <p:txBody>
          <a:bodyPr/>
          <a:lstStyle/>
          <a:p>
            <a:pPr>
              <a:spcAft>
                <a:spcPts val="600"/>
              </a:spcAft>
            </a:pPr>
            <a:r>
              <a:rPr lang="en-US" dirty="0" smtClean="0"/>
              <a:t>is relevant for both existing and new businesses</a:t>
            </a:r>
          </a:p>
          <a:p>
            <a:pPr>
              <a:spcAft>
                <a:spcPts val="600"/>
              </a:spcAft>
            </a:pPr>
            <a:r>
              <a:rPr lang="en-US" b="1" dirty="0" smtClean="0">
                <a:latin typeface="+mj-lt"/>
              </a:rPr>
              <a:t>value creation:</a:t>
            </a:r>
            <a:r>
              <a:rPr lang="en-US" b="1" dirty="0" smtClean="0"/>
              <a:t> </a:t>
            </a:r>
            <a:r>
              <a:rPr lang="en-US" dirty="0" smtClean="0"/>
              <a:t>gathering, processing and transferring information</a:t>
            </a:r>
          </a:p>
          <a:p>
            <a:pPr>
              <a:spcAft>
                <a:spcPts val="600"/>
              </a:spcAft>
            </a:pPr>
            <a:r>
              <a:rPr lang="en-US" b="1" dirty="0" smtClean="0">
                <a:latin typeface="+mj-lt"/>
              </a:rPr>
              <a:t>key areas:</a:t>
            </a:r>
            <a:r>
              <a:rPr lang="en-US" b="1" dirty="0" smtClean="0"/>
              <a:t> </a:t>
            </a:r>
            <a:r>
              <a:rPr lang="en-US" dirty="0" smtClean="0"/>
              <a:t>E-information, E-communication, E-trading, E-entertainment</a:t>
            </a:r>
          </a:p>
          <a:p>
            <a:pPr>
              <a:spcAft>
                <a:spcPts val="600"/>
              </a:spcAft>
            </a:pPr>
            <a:r>
              <a:rPr lang="en-US" b="1" dirty="0" smtClean="0">
                <a:latin typeface="+mj-lt"/>
              </a:rPr>
              <a:t>key functions:</a:t>
            </a:r>
            <a:r>
              <a:rPr lang="en-US" b="1" dirty="0" smtClean="0"/>
              <a:t> </a:t>
            </a:r>
            <a:r>
              <a:rPr lang="en-US" dirty="0" smtClean="0"/>
              <a:t>search, evaluation, transaction, problem solving</a:t>
            </a:r>
          </a:p>
          <a:p>
            <a:pPr>
              <a:spcAft>
                <a:spcPts val="600"/>
              </a:spcAft>
            </a:pPr>
            <a:r>
              <a:rPr lang="en-US" b="1" dirty="0" smtClean="0">
                <a:latin typeface="+mj-lt"/>
              </a:rPr>
              <a:t>information and communications technology:</a:t>
            </a:r>
            <a:r>
              <a:rPr lang="en-US" b="1" dirty="0" smtClean="0"/>
              <a:t> </a:t>
            </a:r>
            <a:r>
              <a:rPr lang="en-US" dirty="0" smtClean="0"/>
              <a:t>Internet technologies (Internet, Intranet, Extranet) and mobile devices (M-business)</a:t>
            </a:r>
          </a:p>
          <a:p>
            <a:pPr>
              <a:spcAft>
                <a:spcPts val="600"/>
              </a:spcAft>
            </a:pPr>
            <a:r>
              <a:rPr lang="en-US" b="1" dirty="0" smtClean="0">
                <a:latin typeface="+mj-lt"/>
              </a:rPr>
              <a:t>business model:</a:t>
            </a:r>
            <a:r>
              <a:rPr lang="en-US" b="1" dirty="0" smtClean="0"/>
              <a:t> </a:t>
            </a:r>
            <a:r>
              <a:rPr lang="en-US" dirty="0" smtClean="0"/>
              <a:t>4Cs – content, commerce, context, connection</a:t>
            </a:r>
            <a:endParaRPr lang="en-US" dirty="0"/>
          </a:p>
        </p:txBody>
      </p:sp>
      <p:sp>
        <p:nvSpPr>
          <p:cNvPr id="10" name="Text Placeholder 2"/>
          <p:cNvSpPr>
            <a:spLocks noGrp="1"/>
          </p:cNvSpPr>
          <p:nvPr>
            <p:ph type="body" sz="quarter" idx="3"/>
          </p:nvPr>
        </p:nvSpPr>
        <p:spPr bwMode="gray">
          <a:xfrm>
            <a:off x="6303600" y="1511999"/>
            <a:ext cx="5346000" cy="791813"/>
          </a:xfrm>
          <a:solidFill>
            <a:schemeClr val="accent6"/>
          </a:solidFill>
        </p:spPr>
        <p:txBody>
          <a:bodyPr/>
          <a:lstStyle/>
          <a:p>
            <a:pPr algn="ctr">
              <a:spcAft>
                <a:spcPts val="0"/>
              </a:spcAft>
            </a:pPr>
            <a:r>
              <a:rPr lang="en-US" sz="2800" dirty="0" smtClean="0">
                <a:latin typeface="Bebas Neue" panose="020B0506020202020201" pitchFamily="34" charset="0"/>
              </a:rPr>
              <a:t>E-Commerce</a:t>
            </a:r>
          </a:p>
          <a:p>
            <a:pPr algn="ctr"/>
            <a:r>
              <a:rPr lang="en-US" sz="1600" dirty="0" smtClean="0"/>
              <a:t>Electronic business processes of buying and selling</a:t>
            </a:r>
            <a:endParaRPr lang="en-US" sz="1600" dirty="0"/>
          </a:p>
        </p:txBody>
      </p:sp>
      <p:sp>
        <p:nvSpPr>
          <p:cNvPr id="11" name="Content Placeholder 2"/>
          <p:cNvSpPr>
            <a:spLocks noGrp="1"/>
          </p:cNvSpPr>
          <p:nvPr>
            <p:ph sz="quarter" idx="4"/>
          </p:nvPr>
        </p:nvSpPr>
        <p:spPr bwMode="gray">
          <a:xfrm>
            <a:off x="6303075" y="2303813"/>
            <a:ext cx="5346000" cy="3519137"/>
          </a:xfrm>
        </p:spPr>
        <p:txBody>
          <a:bodyPr/>
          <a:lstStyle/>
          <a:p>
            <a:pPr>
              <a:spcAft>
                <a:spcPts val="600"/>
              </a:spcAft>
            </a:pPr>
            <a:r>
              <a:rPr lang="en-US" dirty="0" smtClean="0"/>
              <a:t>the company website only represents the system integration</a:t>
            </a:r>
          </a:p>
          <a:p>
            <a:pPr>
              <a:spcAft>
                <a:spcPts val="600"/>
              </a:spcAft>
            </a:pPr>
            <a:r>
              <a:rPr lang="en-US" b="1" dirty="0" smtClean="0">
                <a:latin typeface="+mj-lt"/>
              </a:rPr>
              <a:t>marketing steps: </a:t>
            </a:r>
            <a:r>
              <a:rPr lang="en-US" dirty="0" smtClean="0"/>
              <a:t>SEM (search engine marketing), SEO (search engine optimization)</a:t>
            </a:r>
          </a:p>
          <a:p>
            <a:pPr>
              <a:spcAft>
                <a:spcPts val="600"/>
              </a:spcAft>
            </a:pPr>
            <a:r>
              <a:rPr lang="en-US" b="1" dirty="0" smtClean="0">
                <a:latin typeface="+mj-lt"/>
              </a:rPr>
              <a:t>e-commerce strategy:</a:t>
            </a:r>
          </a:p>
          <a:p>
            <a:pPr>
              <a:spcAft>
                <a:spcPts val="600"/>
              </a:spcAft>
            </a:pPr>
            <a:endParaRPr lang="en-US" dirty="0" smtClean="0"/>
          </a:p>
          <a:p>
            <a:pPr>
              <a:spcAft>
                <a:spcPts val="600"/>
              </a:spcAft>
            </a:pPr>
            <a:endParaRPr lang="en-US" dirty="0" smtClean="0"/>
          </a:p>
          <a:p>
            <a:pPr>
              <a:spcAft>
                <a:spcPts val="600"/>
              </a:spcAft>
            </a:pPr>
            <a:r>
              <a:rPr lang="en-US" b="1" dirty="0" smtClean="0">
                <a:latin typeface="+mj-lt"/>
              </a:rPr>
              <a:t>navigator:</a:t>
            </a:r>
            <a:r>
              <a:rPr lang="en-US" b="1" dirty="0" smtClean="0"/>
              <a:t> </a:t>
            </a:r>
            <a:r>
              <a:rPr lang="en-US" dirty="0" smtClean="0"/>
              <a:t>positioning, value, best practices, change</a:t>
            </a:r>
          </a:p>
          <a:p>
            <a:pPr>
              <a:spcAft>
                <a:spcPts val="600"/>
              </a:spcAft>
            </a:pPr>
            <a:r>
              <a:rPr lang="en-US" b="1" dirty="0" smtClean="0">
                <a:latin typeface="+mj-lt"/>
              </a:rPr>
              <a:t>methods:</a:t>
            </a:r>
            <a:r>
              <a:rPr lang="en-US" b="1" dirty="0" smtClean="0"/>
              <a:t> </a:t>
            </a:r>
            <a:r>
              <a:rPr lang="en-US" dirty="0" smtClean="0"/>
              <a:t>ERP (enterprise resource planning), CRM (customer relationship management), PIM (product information management)</a:t>
            </a:r>
            <a:endParaRPr lang="en-US" dirty="0"/>
          </a:p>
        </p:txBody>
      </p:sp>
      <p:grpSp>
        <p:nvGrpSpPr>
          <p:cNvPr id="2" name="Gruppieren 1"/>
          <p:cNvGrpSpPr/>
          <p:nvPr/>
        </p:nvGrpSpPr>
        <p:grpSpPr bwMode="gray">
          <a:xfrm>
            <a:off x="6303600" y="3827165"/>
            <a:ext cx="5346001" cy="349632"/>
            <a:chOff x="6303600" y="3760482"/>
            <a:chExt cx="5346001" cy="473085"/>
          </a:xfrm>
        </p:grpSpPr>
        <p:sp>
          <p:nvSpPr>
            <p:cNvPr id="13" name="Pfeil nach rechts 12"/>
            <p:cNvSpPr/>
            <p:nvPr/>
          </p:nvSpPr>
          <p:spPr bwMode="gray">
            <a:xfrm>
              <a:off x="6303600" y="3760482"/>
              <a:ext cx="701357" cy="473085"/>
            </a:xfrm>
            <a:prstGeom prst="right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Traffic</a:t>
              </a:r>
              <a:endParaRPr lang="en-US" sz="1100" dirty="0"/>
            </a:p>
          </p:txBody>
        </p:sp>
        <p:sp>
          <p:nvSpPr>
            <p:cNvPr id="14" name="Rechteck 13"/>
            <p:cNvSpPr/>
            <p:nvPr/>
          </p:nvSpPr>
          <p:spPr bwMode="gray">
            <a:xfrm>
              <a:off x="7111093" y="3842605"/>
              <a:ext cx="751114" cy="302078"/>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Visitors</a:t>
              </a:r>
              <a:endParaRPr lang="en-US" sz="1100" dirty="0"/>
            </a:p>
          </p:txBody>
        </p:sp>
        <p:sp>
          <p:nvSpPr>
            <p:cNvPr id="15" name="Rechteck 14"/>
            <p:cNvSpPr/>
            <p:nvPr/>
          </p:nvSpPr>
          <p:spPr bwMode="gray">
            <a:xfrm>
              <a:off x="8142489" y="3859810"/>
              <a:ext cx="898902" cy="272333"/>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Conversion</a:t>
              </a:r>
              <a:endParaRPr lang="en-US" sz="1100" dirty="0"/>
            </a:p>
          </p:txBody>
        </p:sp>
        <p:sp>
          <p:nvSpPr>
            <p:cNvPr id="16" name="Rechteck 15"/>
            <p:cNvSpPr/>
            <p:nvPr/>
          </p:nvSpPr>
          <p:spPr bwMode="gray">
            <a:xfrm>
              <a:off x="9270438" y="3842605"/>
              <a:ext cx="951248" cy="302078"/>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Orders</a:t>
              </a:r>
              <a:endParaRPr lang="en-US" sz="1100" dirty="0"/>
            </a:p>
          </p:txBody>
        </p:sp>
        <p:sp>
          <p:nvSpPr>
            <p:cNvPr id="17" name="Rechteck 16"/>
            <p:cNvSpPr/>
            <p:nvPr/>
          </p:nvSpPr>
          <p:spPr bwMode="gray">
            <a:xfrm>
              <a:off x="11031739" y="3842605"/>
              <a:ext cx="617862" cy="302078"/>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Sales</a:t>
              </a:r>
              <a:endParaRPr lang="en-US" sz="1100" dirty="0"/>
            </a:p>
          </p:txBody>
        </p:sp>
        <p:sp>
          <p:nvSpPr>
            <p:cNvPr id="18" name="Textfeld 17"/>
            <p:cNvSpPr txBox="1"/>
            <p:nvPr/>
          </p:nvSpPr>
          <p:spPr bwMode="gray">
            <a:xfrm>
              <a:off x="7862207" y="3855144"/>
              <a:ext cx="229047" cy="374806"/>
            </a:xfrm>
            <a:prstGeom prst="rect">
              <a:avLst/>
            </a:prstGeom>
            <a:noFill/>
          </p:spPr>
          <p:txBody>
            <a:bodyPr wrap="square" rtlCol="0" anchor="ctr">
              <a:spAutoFit/>
            </a:bodyPr>
            <a:lstStyle/>
            <a:p>
              <a:pPr algn="ctr"/>
              <a:r>
                <a:rPr lang="en-US" sz="1200" dirty="0" smtClean="0"/>
                <a:t>X</a:t>
              </a:r>
              <a:endParaRPr lang="en-US" sz="1200" dirty="0"/>
            </a:p>
          </p:txBody>
        </p:sp>
        <p:sp>
          <p:nvSpPr>
            <p:cNvPr id="19" name="Textfeld 18"/>
            <p:cNvSpPr txBox="1"/>
            <p:nvPr/>
          </p:nvSpPr>
          <p:spPr bwMode="gray">
            <a:xfrm>
              <a:off x="9041391" y="3809621"/>
              <a:ext cx="229047" cy="374806"/>
            </a:xfrm>
            <a:prstGeom prst="rect">
              <a:avLst/>
            </a:prstGeom>
            <a:noFill/>
          </p:spPr>
          <p:txBody>
            <a:bodyPr wrap="square" rtlCol="0" anchor="ctr">
              <a:spAutoFit/>
            </a:bodyPr>
            <a:lstStyle/>
            <a:p>
              <a:pPr algn="ctr"/>
              <a:r>
                <a:rPr lang="en-US" sz="1200" dirty="0" smtClean="0"/>
                <a:t>=</a:t>
              </a:r>
              <a:endParaRPr lang="en-US" sz="1200" dirty="0"/>
            </a:p>
          </p:txBody>
        </p:sp>
        <p:sp>
          <p:nvSpPr>
            <p:cNvPr id="20" name="Pfeil nach rechts 19"/>
            <p:cNvSpPr/>
            <p:nvPr/>
          </p:nvSpPr>
          <p:spPr bwMode="gray">
            <a:xfrm>
              <a:off x="10295166" y="3760482"/>
              <a:ext cx="701357" cy="473085"/>
            </a:xfrm>
            <a:prstGeom prst="right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Traffic</a:t>
              </a:r>
              <a:endParaRPr lang="en-US" sz="1100" dirty="0"/>
            </a:p>
          </p:txBody>
        </p:sp>
      </p:grpSp>
    </p:spTree>
    <p:extLst>
      <p:ext uri="{BB962C8B-B14F-4D97-AF65-F5344CB8AC3E}">
        <p14:creationId xmlns:p14="http://schemas.microsoft.com/office/powerpoint/2010/main" val="1338919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bg bwMode="gray">
      <p:bgPr>
        <a:solidFill>
          <a:schemeClr val="bg1">
            <a:lumMod val="85000"/>
          </a:schemeClr>
        </a:solidFill>
        <a:effectLst/>
      </p:bgPr>
    </p:bg>
    <p:spTree>
      <p:nvGrpSpPr>
        <p:cNvPr id="1" name=""/>
        <p:cNvGrpSpPr/>
        <p:nvPr/>
      </p:nvGrpSpPr>
      <p:grpSpPr>
        <a:xfrm>
          <a:off x="0" y="0"/>
          <a:ext cx="0" cy="0"/>
          <a:chOff x="0" y="0"/>
          <a:chExt cx="0" cy="0"/>
        </a:xfrm>
      </p:grpSpPr>
      <p:sp>
        <p:nvSpPr>
          <p:cNvPr id="6" name="Title"/>
          <p:cNvSpPr>
            <a:spLocks noGrp="1"/>
          </p:cNvSpPr>
          <p:nvPr>
            <p:ph type="title"/>
          </p:nvPr>
        </p:nvSpPr>
        <p:spPr bwMode="gray">
          <a:xfrm>
            <a:off x="539999" y="432000"/>
            <a:ext cx="11109076" cy="540000"/>
          </a:xfrm>
        </p:spPr>
        <p:txBody>
          <a:bodyPr/>
          <a:lstStyle/>
          <a:p>
            <a:r>
              <a:rPr lang="en-US" dirty="0" smtClean="0"/>
              <a:t>RECAP AND NEXT STEPS</a:t>
            </a:r>
            <a:endParaRPr lang="en-US" dirty="0"/>
          </a:p>
        </p:txBody>
      </p:sp>
      <p:sp>
        <p:nvSpPr>
          <p:cNvPr id="8" name="Subtitle"/>
          <p:cNvSpPr>
            <a:spLocks noGrp="1"/>
          </p:cNvSpPr>
          <p:nvPr>
            <p:ph type="body" sz="quarter" idx="13"/>
          </p:nvPr>
        </p:nvSpPr>
        <p:spPr bwMode="gray">
          <a:xfrm>
            <a:off x="540000" y="972000"/>
            <a:ext cx="11109600" cy="540000"/>
          </a:xfrm>
        </p:spPr>
        <p:txBody>
          <a:bodyPr/>
          <a:lstStyle/>
          <a:p>
            <a:r>
              <a:rPr lang="en-US" dirty="0" smtClean="0"/>
              <a:t>Trends for 2016</a:t>
            </a:r>
            <a:endParaRPr lang="en-US" dirty="0"/>
          </a:p>
        </p:txBody>
      </p:sp>
      <p:sp>
        <p:nvSpPr>
          <p:cNvPr id="7" name="Content"/>
          <p:cNvSpPr>
            <a:spLocks noGrp="1"/>
          </p:cNvSpPr>
          <p:nvPr>
            <p:ph sz="half" idx="1"/>
          </p:nvPr>
        </p:nvSpPr>
        <p:spPr bwMode="gray">
          <a:xfrm>
            <a:off x="540000" y="1512000"/>
            <a:ext cx="11096625" cy="4284811"/>
          </a:xfrm>
        </p:spPr>
        <p:txBody>
          <a:bodyPr/>
          <a:lstStyle/>
          <a:p>
            <a:pPr marL="0" indent="0" algn="ctr">
              <a:buNone/>
            </a:pPr>
            <a:endParaRPr lang="en-US" sz="4000" dirty="0" smtClean="0">
              <a:latin typeface="Bebas Neue" panose="020B0506020202020201" pitchFamily="34" charset="0"/>
            </a:endParaRPr>
          </a:p>
          <a:p>
            <a:pPr marL="0" indent="0" algn="ctr">
              <a:buNone/>
            </a:pPr>
            <a:r>
              <a:rPr lang="en-US" sz="4000" dirty="0" smtClean="0">
                <a:latin typeface="Bebas Neue" panose="020B0506020202020201" pitchFamily="34" charset="0"/>
              </a:rPr>
              <a:t>“The expiration Date on Data has never been as           </a:t>
            </a:r>
            <a:br>
              <a:rPr lang="en-US" sz="4000" dirty="0" smtClean="0">
                <a:latin typeface="Bebas Neue" panose="020B0506020202020201" pitchFamily="34" charset="0"/>
              </a:rPr>
            </a:br>
            <a:r>
              <a:rPr lang="en-US" sz="4000" dirty="0" smtClean="0">
                <a:latin typeface="Bebas Neue" panose="020B0506020202020201" pitchFamily="34" charset="0"/>
              </a:rPr>
              <a:t>short as it is today.”</a:t>
            </a:r>
          </a:p>
          <a:p>
            <a:pPr marL="0" indent="0" algn="ctr">
              <a:buNone/>
            </a:pPr>
            <a:r>
              <a:rPr lang="en-US" sz="1800" dirty="0" smtClean="0"/>
              <a:t>Axel </a:t>
            </a:r>
            <a:r>
              <a:rPr lang="en-US" sz="1800" noProof="1" smtClean="0"/>
              <a:t>Schäfer</a:t>
            </a:r>
            <a:r>
              <a:rPr lang="en-US" sz="1800" dirty="0" smtClean="0"/>
              <a:t>, Head of Strategic Marketing EMEA at Adobe Systems</a:t>
            </a:r>
            <a:endParaRPr lang="en-US" sz="1800" dirty="0" smtClean="0">
              <a:latin typeface="+mj-lt"/>
            </a:endParaRPr>
          </a:p>
          <a:p>
            <a:endParaRPr lang="en-US" dirty="0" smtClean="0"/>
          </a:p>
          <a:p>
            <a:pPr marL="0" indent="0" algn="ctr">
              <a:buNone/>
            </a:pPr>
            <a:r>
              <a:rPr lang="en-US" sz="2400" dirty="0" smtClean="0"/>
              <a:t>Collecting customer data has never been more important. Only those who know their customers can also respond accordingly with offers. The success also depends on the timing. You should always act as soon as possible in order not to lose </a:t>
            </a:r>
            <a:br>
              <a:rPr lang="en-US" sz="2400" dirty="0" smtClean="0"/>
            </a:br>
            <a:r>
              <a:rPr lang="en-US" sz="2400" dirty="0" smtClean="0"/>
              <a:t>the interest of the customer.</a:t>
            </a:r>
          </a:p>
          <a:p>
            <a:endParaRPr lang="en-US" dirty="0" smtClean="0"/>
          </a:p>
          <a:p>
            <a:endParaRPr lang="en-US" dirty="0"/>
          </a:p>
        </p:txBody>
      </p:sp>
    </p:spTree>
    <p:extLst>
      <p:ext uri="{BB962C8B-B14F-4D97-AF65-F5344CB8AC3E}">
        <p14:creationId xmlns:p14="http://schemas.microsoft.com/office/powerpoint/2010/main" val="3880089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bg bwMode="gray">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6" name="Title"/>
          <p:cNvSpPr>
            <a:spLocks noGrp="1"/>
          </p:cNvSpPr>
          <p:nvPr>
            <p:ph type="title"/>
          </p:nvPr>
        </p:nvSpPr>
        <p:spPr bwMode="gray">
          <a:xfrm>
            <a:off x="539999" y="432000"/>
            <a:ext cx="11109076" cy="540000"/>
          </a:xfrm>
        </p:spPr>
        <p:txBody>
          <a:bodyPr/>
          <a:lstStyle/>
          <a:p>
            <a:r>
              <a:rPr lang="en-US" dirty="0" smtClean="0">
                <a:solidFill>
                  <a:schemeClr val="bg1"/>
                </a:solidFill>
              </a:rPr>
              <a:t>RECAP AND NEXT STEPS</a:t>
            </a:r>
            <a:endParaRPr lang="en-US" dirty="0">
              <a:solidFill>
                <a:schemeClr val="bg1"/>
              </a:solidFill>
            </a:endParaRPr>
          </a:p>
        </p:txBody>
      </p:sp>
      <p:sp>
        <p:nvSpPr>
          <p:cNvPr id="8" name="Subtitle"/>
          <p:cNvSpPr>
            <a:spLocks noGrp="1"/>
          </p:cNvSpPr>
          <p:nvPr>
            <p:ph type="body" sz="quarter" idx="13"/>
          </p:nvPr>
        </p:nvSpPr>
        <p:spPr bwMode="gray">
          <a:xfrm>
            <a:off x="540000" y="972000"/>
            <a:ext cx="11109600" cy="540000"/>
          </a:xfrm>
        </p:spPr>
        <p:txBody>
          <a:bodyPr/>
          <a:lstStyle/>
          <a:p>
            <a:r>
              <a:rPr lang="en-US" dirty="0" smtClean="0"/>
              <a:t>Digital Trends in 2016</a:t>
            </a:r>
            <a:endParaRPr lang="en-US" dirty="0"/>
          </a:p>
        </p:txBody>
      </p:sp>
      <p:sp>
        <p:nvSpPr>
          <p:cNvPr id="7" name="Content"/>
          <p:cNvSpPr>
            <a:spLocks noGrp="1"/>
          </p:cNvSpPr>
          <p:nvPr>
            <p:ph sz="half" idx="1"/>
          </p:nvPr>
        </p:nvSpPr>
        <p:spPr bwMode="gray">
          <a:xfrm>
            <a:off x="539999" y="1512000"/>
            <a:ext cx="11109076" cy="4284811"/>
          </a:xfrm>
        </p:spPr>
        <p:txBody>
          <a:bodyPr/>
          <a:lstStyle/>
          <a:p>
            <a:pPr marL="0" indent="0" algn="ctr">
              <a:buNone/>
            </a:pPr>
            <a:endParaRPr lang="en-US" sz="4000" dirty="0" smtClean="0">
              <a:solidFill>
                <a:schemeClr val="bg1"/>
              </a:solidFill>
              <a:latin typeface="Bebas Neue" panose="020B0506020202020201" pitchFamily="34" charset="0"/>
            </a:endParaRPr>
          </a:p>
          <a:p>
            <a:pPr marL="0" indent="0" algn="ctr">
              <a:buNone/>
            </a:pPr>
            <a:r>
              <a:rPr lang="en-US" sz="4000" dirty="0" smtClean="0">
                <a:solidFill>
                  <a:schemeClr val="bg1"/>
                </a:solidFill>
                <a:latin typeface="Bebas Neue" panose="020B0506020202020201" pitchFamily="34" charset="0"/>
              </a:rPr>
              <a:t>“An important digital trend in e-commerce is </a:t>
            </a:r>
            <a:br>
              <a:rPr lang="en-US" sz="4000" dirty="0" smtClean="0">
                <a:solidFill>
                  <a:schemeClr val="bg1"/>
                </a:solidFill>
                <a:latin typeface="Bebas Neue" panose="020B0506020202020201" pitchFamily="34" charset="0"/>
              </a:rPr>
            </a:br>
            <a:r>
              <a:rPr lang="en-US" sz="4000" dirty="0" smtClean="0">
                <a:solidFill>
                  <a:schemeClr val="bg1"/>
                </a:solidFill>
                <a:latin typeface="Bebas Neue" panose="020B0506020202020201" pitchFamily="34" charset="0"/>
              </a:rPr>
              <a:t>combining Creativity and innovation.”</a:t>
            </a:r>
          </a:p>
          <a:p>
            <a:pPr marL="0" indent="0" algn="ctr">
              <a:buNone/>
            </a:pPr>
            <a:r>
              <a:rPr lang="en-US" sz="1800" noProof="1" smtClean="0">
                <a:solidFill>
                  <a:schemeClr val="bg1"/>
                </a:solidFill>
              </a:rPr>
              <a:t>Preethi Mariappan, Razorfish</a:t>
            </a:r>
          </a:p>
          <a:p>
            <a:pPr marL="0" indent="0">
              <a:buNone/>
            </a:pPr>
            <a:endParaRPr lang="en-US" dirty="0" smtClean="0">
              <a:solidFill>
                <a:schemeClr val="bg1"/>
              </a:solidFill>
            </a:endParaRPr>
          </a:p>
          <a:p>
            <a:pPr marL="0" indent="0" algn="ctr">
              <a:buNone/>
            </a:pPr>
            <a:r>
              <a:rPr lang="en-US" sz="2400" dirty="0" smtClean="0">
                <a:solidFill>
                  <a:schemeClr val="bg1"/>
                </a:solidFill>
              </a:rPr>
              <a:t>One example of this is trying on Ray-Ban‘s eyeglasses virtually.</a:t>
            </a:r>
            <a:endParaRPr lang="en-US" dirty="0" smtClean="0">
              <a:solidFill>
                <a:schemeClr val="bg1"/>
              </a:solidFill>
            </a:endParaRPr>
          </a:p>
          <a:p>
            <a:endParaRPr lang="en-US" dirty="0">
              <a:solidFill>
                <a:schemeClr val="bg1"/>
              </a:solidFill>
            </a:endParaRPr>
          </a:p>
        </p:txBody>
      </p:sp>
    </p:spTree>
    <p:extLst>
      <p:ext uri="{BB962C8B-B14F-4D97-AF65-F5344CB8AC3E}">
        <p14:creationId xmlns:p14="http://schemas.microsoft.com/office/powerpoint/2010/main" val="922547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bg bwMode="gray">
      <p:bgPr>
        <a:solidFill>
          <a:schemeClr val="bg1"/>
        </a:solidFill>
        <a:effectLst/>
      </p:bgPr>
    </p:bg>
    <p:spTree>
      <p:nvGrpSpPr>
        <p:cNvPr id="1" name=""/>
        <p:cNvGrpSpPr/>
        <p:nvPr/>
      </p:nvGrpSpPr>
      <p:grpSpPr>
        <a:xfrm>
          <a:off x="0" y="0"/>
          <a:ext cx="0" cy="0"/>
          <a:chOff x="0" y="0"/>
          <a:chExt cx="0" cy="0"/>
        </a:xfrm>
      </p:grpSpPr>
      <p:sp>
        <p:nvSpPr>
          <p:cNvPr id="6" name="Title"/>
          <p:cNvSpPr>
            <a:spLocks noGrp="1"/>
          </p:cNvSpPr>
          <p:nvPr>
            <p:ph type="title"/>
          </p:nvPr>
        </p:nvSpPr>
        <p:spPr bwMode="gray">
          <a:xfrm>
            <a:off x="539999" y="432000"/>
            <a:ext cx="11109076" cy="540000"/>
          </a:xfrm>
        </p:spPr>
        <p:txBody>
          <a:bodyPr/>
          <a:lstStyle/>
          <a:p>
            <a:r>
              <a:rPr lang="en-US" dirty="0" smtClean="0"/>
              <a:t>RECAP AND NEXT STEPS</a:t>
            </a:r>
            <a:endParaRPr lang="en-US" dirty="0"/>
          </a:p>
        </p:txBody>
      </p:sp>
      <p:sp>
        <p:nvSpPr>
          <p:cNvPr id="8" name="Subtitle"/>
          <p:cNvSpPr>
            <a:spLocks noGrp="1"/>
          </p:cNvSpPr>
          <p:nvPr>
            <p:ph type="body" sz="quarter" idx="13"/>
          </p:nvPr>
        </p:nvSpPr>
        <p:spPr bwMode="gray">
          <a:xfrm>
            <a:off x="540000" y="972000"/>
            <a:ext cx="11109600" cy="540000"/>
          </a:xfrm>
        </p:spPr>
        <p:txBody>
          <a:bodyPr/>
          <a:lstStyle/>
          <a:p>
            <a:r>
              <a:rPr lang="en-US" dirty="0" smtClean="0"/>
              <a:t>Digital Trends in 2016</a:t>
            </a:r>
            <a:endParaRPr lang="en-US" dirty="0"/>
          </a:p>
        </p:txBody>
      </p:sp>
      <p:sp>
        <p:nvSpPr>
          <p:cNvPr id="7" name="Content"/>
          <p:cNvSpPr>
            <a:spLocks noGrp="1"/>
          </p:cNvSpPr>
          <p:nvPr>
            <p:ph sz="half" idx="1"/>
          </p:nvPr>
        </p:nvSpPr>
        <p:spPr bwMode="gray">
          <a:xfrm>
            <a:off x="539999" y="1512000"/>
            <a:ext cx="11109075" cy="4284811"/>
          </a:xfrm>
        </p:spPr>
        <p:txBody>
          <a:bodyPr/>
          <a:lstStyle/>
          <a:p>
            <a:pPr marL="0" indent="0" algn="ctr">
              <a:buNone/>
            </a:pPr>
            <a:endParaRPr lang="en-US" sz="4000" dirty="0" smtClean="0">
              <a:latin typeface="Bebas Neue" panose="020B0506020202020201" pitchFamily="34" charset="0"/>
            </a:endParaRPr>
          </a:p>
          <a:p>
            <a:pPr marL="0" indent="0" algn="ctr">
              <a:buNone/>
            </a:pPr>
            <a:r>
              <a:rPr lang="en-US" sz="4000" dirty="0" smtClean="0">
                <a:latin typeface="Bebas Neue" panose="020B0506020202020201" pitchFamily="34" charset="0"/>
              </a:rPr>
              <a:t>“[Conversion Rate Optimization] is and should be top-of-mind for all companies that have a digital presence, be it B2B, lead-gen, e-commerce, etc.”</a:t>
            </a:r>
          </a:p>
          <a:p>
            <a:pPr marL="0" indent="0" algn="ctr">
              <a:buNone/>
            </a:pPr>
            <a:r>
              <a:rPr lang="en-US" sz="1800" dirty="0" smtClean="0"/>
              <a:t>Kevin </a:t>
            </a:r>
            <a:r>
              <a:rPr lang="en-US" sz="1800" noProof="1" smtClean="0"/>
              <a:t>Lewalk</a:t>
            </a:r>
            <a:r>
              <a:rPr lang="en-US" sz="1800" dirty="0" smtClean="0"/>
              <a:t>, Google Analytics Certified Senior Designer / Conversion Specialist at Fathom</a:t>
            </a:r>
          </a:p>
          <a:p>
            <a:pPr marL="0" indent="0" algn="ctr">
              <a:buNone/>
            </a:pPr>
            <a:endParaRPr lang="en-US" sz="2400" dirty="0" smtClean="0"/>
          </a:p>
          <a:p>
            <a:pPr marL="0" indent="0" algn="ctr">
              <a:buNone/>
            </a:pPr>
            <a:r>
              <a:rPr lang="en-US" sz="2400" dirty="0" smtClean="0"/>
              <a:t>The aim is to optimize the complete user experience through personalized offers and individual consultation on appropriate channels.</a:t>
            </a:r>
            <a:endParaRPr lang="en-US" sz="4000" dirty="0"/>
          </a:p>
        </p:txBody>
      </p:sp>
      <p:pic>
        <p:nvPicPr>
          <p:cNvPr id="10" name="Log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gray">
          <a:xfrm>
            <a:off x="9556768" y="6126998"/>
            <a:ext cx="2179779" cy="39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4157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bg bwMode="gray">
      <p:bgPr>
        <a:solidFill>
          <a:schemeClr val="bg1"/>
        </a:solidFill>
        <a:effectLst/>
      </p:bgPr>
    </p:bg>
    <p:spTree>
      <p:nvGrpSpPr>
        <p:cNvPr id="1" name=""/>
        <p:cNvGrpSpPr/>
        <p:nvPr/>
      </p:nvGrpSpPr>
      <p:grpSpPr>
        <a:xfrm>
          <a:off x="0" y="0"/>
          <a:ext cx="0" cy="0"/>
          <a:chOff x="0" y="0"/>
          <a:chExt cx="0" cy="0"/>
        </a:xfrm>
      </p:grpSpPr>
      <p:sp>
        <p:nvSpPr>
          <p:cNvPr id="6" name="Title"/>
          <p:cNvSpPr>
            <a:spLocks noGrp="1"/>
          </p:cNvSpPr>
          <p:nvPr>
            <p:ph type="title"/>
          </p:nvPr>
        </p:nvSpPr>
        <p:spPr bwMode="gray">
          <a:xfrm>
            <a:off x="539999" y="432000"/>
            <a:ext cx="11109076" cy="540000"/>
          </a:xfrm>
        </p:spPr>
        <p:txBody>
          <a:bodyPr/>
          <a:lstStyle/>
          <a:p>
            <a:r>
              <a:rPr lang="en-US" dirty="0" smtClean="0"/>
              <a:t>RECAP AND NEXT STEPS</a:t>
            </a:r>
            <a:endParaRPr lang="en-US" dirty="0"/>
          </a:p>
        </p:txBody>
      </p:sp>
      <p:sp>
        <p:nvSpPr>
          <p:cNvPr id="8" name="Subtitle"/>
          <p:cNvSpPr>
            <a:spLocks noGrp="1"/>
          </p:cNvSpPr>
          <p:nvPr>
            <p:ph type="body" sz="quarter" idx="13"/>
          </p:nvPr>
        </p:nvSpPr>
        <p:spPr bwMode="gray">
          <a:xfrm>
            <a:off x="540000" y="972000"/>
            <a:ext cx="11109600" cy="540000"/>
          </a:xfrm>
        </p:spPr>
        <p:txBody>
          <a:bodyPr/>
          <a:lstStyle/>
          <a:p>
            <a:r>
              <a:rPr lang="en-US" dirty="0" smtClean="0"/>
              <a:t>Digital Trends in 2016</a:t>
            </a:r>
            <a:endParaRPr lang="en-US" dirty="0"/>
          </a:p>
        </p:txBody>
      </p:sp>
      <p:sp>
        <p:nvSpPr>
          <p:cNvPr id="7" name="Content"/>
          <p:cNvSpPr>
            <a:spLocks noGrp="1"/>
          </p:cNvSpPr>
          <p:nvPr>
            <p:ph sz="half" idx="1"/>
          </p:nvPr>
        </p:nvSpPr>
        <p:spPr bwMode="gray">
          <a:xfrm>
            <a:off x="540001" y="1512000"/>
            <a:ext cx="11109074" cy="4284811"/>
          </a:xfrm>
        </p:spPr>
        <p:txBody>
          <a:bodyPr/>
          <a:lstStyle/>
          <a:p>
            <a:pPr marL="0" indent="0" algn="ctr">
              <a:buNone/>
            </a:pPr>
            <a:endParaRPr lang="en-US" sz="3200" i="1" dirty="0" smtClean="0"/>
          </a:p>
          <a:p>
            <a:pPr marL="0" indent="0" algn="ctr">
              <a:buNone/>
            </a:pPr>
            <a:r>
              <a:rPr lang="en-US" sz="4000" dirty="0" smtClean="0">
                <a:latin typeface="Bebas Neue" panose="020B0506020202020201" pitchFamily="34" charset="0"/>
              </a:rPr>
              <a:t>“Loyalty towards distributors and platforms </a:t>
            </a:r>
            <a:br>
              <a:rPr lang="en-US" sz="4000" dirty="0" smtClean="0">
                <a:latin typeface="Bebas Neue" panose="020B0506020202020201" pitchFamily="34" charset="0"/>
              </a:rPr>
            </a:br>
            <a:r>
              <a:rPr lang="en-US" sz="4000" dirty="0" smtClean="0">
                <a:latin typeface="Bebas Neue" panose="020B0506020202020201" pitchFamily="34" charset="0"/>
              </a:rPr>
              <a:t>is massively decreasing.”</a:t>
            </a:r>
          </a:p>
          <a:p>
            <a:pPr marL="0" indent="0" algn="ctr">
              <a:buNone/>
            </a:pPr>
            <a:r>
              <a:rPr lang="en-US" sz="1800" dirty="0" smtClean="0"/>
              <a:t>Dr. Stephan </a:t>
            </a:r>
            <a:r>
              <a:rPr lang="en-US" sz="1800" noProof="1" smtClean="0"/>
              <a:t>Zoll</a:t>
            </a:r>
            <a:r>
              <a:rPr lang="en-US" sz="1800" dirty="0" smtClean="0"/>
              <a:t>, Vice President of eBay Germany</a:t>
            </a:r>
          </a:p>
          <a:p>
            <a:pPr marL="0" indent="0" algn="ctr">
              <a:buNone/>
            </a:pPr>
            <a:endParaRPr lang="en-US" dirty="0" smtClean="0"/>
          </a:p>
          <a:p>
            <a:pPr marL="0" indent="0" algn="ctr">
              <a:buNone/>
            </a:pPr>
            <a:r>
              <a:rPr lang="en-US" sz="2400" dirty="0" smtClean="0"/>
              <a:t>The reason is because of the wide selection of offers. At Amazon, for example, </a:t>
            </a:r>
            <a:br>
              <a:rPr lang="en-US" sz="2400" dirty="0" smtClean="0"/>
            </a:br>
            <a:r>
              <a:rPr lang="en-US" sz="2400" dirty="0" smtClean="0"/>
              <a:t>customers can compare many similar products. Then they tend to buy based more on </a:t>
            </a:r>
            <a:br>
              <a:rPr lang="en-US" sz="2400" dirty="0" smtClean="0"/>
            </a:br>
            <a:r>
              <a:rPr lang="en-US" sz="2400" dirty="0" smtClean="0"/>
              <a:t>price or customer reviews and less on distributors.</a:t>
            </a:r>
            <a:endParaRPr lang="en-US" dirty="0" smtClean="0"/>
          </a:p>
          <a:p>
            <a:endParaRPr lang="en-US" dirty="0"/>
          </a:p>
        </p:txBody>
      </p:sp>
    </p:spTree>
    <p:extLst>
      <p:ext uri="{BB962C8B-B14F-4D97-AF65-F5344CB8AC3E}">
        <p14:creationId xmlns:p14="http://schemas.microsoft.com/office/powerpoint/2010/main" val="3179445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p:cNvPicPr>
            <a:picLocks noChangeAspect="1"/>
          </p:cNvPicPr>
          <p:nvPr/>
        </p:nvPicPr>
        <p:blipFill rotWithShape="1">
          <a:blip r:embed="rId2">
            <a:extLst>
              <a:ext uri="{28A0092B-C50C-407E-A947-70E740481C1C}">
                <a14:useLocalDpi xmlns:a14="http://schemas.microsoft.com/office/drawing/2010/main" val="0"/>
              </a:ext>
            </a:extLst>
          </a:blip>
          <a:srcRect r="325"/>
          <a:stretch/>
        </p:blipFill>
        <p:spPr bwMode="gray">
          <a:xfrm>
            <a:off x="0" y="0"/>
            <a:ext cx="12190413" cy="5814000"/>
          </a:xfrm>
          <a:prstGeom prst="rect">
            <a:avLst/>
          </a:prstGeom>
        </p:spPr>
      </p:pic>
      <p:sp>
        <p:nvSpPr>
          <p:cNvPr id="7" name="Rectangle"/>
          <p:cNvSpPr/>
          <p:nvPr/>
        </p:nvSpPr>
        <p:spPr bwMode="gray">
          <a:xfrm>
            <a:off x="0" y="0"/>
            <a:ext cx="12190413" cy="5814000"/>
          </a:xfrm>
          <a:prstGeom prst="rect">
            <a:avLst/>
          </a:prstGeom>
          <a:solidFill>
            <a:schemeClr val="tx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tle"/>
          <p:cNvSpPr>
            <a:spLocks noGrp="1"/>
          </p:cNvSpPr>
          <p:nvPr>
            <p:ph type="ctrTitle"/>
          </p:nvPr>
        </p:nvSpPr>
        <p:spPr bwMode="gray"/>
        <p:txBody>
          <a:bodyPr/>
          <a:lstStyle/>
          <a:p>
            <a:r>
              <a:rPr lang="en-US" dirty="0" smtClean="0"/>
              <a:t>Implementation</a:t>
            </a:r>
            <a:br>
              <a:rPr lang="en-US" dirty="0" smtClean="0"/>
            </a:br>
            <a:r>
              <a:rPr lang="en-US" dirty="0" smtClean="0"/>
              <a:t>and Checklists</a:t>
            </a:r>
            <a:endParaRPr lang="en-US" dirty="0"/>
          </a:p>
        </p:txBody>
      </p:sp>
      <p:sp>
        <p:nvSpPr>
          <p:cNvPr id="6" name="Subtitle"/>
          <p:cNvSpPr>
            <a:spLocks noGrp="1"/>
          </p:cNvSpPr>
          <p:nvPr>
            <p:ph type="subTitle" idx="1"/>
          </p:nvPr>
        </p:nvSpPr>
        <p:spPr bwMode="gray"/>
        <p:txBody>
          <a:bodyPr/>
          <a:lstStyle/>
          <a:p>
            <a:r>
              <a:rPr lang="en-US" dirty="0" smtClean="0"/>
              <a:t>E-Business and E-Commerce</a:t>
            </a:r>
            <a:endParaRPr lang="en-US" dirty="0"/>
          </a:p>
        </p:txBody>
      </p:sp>
      <p:pic>
        <p:nvPicPr>
          <p:cNvPr id="8" name="Logo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gray">
          <a:xfrm>
            <a:off x="9036548" y="6120307"/>
            <a:ext cx="2700000" cy="4923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2208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bg bwMode="gray">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3" name="Titel 2"/>
          <p:cNvSpPr>
            <a:spLocks noGrp="1"/>
          </p:cNvSpPr>
          <p:nvPr>
            <p:ph type="title"/>
          </p:nvPr>
        </p:nvSpPr>
        <p:spPr bwMode="gray"/>
        <p:txBody>
          <a:bodyPr/>
          <a:lstStyle/>
          <a:p>
            <a:r>
              <a:rPr lang="en-US" dirty="0" smtClean="0">
                <a:solidFill>
                  <a:schemeClr val="bg1"/>
                </a:solidFill>
              </a:rPr>
              <a:t>IMPLEMENTATION AND CHECKLISTS</a:t>
            </a:r>
            <a:endParaRPr lang="en-US" dirty="0">
              <a:solidFill>
                <a:schemeClr val="bg1"/>
              </a:solidFill>
            </a:endParaRPr>
          </a:p>
        </p:txBody>
      </p:sp>
      <p:sp>
        <p:nvSpPr>
          <p:cNvPr id="4" name="Textplatzhalter 3"/>
          <p:cNvSpPr>
            <a:spLocks noGrp="1"/>
          </p:cNvSpPr>
          <p:nvPr>
            <p:ph type="body" sz="quarter" idx="13"/>
          </p:nvPr>
        </p:nvSpPr>
        <p:spPr bwMode="gray"/>
        <p:txBody>
          <a:bodyPr/>
          <a:lstStyle/>
          <a:p>
            <a:r>
              <a:rPr lang="en-US" dirty="0" smtClean="0"/>
              <a:t>Checklist for Proper E-Commerce Planning</a:t>
            </a:r>
            <a:endParaRPr lang="en-US" dirty="0"/>
          </a:p>
        </p:txBody>
      </p:sp>
      <p:grpSp>
        <p:nvGrpSpPr>
          <p:cNvPr id="12" name="Gruppieren 11"/>
          <p:cNvGrpSpPr/>
          <p:nvPr/>
        </p:nvGrpSpPr>
        <p:grpSpPr bwMode="gray">
          <a:xfrm>
            <a:off x="0" y="1520626"/>
            <a:ext cx="12190413" cy="846272"/>
            <a:chOff x="0" y="4545912"/>
            <a:chExt cx="12190413" cy="2718573"/>
          </a:xfrm>
          <a:solidFill>
            <a:schemeClr val="tx2"/>
          </a:solidFill>
        </p:grpSpPr>
        <p:sp>
          <p:nvSpPr>
            <p:cNvPr id="13" name="Rectangle 20"/>
            <p:cNvSpPr>
              <a:spLocks noChangeArrowheads="1"/>
            </p:cNvSpPr>
            <p:nvPr/>
          </p:nvSpPr>
          <p:spPr bwMode="gray">
            <a:xfrm>
              <a:off x="0" y="4545912"/>
              <a:ext cx="12190413" cy="2274509"/>
            </a:xfrm>
            <a:prstGeom prst="rect">
              <a:avLst/>
            </a:prstGeom>
            <a:solidFill>
              <a:schemeClr val="accent1">
                <a:lumMod val="75000"/>
              </a:schemeClr>
            </a:solidFill>
            <a:ln>
              <a:noFill/>
            </a:ln>
            <a:extLst/>
          </p:spPr>
          <p:txBody>
            <a:bodyPr vert="horz" wrap="square" lIns="540000" tIns="45720" rIns="540000" bIns="45720" numCol="1" anchor="ctr" anchorCtr="0" compatLnSpc="1">
              <a:prstTxWarp prst="textNoShape">
                <a:avLst/>
              </a:prstTxWarp>
            </a:bodyPr>
            <a:lstStyle/>
            <a:p>
              <a:pPr>
                <a:lnSpc>
                  <a:spcPct val="90000"/>
                </a:lnSpc>
              </a:pPr>
              <a:r>
                <a:rPr lang="en-US" sz="2800" dirty="0" smtClean="0">
                  <a:solidFill>
                    <a:srgbClr val="FFFFFF"/>
                  </a:solidFill>
                  <a:latin typeface="Bebas Neue" panose="020B0506020202020201" pitchFamily="34" charset="0"/>
                </a:rPr>
                <a:t>Questions to strategically consider:</a:t>
              </a:r>
              <a:endParaRPr lang="en-US" sz="2800" dirty="0">
                <a:solidFill>
                  <a:srgbClr val="FFFFFF"/>
                </a:solidFill>
                <a:latin typeface="Bebas Neue" panose="020B0506020202020201" pitchFamily="34" charset="0"/>
              </a:endParaRPr>
            </a:p>
          </p:txBody>
        </p:sp>
        <p:sp>
          <p:nvSpPr>
            <p:cNvPr id="14" name="Gleichschenkliges Dreieck 13"/>
            <p:cNvSpPr/>
            <p:nvPr/>
          </p:nvSpPr>
          <p:spPr bwMode="gray">
            <a:xfrm rot="10800000">
              <a:off x="1325471" y="6756977"/>
              <a:ext cx="651247" cy="507508"/>
            </a:xfrm>
            <a:prstGeom prst="triangle">
              <a:avLst/>
            </a:prstGeom>
            <a:solidFill>
              <a:schemeClr val="accent1">
                <a:lumMod val="75000"/>
              </a:schemeClr>
            </a:solidFill>
            <a:ln w="12700">
              <a:noFill/>
              <a:round/>
              <a:headEnd/>
              <a:tailEnd/>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p>
          </p:txBody>
        </p:sp>
      </p:grpSp>
      <p:sp>
        <p:nvSpPr>
          <p:cNvPr id="15" name="Textfeld 14"/>
          <p:cNvSpPr txBox="1"/>
          <p:nvPr/>
        </p:nvSpPr>
        <p:spPr bwMode="gray">
          <a:xfrm>
            <a:off x="555471" y="2482021"/>
            <a:ext cx="2078867" cy="954105"/>
          </a:xfrm>
          <a:prstGeom prst="rect">
            <a:avLst/>
          </a:prstGeom>
          <a:solidFill>
            <a:schemeClr val="tx1">
              <a:lumMod val="75000"/>
              <a:lumOff val="25000"/>
            </a:schemeClr>
          </a:solidFill>
          <a:ln>
            <a:noFill/>
          </a:ln>
        </p:spPr>
        <p:txBody>
          <a:bodyPr wrap="square" rtlCol="0">
            <a:noAutofit/>
          </a:bodyPr>
          <a:lstStyle/>
          <a:p>
            <a:pPr>
              <a:lnSpc>
                <a:spcPct val="90000"/>
              </a:lnSpc>
            </a:pPr>
            <a:r>
              <a:rPr lang="en-US" sz="1400" dirty="0" smtClean="0">
                <a:solidFill>
                  <a:schemeClr val="bg1"/>
                </a:solidFill>
              </a:rPr>
              <a:t>How important is </a:t>
            </a:r>
            <a:br>
              <a:rPr lang="en-US" sz="1400" dirty="0" smtClean="0">
                <a:solidFill>
                  <a:schemeClr val="bg1"/>
                </a:solidFill>
              </a:rPr>
            </a:br>
            <a:r>
              <a:rPr lang="en-US" sz="1400" dirty="0" smtClean="0">
                <a:solidFill>
                  <a:schemeClr val="bg1"/>
                </a:solidFill>
              </a:rPr>
              <a:t>e-commerce for your company’s sales?</a:t>
            </a:r>
            <a:endParaRPr lang="en-US" sz="1400" dirty="0">
              <a:solidFill>
                <a:schemeClr val="bg1"/>
              </a:solidFill>
            </a:endParaRPr>
          </a:p>
        </p:txBody>
      </p:sp>
      <p:sp>
        <p:nvSpPr>
          <p:cNvPr id="17" name="Textfeld 16"/>
          <p:cNvSpPr txBox="1"/>
          <p:nvPr/>
        </p:nvSpPr>
        <p:spPr bwMode="gray">
          <a:xfrm>
            <a:off x="2797071" y="2482020"/>
            <a:ext cx="2078866" cy="954107"/>
          </a:xfrm>
          <a:prstGeom prst="rect">
            <a:avLst/>
          </a:prstGeom>
          <a:solidFill>
            <a:schemeClr val="tx1">
              <a:lumMod val="75000"/>
              <a:lumOff val="25000"/>
            </a:schemeClr>
          </a:solidFill>
          <a:ln>
            <a:noFill/>
          </a:ln>
        </p:spPr>
        <p:txBody>
          <a:bodyPr wrap="square" rtlCol="0">
            <a:noAutofit/>
          </a:bodyPr>
          <a:lstStyle/>
          <a:p>
            <a:pPr>
              <a:lnSpc>
                <a:spcPct val="90000"/>
              </a:lnSpc>
            </a:pPr>
            <a:r>
              <a:rPr lang="en-US" sz="1400" dirty="0" smtClean="0">
                <a:solidFill>
                  <a:schemeClr val="bg1"/>
                </a:solidFill>
              </a:rPr>
              <a:t>Which company </a:t>
            </a:r>
            <a:br>
              <a:rPr lang="en-US" sz="1400" dirty="0" smtClean="0">
                <a:solidFill>
                  <a:schemeClr val="bg1"/>
                </a:solidFill>
              </a:rPr>
            </a:br>
            <a:r>
              <a:rPr lang="en-US" sz="1400" dirty="0" smtClean="0">
                <a:solidFill>
                  <a:schemeClr val="bg1"/>
                </a:solidFill>
              </a:rPr>
              <a:t>processes are involved?</a:t>
            </a:r>
            <a:endParaRPr lang="en-US" sz="1400" dirty="0">
              <a:solidFill>
                <a:schemeClr val="bg1"/>
              </a:solidFill>
            </a:endParaRPr>
          </a:p>
        </p:txBody>
      </p:sp>
      <p:sp>
        <p:nvSpPr>
          <p:cNvPr id="18" name="Textfeld 17"/>
          <p:cNvSpPr txBox="1"/>
          <p:nvPr/>
        </p:nvSpPr>
        <p:spPr bwMode="gray">
          <a:xfrm>
            <a:off x="5030845" y="2482021"/>
            <a:ext cx="2079117" cy="954106"/>
          </a:xfrm>
          <a:prstGeom prst="rect">
            <a:avLst/>
          </a:prstGeom>
          <a:solidFill>
            <a:schemeClr val="tx1">
              <a:lumMod val="75000"/>
              <a:lumOff val="25000"/>
            </a:schemeClr>
          </a:solidFill>
          <a:ln>
            <a:noFill/>
          </a:ln>
        </p:spPr>
        <p:txBody>
          <a:bodyPr wrap="square" rtlCol="0">
            <a:noAutofit/>
          </a:bodyPr>
          <a:lstStyle/>
          <a:p>
            <a:pPr>
              <a:lnSpc>
                <a:spcPct val="90000"/>
              </a:lnSpc>
            </a:pPr>
            <a:r>
              <a:rPr lang="en-US" sz="1400" dirty="0" smtClean="0">
                <a:solidFill>
                  <a:schemeClr val="bg1"/>
                </a:solidFill>
              </a:rPr>
              <a:t>Is this the first time an </a:t>
            </a:r>
            <a:br>
              <a:rPr lang="en-US" sz="1400" dirty="0" smtClean="0">
                <a:solidFill>
                  <a:schemeClr val="bg1"/>
                </a:solidFill>
              </a:rPr>
            </a:br>
            <a:r>
              <a:rPr lang="en-US" sz="1400" dirty="0" smtClean="0">
                <a:solidFill>
                  <a:schemeClr val="bg1"/>
                </a:solidFill>
              </a:rPr>
              <a:t>e-commerce project is being planned?</a:t>
            </a:r>
            <a:endParaRPr lang="en-US" sz="1400" dirty="0">
              <a:solidFill>
                <a:schemeClr val="bg1"/>
              </a:solidFill>
            </a:endParaRPr>
          </a:p>
        </p:txBody>
      </p:sp>
      <p:sp>
        <p:nvSpPr>
          <p:cNvPr id="19" name="Textfeld 18"/>
          <p:cNvSpPr txBox="1"/>
          <p:nvPr/>
        </p:nvSpPr>
        <p:spPr bwMode="gray">
          <a:xfrm>
            <a:off x="7291341" y="2482019"/>
            <a:ext cx="2079365" cy="954107"/>
          </a:xfrm>
          <a:prstGeom prst="rect">
            <a:avLst/>
          </a:prstGeom>
          <a:solidFill>
            <a:schemeClr val="tx1">
              <a:lumMod val="75000"/>
              <a:lumOff val="25000"/>
            </a:schemeClr>
          </a:solidFill>
          <a:ln>
            <a:noFill/>
          </a:ln>
        </p:spPr>
        <p:txBody>
          <a:bodyPr wrap="square" rtlCol="0">
            <a:noAutofit/>
          </a:bodyPr>
          <a:lstStyle/>
          <a:p>
            <a:pPr>
              <a:lnSpc>
                <a:spcPct val="90000"/>
              </a:lnSpc>
            </a:pPr>
            <a:r>
              <a:rPr lang="en-US" sz="1400" dirty="0" smtClean="0">
                <a:solidFill>
                  <a:schemeClr val="bg1"/>
                </a:solidFill>
              </a:rPr>
              <a:t>What products or </a:t>
            </a:r>
            <a:br>
              <a:rPr lang="en-US" sz="1400" dirty="0" smtClean="0">
                <a:solidFill>
                  <a:schemeClr val="bg1"/>
                </a:solidFill>
              </a:rPr>
            </a:br>
            <a:r>
              <a:rPr lang="en-US" sz="1400" dirty="0" smtClean="0">
                <a:solidFill>
                  <a:schemeClr val="bg1"/>
                </a:solidFill>
              </a:rPr>
              <a:t>services are provided?</a:t>
            </a:r>
            <a:endParaRPr lang="en-US" sz="1400" dirty="0">
              <a:solidFill>
                <a:schemeClr val="bg1"/>
              </a:solidFill>
            </a:endParaRPr>
          </a:p>
        </p:txBody>
      </p:sp>
      <p:sp>
        <p:nvSpPr>
          <p:cNvPr id="20" name="Textfeld 19"/>
          <p:cNvSpPr txBox="1"/>
          <p:nvPr/>
        </p:nvSpPr>
        <p:spPr bwMode="gray">
          <a:xfrm>
            <a:off x="9551837" y="2482022"/>
            <a:ext cx="2078866" cy="954104"/>
          </a:xfrm>
          <a:prstGeom prst="rect">
            <a:avLst/>
          </a:prstGeom>
          <a:solidFill>
            <a:schemeClr val="tx1">
              <a:lumMod val="75000"/>
              <a:lumOff val="25000"/>
            </a:schemeClr>
          </a:solidFill>
          <a:ln>
            <a:noFill/>
          </a:ln>
        </p:spPr>
        <p:txBody>
          <a:bodyPr wrap="square" rtlCol="0">
            <a:noAutofit/>
          </a:bodyPr>
          <a:lstStyle/>
          <a:p>
            <a:pPr>
              <a:lnSpc>
                <a:spcPct val="90000"/>
              </a:lnSpc>
            </a:pPr>
            <a:r>
              <a:rPr lang="en-US" sz="1400" dirty="0" smtClean="0">
                <a:solidFill>
                  <a:schemeClr val="bg1"/>
                </a:solidFill>
              </a:rPr>
              <a:t>Which pricing strategy should be followed?</a:t>
            </a:r>
            <a:endParaRPr lang="en-US" sz="1400" dirty="0">
              <a:solidFill>
                <a:schemeClr val="bg1"/>
              </a:solidFill>
            </a:endParaRPr>
          </a:p>
        </p:txBody>
      </p:sp>
      <p:grpSp>
        <p:nvGrpSpPr>
          <p:cNvPr id="2" name="Gruppieren 1"/>
          <p:cNvGrpSpPr/>
          <p:nvPr/>
        </p:nvGrpSpPr>
        <p:grpSpPr bwMode="gray">
          <a:xfrm>
            <a:off x="9551837" y="3567953"/>
            <a:ext cx="2079117" cy="686115"/>
            <a:chOff x="555471" y="3567953"/>
            <a:chExt cx="2079117" cy="686115"/>
          </a:xfrm>
        </p:grpSpPr>
        <p:sp>
          <p:nvSpPr>
            <p:cNvPr id="16" name="Rechteck 15"/>
            <p:cNvSpPr/>
            <p:nvPr/>
          </p:nvSpPr>
          <p:spPr bwMode="gray">
            <a:xfrm>
              <a:off x="555471" y="3567953"/>
              <a:ext cx="2079117" cy="20926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p>
          </p:txBody>
        </p:sp>
        <p:sp>
          <p:nvSpPr>
            <p:cNvPr id="27" name="Rechteck 26"/>
            <p:cNvSpPr/>
            <p:nvPr/>
          </p:nvSpPr>
          <p:spPr bwMode="gray">
            <a:xfrm>
              <a:off x="555472" y="3807058"/>
              <a:ext cx="2078865" cy="20926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p>
          </p:txBody>
        </p:sp>
        <p:sp>
          <p:nvSpPr>
            <p:cNvPr id="28" name="Rechteck 27"/>
            <p:cNvSpPr/>
            <p:nvPr/>
          </p:nvSpPr>
          <p:spPr bwMode="gray">
            <a:xfrm>
              <a:off x="555471" y="4044799"/>
              <a:ext cx="2078866" cy="20926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p>
          </p:txBody>
        </p:sp>
      </p:grpSp>
      <p:grpSp>
        <p:nvGrpSpPr>
          <p:cNvPr id="61" name="Gruppieren 60"/>
          <p:cNvGrpSpPr/>
          <p:nvPr/>
        </p:nvGrpSpPr>
        <p:grpSpPr bwMode="gray">
          <a:xfrm>
            <a:off x="2797071" y="3567953"/>
            <a:ext cx="2079117" cy="686115"/>
            <a:chOff x="555471" y="3567953"/>
            <a:chExt cx="2079117" cy="686115"/>
          </a:xfrm>
        </p:grpSpPr>
        <p:sp>
          <p:nvSpPr>
            <p:cNvPr id="62" name="Rechteck 61"/>
            <p:cNvSpPr/>
            <p:nvPr/>
          </p:nvSpPr>
          <p:spPr bwMode="gray">
            <a:xfrm>
              <a:off x="555471" y="3567953"/>
              <a:ext cx="2079117" cy="20926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p>
          </p:txBody>
        </p:sp>
        <p:sp>
          <p:nvSpPr>
            <p:cNvPr id="63" name="Rechteck 62"/>
            <p:cNvSpPr/>
            <p:nvPr/>
          </p:nvSpPr>
          <p:spPr bwMode="gray">
            <a:xfrm>
              <a:off x="555472" y="3807058"/>
              <a:ext cx="2078865" cy="20926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p>
          </p:txBody>
        </p:sp>
        <p:sp>
          <p:nvSpPr>
            <p:cNvPr id="64" name="Rechteck 63"/>
            <p:cNvSpPr/>
            <p:nvPr/>
          </p:nvSpPr>
          <p:spPr bwMode="gray">
            <a:xfrm>
              <a:off x="555471" y="4044799"/>
              <a:ext cx="2078866" cy="20926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p>
          </p:txBody>
        </p:sp>
      </p:grpSp>
      <p:grpSp>
        <p:nvGrpSpPr>
          <p:cNvPr id="65" name="Gruppieren 64"/>
          <p:cNvGrpSpPr/>
          <p:nvPr/>
        </p:nvGrpSpPr>
        <p:grpSpPr bwMode="gray">
          <a:xfrm>
            <a:off x="5030845" y="3567953"/>
            <a:ext cx="2079117" cy="686115"/>
            <a:chOff x="555471" y="3567953"/>
            <a:chExt cx="2079117" cy="686115"/>
          </a:xfrm>
        </p:grpSpPr>
        <p:sp>
          <p:nvSpPr>
            <p:cNvPr id="66" name="Rechteck 65"/>
            <p:cNvSpPr/>
            <p:nvPr/>
          </p:nvSpPr>
          <p:spPr bwMode="gray">
            <a:xfrm>
              <a:off x="555471" y="3567953"/>
              <a:ext cx="2079117" cy="20926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p>
          </p:txBody>
        </p:sp>
        <p:sp>
          <p:nvSpPr>
            <p:cNvPr id="67" name="Rechteck 66"/>
            <p:cNvSpPr/>
            <p:nvPr/>
          </p:nvSpPr>
          <p:spPr bwMode="gray">
            <a:xfrm>
              <a:off x="555472" y="3807058"/>
              <a:ext cx="2078865" cy="20926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p>
          </p:txBody>
        </p:sp>
        <p:sp>
          <p:nvSpPr>
            <p:cNvPr id="68" name="Rechteck 67"/>
            <p:cNvSpPr/>
            <p:nvPr/>
          </p:nvSpPr>
          <p:spPr bwMode="gray">
            <a:xfrm>
              <a:off x="555471" y="4044799"/>
              <a:ext cx="2078866" cy="20926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p>
          </p:txBody>
        </p:sp>
      </p:grpSp>
      <p:grpSp>
        <p:nvGrpSpPr>
          <p:cNvPr id="69" name="Gruppieren 68"/>
          <p:cNvGrpSpPr/>
          <p:nvPr/>
        </p:nvGrpSpPr>
        <p:grpSpPr bwMode="gray">
          <a:xfrm>
            <a:off x="7291589" y="3567953"/>
            <a:ext cx="2079117" cy="686115"/>
            <a:chOff x="555471" y="3567953"/>
            <a:chExt cx="2079117" cy="686115"/>
          </a:xfrm>
        </p:grpSpPr>
        <p:sp>
          <p:nvSpPr>
            <p:cNvPr id="70" name="Rechteck 69"/>
            <p:cNvSpPr/>
            <p:nvPr/>
          </p:nvSpPr>
          <p:spPr bwMode="gray">
            <a:xfrm>
              <a:off x="555471" y="3567953"/>
              <a:ext cx="2079117" cy="20926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p>
          </p:txBody>
        </p:sp>
        <p:sp>
          <p:nvSpPr>
            <p:cNvPr id="71" name="Rechteck 70"/>
            <p:cNvSpPr/>
            <p:nvPr/>
          </p:nvSpPr>
          <p:spPr bwMode="gray">
            <a:xfrm>
              <a:off x="555472" y="3807058"/>
              <a:ext cx="2078865" cy="20926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p>
          </p:txBody>
        </p:sp>
        <p:sp>
          <p:nvSpPr>
            <p:cNvPr id="72" name="Rechteck 71"/>
            <p:cNvSpPr/>
            <p:nvPr/>
          </p:nvSpPr>
          <p:spPr bwMode="gray">
            <a:xfrm>
              <a:off x="555471" y="4044799"/>
              <a:ext cx="2078866" cy="20926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p>
          </p:txBody>
        </p:sp>
      </p:grpSp>
      <p:grpSp>
        <p:nvGrpSpPr>
          <p:cNvPr id="73" name="Gruppieren 72"/>
          <p:cNvGrpSpPr/>
          <p:nvPr/>
        </p:nvGrpSpPr>
        <p:grpSpPr bwMode="gray">
          <a:xfrm>
            <a:off x="556925" y="3567953"/>
            <a:ext cx="2079117" cy="686115"/>
            <a:chOff x="555471" y="3567953"/>
            <a:chExt cx="2079117" cy="686115"/>
          </a:xfrm>
        </p:grpSpPr>
        <p:sp>
          <p:nvSpPr>
            <p:cNvPr id="74" name="Rechteck 73"/>
            <p:cNvSpPr/>
            <p:nvPr/>
          </p:nvSpPr>
          <p:spPr bwMode="gray">
            <a:xfrm>
              <a:off x="555471" y="3567953"/>
              <a:ext cx="2079117" cy="20926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p>
          </p:txBody>
        </p:sp>
        <p:sp>
          <p:nvSpPr>
            <p:cNvPr id="75" name="Rechteck 74"/>
            <p:cNvSpPr/>
            <p:nvPr/>
          </p:nvSpPr>
          <p:spPr bwMode="gray">
            <a:xfrm>
              <a:off x="555472" y="3807058"/>
              <a:ext cx="2078865" cy="20926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p>
          </p:txBody>
        </p:sp>
        <p:sp>
          <p:nvSpPr>
            <p:cNvPr id="76" name="Rechteck 75"/>
            <p:cNvSpPr/>
            <p:nvPr/>
          </p:nvSpPr>
          <p:spPr bwMode="gray">
            <a:xfrm>
              <a:off x="555471" y="4044799"/>
              <a:ext cx="2078866" cy="20926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p>
          </p:txBody>
        </p:sp>
      </p:grpSp>
      <p:sp>
        <p:nvSpPr>
          <p:cNvPr id="77" name="Textfeld 76"/>
          <p:cNvSpPr txBox="1"/>
          <p:nvPr/>
        </p:nvSpPr>
        <p:spPr bwMode="gray">
          <a:xfrm>
            <a:off x="566964" y="4406470"/>
            <a:ext cx="2078867" cy="954105"/>
          </a:xfrm>
          <a:prstGeom prst="rect">
            <a:avLst/>
          </a:prstGeom>
          <a:solidFill>
            <a:schemeClr val="tx1">
              <a:lumMod val="75000"/>
              <a:lumOff val="25000"/>
            </a:schemeClr>
          </a:solidFill>
          <a:ln>
            <a:noFill/>
          </a:ln>
        </p:spPr>
        <p:txBody>
          <a:bodyPr wrap="square" rtlCol="0">
            <a:noAutofit/>
          </a:bodyPr>
          <a:lstStyle/>
          <a:p>
            <a:pPr>
              <a:lnSpc>
                <a:spcPct val="90000"/>
              </a:lnSpc>
            </a:pPr>
            <a:r>
              <a:rPr lang="en-US" sz="1400" dirty="0" smtClean="0">
                <a:solidFill>
                  <a:schemeClr val="bg1"/>
                </a:solidFill>
              </a:rPr>
              <a:t>What target groups are being addressed?</a:t>
            </a:r>
          </a:p>
          <a:p>
            <a:pPr>
              <a:lnSpc>
                <a:spcPct val="90000"/>
              </a:lnSpc>
            </a:pPr>
            <a:r>
              <a:rPr lang="en-US" sz="1400" dirty="0" smtClean="0">
                <a:solidFill>
                  <a:schemeClr val="bg1"/>
                </a:solidFill>
              </a:rPr>
              <a:t>(e.g. private or business customers)</a:t>
            </a:r>
            <a:endParaRPr lang="en-US" sz="1400" dirty="0">
              <a:solidFill>
                <a:schemeClr val="bg1"/>
              </a:solidFill>
            </a:endParaRPr>
          </a:p>
        </p:txBody>
      </p:sp>
      <p:sp>
        <p:nvSpPr>
          <p:cNvPr id="78" name="Textfeld 77"/>
          <p:cNvSpPr txBox="1"/>
          <p:nvPr/>
        </p:nvSpPr>
        <p:spPr bwMode="gray">
          <a:xfrm>
            <a:off x="2808564" y="4406469"/>
            <a:ext cx="2078866" cy="954107"/>
          </a:xfrm>
          <a:prstGeom prst="rect">
            <a:avLst/>
          </a:prstGeom>
          <a:solidFill>
            <a:schemeClr val="tx1">
              <a:lumMod val="75000"/>
              <a:lumOff val="25000"/>
            </a:schemeClr>
          </a:solidFill>
          <a:ln>
            <a:noFill/>
          </a:ln>
        </p:spPr>
        <p:txBody>
          <a:bodyPr wrap="square" rtlCol="0">
            <a:noAutofit/>
          </a:bodyPr>
          <a:lstStyle/>
          <a:p>
            <a:pPr>
              <a:lnSpc>
                <a:spcPct val="90000"/>
              </a:lnSpc>
            </a:pPr>
            <a:r>
              <a:rPr lang="en-US" sz="1400" dirty="0" smtClean="0">
                <a:solidFill>
                  <a:schemeClr val="bg1"/>
                </a:solidFill>
              </a:rPr>
              <a:t>How should the online shop be directed? Regionally or internationally?</a:t>
            </a:r>
            <a:endParaRPr lang="en-US" sz="1400" dirty="0">
              <a:solidFill>
                <a:schemeClr val="bg1"/>
              </a:solidFill>
            </a:endParaRPr>
          </a:p>
        </p:txBody>
      </p:sp>
      <p:sp>
        <p:nvSpPr>
          <p:cNvPr id="79" name="Textfeld 78"/>
          <p:cNvSpPr txBox="1"/>
          <p:nvPr/>
        </p:nvSpPr>
        <p:spPr bwMode="gray">
          <a:xfrm>
            <a:off x="5042338" y="4406470"/>
            <a:ext cx="2079117" cy="954106"/>
          </a:xfrm>
          <a:prstGeom prst="rect">
            <a:avLst/>
          </a:prstGeom>
          <a:solidFill>
            <a:schemeClr val="tx1">
              <a:lumMod val="75000"/>
              <a:lumOff val="25000"/>
            </a:schemeClr>
          </a:solidFill>
          <a:ln>
            <a:noFill/>
          </a:ln>
        </p:spPr>
        <p:txBody>
          <a:bodyPr wrap="square" rtlCol="0">
            <a:noAutofit/>
          </a:bodyPr>
          <a:lstStyle/>
          <a:p>
            <a:pPr>
              <a:lnSpc>
                <a:spcPct val="90000"/>
              </a:lnSpc>
            </a:pPr>
            <a:r>
              <a:rPr lang="en-US" sz="1400" dirty="0" smtClean="0">
                <a:solidFill>
                  <a:schemeClr val="bg1"/>
                </a:solidFill>
              </a:rPr>
              <a:t>Which features should the online shop have?</a:t>
            </a:r>
          </a:p>
          <a:p>
            <a:pPr>
              <a:lnSpc>
                <a:spcPct val="90000"/>
              </a:lnSpc>
            </a:pPr>
            <a:r>
              <a:rPr lang="en-US" sz="1400" dirty="0" smtClean="0">
                <a:solidFill>
                  <a:schemeClr val="bg1"/>
                </a:solidFill>
              </a:rPr>
              <a:t>(e.g. shopping cart or wish list function)</a:t>
            </a:r>
            <a:endParaRPr lang="en-US" sz="1400" dirty="0">
              <a:solidFill>
                <a:schemeClr val="bg1"/>
              </a:solidFill>
            </a:endParaRPr>
          </a:p>
        </p:txBody>
      </p:sp>
      <p:sp>
        <p:nvSpPr>
          <p:cNvPr id="80" name="Textfeld 79"/>
          <p:cNvSpPr txBox="1"/>
          <p:nvPr/>
        </p:nvSpPr>
        <p:spPr bwMode="gray">
          <a:xfrm>
            <a:off x="7302834" y="4406468"/>
            <a:ext cx="2079365" cy="954107"/>
          </a:xfrm>
          <a:prstGeom prst="rect">
            <a:avLst/>
          </a:prstGeom>
          <a:solidFill>
            <a:schemeClr val="tx1">
              <a:lumMod val="75000"/>
              <a:lumOff val="25000"/>
            </a:schemeClr>
          </a:solidFill>
          <a:ln>
            <a:noFill/>
          </a:ln>
        </p:spPr>
        <p:txBody>
          <a:bodyPr wrap="square" rtlCol="0">
            <a:noAutofit/>
          </a:bodyPr>
          <a:lstStyle/>
          <a:p>
            <a:pPr>
              <a:lnSpc>
                <a:spcPct val="90000"/>
              </a:lnSpc>
            </a:pPr>
            <a:r>
              <a:rPr lang="en-US" sz="1400" dirty="0" smtClean="0">
                <a:solidFill>
                  <a:schemeClr val="bg1"/>
                </a:solidFill>
              </a:rPr>
              <a:t>Which marketing tools can be incorporated?</a:t>
            </a:r>
            <a:endParaRPr lang="en-US" sz="1400" dirty="0">
              <a:solidFill>
                <a:schemeClr val="bg1"/>
              </a:solidFill>
            </a:endParaRPr>
          </a:p>
        </p:txBody>
      </p:sp>
      <p:sp>
        <p:nvSpPr>
          <p:cNvPr id="81" name="Textfeld 80"/>
          <p:cNvSpPr txBox="1"/>
          <p:nvPr/>
        </p:nvSpPr>
        <p:spPr bwMode="gray">
          <a:xfrm>
            <a:off x="9563330" y="4406471"/>
            <a:ext cx="2078866" cy="954104"/>
          </a:xfrm>
          <a:prstGeom prst="rect">
            <a:avLst/>
          </a:prstGeom>
          <a:solidFill>
            <a:schemeClr val="tx1">
              <a:lumMod val="75000"/>
              <a:lumOff val="25000"/>
            </a:schemeClr>
          </a:solidFill>
          <a:ln>
            <a:noFill/>
          </a:ln>
        </p:spPr>
        <p:txBody>
          <a:bodyPr wrap="square" rtlCol="0">
            <a:noAutofit/>
          </a:bodyPr>
          <a:lstStyle/>
          <a:p>
            <a:pPr>
              <a:lnSpc>
                <a:spcPct val="90000"/>
              </a:lnSpc>
            </a:pPr>
            <a:r>
              <a:rPr lang="en-US" sz="1400" dirty="0" smtClean="0">
                <a:solidFill>
                  <a:schemeClr val="bg1"/>
                </a:solidFill>
              </a:rPr>
              <a:t>How should storage be organized? </a:t>
            </a:r>
            <a:br>
              <a:rPr lang="en-US" sz="1400" dirty="0" smtClean="0">
                <a:solidFill>
                  <a:schemeClr val="bg1"/>
                </a:solidFill>
              </a:rPr>
            </a:br>
            <a:r>
              <a:rPr lang="en-US" sz="1400" dirty="0" smtClean="0">
                <a:solidFill>
                  <a:schemeClr val="bg1"/>
                </a:solidFill>
              </a:rPr>
              <a:t>(e.g. centralized or decentralized)</a:t>
            </a:r>
            <a:endParaRPr lang="en-US" sz="1400" dirty="0">
              <a:solidFill>
                <a:schemeClr val="bg1"/>
              </a:solidFill>
            </a:endParaRPr>
          </a:p>
        </p:txBody>
      </p:sp>
      <p:grpSp>
        <p:nvGrpSpPr>
          <p:cNvPr id="82" name="Gruppieren 81"/>
          <p:cNvGrpSpPr/>
          <p:nvPr/>
        </p:nvGrpSpPr>
        <p:grpSpPr bwMode="gray">
          <a:xfrm>
            <a:off x="9563330" y="5492402"/>
            <a:ext cx="2079117" cy="686115"/>
            <a:chOff x="555471" y="3567953"/>
            <a:chExt cx="2079117" cy="686115"/>
          </a:xfrm>
        </p:grpSpPr>
        <p:sp>
          <p:nvSpPr>
            <p:cNvPr id="83" name="Rechteck 82"/>
            <p:cNvSpPr/>
            <p:nvPr/>
          </p:nvSpPr>
          <p:spPr bwMode="gray">
            <a:xfrm>
              <a:off x="555471" y="3567953"/>
              <a:ext cx="2079117" cy="20926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p>
          </p:txBody>
        </p:sp>
        <p:sp>
          <p:nvSpPr>
            <p:cNvPr id="84" name="Rechteck 83"/>
            <p:cNvSpPr/>
            <p:nvPr/>
          </p:nvSpPr>
          <p:spPr bwMode="gray">
            <a:xfrm>
              <a:off x="555472" y="3807058"/>
              <a:ext cx="2078865" cy="20926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p>
          </p:txBody>
        </p:sp>
        <p:sp>
          <p:nvSpPr>
            <p:cNvPr id="85" name="Rechteck 84"/>
            <p:cNvSpPr/>
            <p:nvPr/>
          </p:nvSpPr>
          <p:spPr bwMode="gray">
            <a:xfrm>
              <a:off x="555471" y="4044799"/>
              <a:ext cx="2078866" cy="20926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p>
          </p:txBody>
        </p:sp>
      </p:grpSp>
      <p:grpSp>
        <p:nvGrpSpPr>
          <p:cNvPr id="86" name="Gruppieren 85"/>
          <p:cNvGrpSpPr/>
          <p:nvPr/>
        </p:nvGrpSpPr>
        <p:grpSpPr bwMode="gray">
          <a:xfrm>
            <a:off x="2808564" y="5492402"/>
            <a:ext cx="2079117" cy="686115"/>
            <a:chOff x="555471" y="3567953"/>
            <a:chExt cx="2079117" cy="686115"/>
          </a:xfrm>
        </p:grpSpPr>
        <p:sp>
          <p:nvSpPr>
            <p:cNvPr id="87" name="Rechteck 86"/>
            <p:cNvSpPr/>
            <p:nvPr/>
          </p:nvSpPr>
          <p:spPr bwMode="gray">
            <a:xfrm>
              <a:off x="555471" y="3567953"/>
              <a:ext cx="2079117" cy="20926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p>
          </p:txBody>
        </p:sp>
        <p:sp>
          <p:nvSpPr>
            <p:cNvPr id="88" name="Rechteck 87"/>
            <p:cNvSpPr/>
            <p:nvPr/>
          </p:nvSpPr>
          <p:spPr bwMode="gray">
            <a:xfrm>
              <a:off x="555472" y="3807058"/>
              <a:ext cx="2078865" cy="20926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p>
          </p:txBody>
        </p:sp>
        <p:sp>
          <p:nvSpPr>
            <p:cNvPr id="89" name="Rechteck 88"/>
            <p:cNvSpPr/>
            <p:nvPr/>
          </p:nvSpPr>
          <p:spPr bwMode="gray">
            <a:xfrm>
              <a:off x="555471" y="4044799"/>
              <a:ext cx="2078866" cy="20926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p>
          </p:txBody>
        </p:sp>
      </p:grpSp>
      <p:grpSp>
        <p:nvGrpSpPr>
          <p:cNvPr id="90" name="Gruppieren 89"/>
          <p:cNvGrpSpPr/>
          <p:nvPr/>
        </p:nvGrpSpPr>
        <p:grpSpPr bwMode="gray">
          <a:xfrm>
            <a:off x="5042338" y="5492402"/>
            <a:ext cx="2079117" cy="686115"/>
            <a:chOff x="555471" y="3567953"/>
            <a:chExt cx="2079117" cy="686115"/>
          </a:xfrm>
        </p:grpSpPr>
        <p:sp>
          <p:nvSpPr>
            <p:cNvPr id="91" name="Rechteck 90"/>
            <p:cNvSpPr/>
            <p:nvPr/>
          </p:nvSpPr>
          <p:spPr bwMode="gray">
            <a:xfrm>
              <a:off x="555471" y="3567953"/>
              <a:ext cx="2079117" cy="20926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p>
          </p:txBody>
        </p:sp>
        <p:sp>
          <p:nvSpPr>
            <p:cNvPr id="92" name="Rechteck 91"/>
            <p:cNvSpPr/>
            <p:nvPr/>
          </p:nvSpPr>
          <p:spPr bwMode="gray">
            <a:xfrm>
              <a:off x="555472" y="3807058"/>
              <a:ext cx="2078865" cy="20926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p>
          </p:txBody>
        </p:sp>
        <p:sp>
          <p:nvSpPr>
            <p:cNvPr id="93" name="Rechteck 92"/>
            <p:cNvSpPr/>
            <p:nvPr/>
          </p:nvSpPr>
          <p:spPr bwMode="gray">
            <a:xfrm>
              <a:off x="555471" y="4044799"/>
              <a:ext cx="2078866" cy="20926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p>
          </p:txBody>
        </p:sp>
      </p:grpSp>
      <p:grpSp>
        <p:nvGrpSpPr>
          <p:cNvPr id="94" name="Gruppieren 93"/>
          <p:cNvGrpSpPr/>
          <p:nvPr/>
        </p:nvGrpSpPr>
        <p:grpSpPr bwMode="gray">
          <a:xfrm>
            <a:off x="7303082" y="5492402"/>
            <a:ext cx="2079117" cy="686115"/>
            <a:chOff x="555471" y="3567953"/>
            <a:chExt cx="2079117" cy="686115"/>
          </a:xfrm>
        </p:grpSpPr>
        <p:sp>
          <p:nvSpPr>
            <p:cNvPr id="95" name="Rechteck 94"/>
            <p:cNvSpPr/>
            <p:nvPr/>
          </p:nvSpPr>
          <p:spPr bwMode="gray">
            <a:xfrm>
              <a:off x="555471" y="3567953"/>
              <a:ext cx="2079117" cy="20926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p>
          </p:txBody>
        </p:sp>
        <p:sp>
          <p:nvSpPr>
            <p:cNvPr id="96" name="Rechteck 95"/>
            <p:cNvSpPr/>
            <p:nvPr/>
          </p:nvSpPr>
          <p:spPr bwMode="gray">
            <a:xfrm>
              <a:off x="555472" y="3807058"/>
              <a:ext cx="2078865" cy="20926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p>
          </p:txBody>
        </p:sp>
        <p:sp>
          <p:nvSpPr>
            <p:cNvPr id="97" name="Rechteck 96"/>
            <p:cNvSpPr/>
            <p:nvPr/>
          </p:nvSpPr>
          <p:spPr bwMode="gray">
            <a:xfrm>
              <a:off x="555471" y="4044799"/>
              <a:ext cx="2078866" cy="20926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p>
          </p:txBody>
        </p:sp>
      </p:grpSp>
      <p:grpSp>
        <p:nvGrpSpPr>
          <p:cNvPr id="98" name="Gruppieren 97"/>
          <p:cNvGrpSpPr/>
          <p:nvPr/>
        </p:nvGrpSpPr>
        <p:grpSpPr bwMode="gray">
          <a:xfrm>
            <a:off x="568418" y="5492402"/>
            <a:ext cx="2079117" cy="686115"/>
            <a:chOff x="555471" y="3567953"/>
            <a:chExt cx="2079117" cy="686115"/>
          </a:xfrm>
        </p:grpSpPr>
        <p:sp>
          <p:nvSpPr>
            <p:cNvPr id="99" name="Rechteck 98"/>
            <p:cNvSpPr/>
            <p:nvPr/>
          </p:nvSpPr>
          <p:spPr bwMode="gray">
            <a:xfrm>
              <a:off x="555471" y="3567953"/>
              <a:ext cx="2079117" cy="20926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p>
          </p:txBody>
        </p:sp>
        <p:sp>
          <p:nvSpPr>
            <p:cNvPr id="100" name="Rechteck 99"/>
            <p:cNvSpPr/>
            <p:nvPr/>
          </p:nvSpPr>
          <p:spPr bwMode="gray">
            <a:xfrm>
              <a:off x="555472" y="3807058"/>
              <a:ext cx="2078865" cy="20926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p>
          </p:txBody>
        </p:sp>
        <p:sp>
          <p:nvSpPr>
            <p:cNvPr id="101" name="Rechteck 100"/>
            <p:cNvSpPr/>
            <p:nvPr/>
          </p:nvSpPr>
          <p:spPr bwMode="gray">
            <a:xfrm>
              <a:off x="555471" y="4044799"/>
              <a:ext cx="2078866" cy="20926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p>
          </p:txBody>
        </p:sp>
      </p:grpSp>
    </p:spTree>
    <p:extLst>
      <p:ext uri="{BB962C8B-B14F-4D97-AF65-F5344CB8AC3E}">
        <p14:creationId xmlns:p14="http://schemas.microsoft.com/office/powerpoint/2010/main" val="3530272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bg bwMode="gray">
      <p:bgPr>
        <a:solidFill>
          <a:schemeClr val="bg1"/>
        </a:solidFill>
        <a:effectLst/>
      </p:bgPr>
    </p:bg>
    <p:spTree>
      <p:nvGrpSpPr>
        <p:cNvPr id="1" name=""/>
        <p:cNvGrpSpPr/>
        <p:nvPr/>
      </p:nvGrpSpPr>
      <p:grpSpPr>
        <a:xfrm>
          <a:off x="0" y="0"/>
          <a:ext cx="0" cy="0"/>
          <a:chOff x="0" y="0"/>
          <a:chExt cx="0" cy="0"/>
        </a:xfrm>
      </p:grpSpPr>
      <p:sp>
        <p:nvSpPr>
          <p:cNvPr id="3" name="Titel 2"/>
          <p:cNvSpPr>
            <a:spLocks noGrp="1"/>
          </p:cNvSpPr>
          <p:nvPr>
            <p:ph type="title"/>
          </p:nvPr>
        </p:nvSpPr>
        <p:spPr bwMode="gray"/>
        <p:txBody>
          <a:bodyPr/>
          <a:lstStyle/>
          <a:p>
            <a:r>
              <a:rPr lang="en-US" dirty="0" smtClean="0"/>
              <a:t>IMPLEMENTATION AND CHECKLISTS</a:t>
            </a:r>
            <a:endParaRPr lang="en-US" dirty="0"/>
          </a:p>
        </p:txBody>
      </p:sp>
      <p:sp>
        <p:nvSpPr>
          <p:cNvPr id="4" name="Textplatzhalter 3"/>
          <p:cNvSpPr>
            <a:spLocks noGrp="1"/>
          </p:cNvSpPr>
          <p:nvPr>
            <p:ph type="body" sz="quarter" idx="13"/>
          </p:nvPr>
        </p:nvSpPr>
        <p:spPr bwMode="gray"/>
        <p:txBody>
          <a:bodyPr/>
          <a:lstStyle/>
          <a:p>
            <a:r>
              <a:rPr lang="en-US" dirty="0" smtClean="0"/>
              <a:t>Checklist for Proper E-Commerce Planning</a:t>
            </a:r>
            <a:endParaRPr lang="en-US" dirty="0"/>
          </a:p>
        </p:txBody>
      </p:sp>
      <p:grpSp>
        <p:nvGrpSpPr>
          <p:cNvPr id="12" name="Gruppieren 11"/>
          <p:cNvGrpSpPr/>
          <p:nvPr/>
        </p:nvGrpSpPr>
        <p:grpSpPr bwMode="gray">
          <a:xfrm>
            <a:off x="0" y="1520626"/>
            <a:ext cx="12190413" cy="854051"/>
            <a:chOff x="0" y="4482467"/>
            <a:chExt cx="12190413" cy="2743561"/>
          </a:xfrm>
          <a:solidFill>
            <a:schemeClr val="tx2"/>
          </a:solidFill>
        </p:grpSpPr>
        <p:sp>
          <p:nvSpPr>
            <p:cNvPr id="13" name="Rectangle 20"/>
            <p:cNvSpPr>
              <a:spLocks noChangeArrowheads="1"/>
            </p:cNvSpPr>
            <p:nvPr/>
          </p:nvSpPr>
          <p:spPr bwMode="gray">
            <a:xfrm>
              <a:off x="0" y="4482467"/>
              <a:ext cx="12190413" cy="2274509"/>
            </a:xfrm>
            <a:prstGeom prst="rect">
              <a:avLst/>
            </a:prstGeom>
            <a:solidFill>
              <a:schemeClr val="accent1">
                <a:lumMod val="75000"/>
              </a:schemeClr>
            </a:solidFill>
            <a:ln>
              <a:noFill/>
            </a:ln>
            <a:extLst/>
          </p:spPr>
          <p:txBody>
            <a:bodyPr vert="horz" wrap="square" lIns="540000" tIns="0" rIns="540000" bIns="0" numCol="1" anchor="ctr" anchorCtr="0" compatLnSpc="1">
              <a:prstTxWarp prst="textNoShape">
                <a:avLst/>
              </a:prstTxWarp>
            </a:bodyPr>
            <a:lstStyle/>
            <a:p>
              <a:pPr>
                <a:lnSpc>
                  <a:spcPct val="90000"/>
                </a:lnSpc>
              </a:pPr>
              <a:r>
                <a:rPr lang="en-US" sz="2800" dirty="0" smtClean="0">
                  <a:solidFill>
                    <a:srgbClr val="FFFFFF"/>
                  </a:solidFill>
                  <a:latin typeface="Bebas Neue" panose="020B0506020202020201" pitchFamily="34" charset="0"/>
                </a:rPr>
                <a:t>Questions to strategically consider:</a:t>
              </a:r>
              <a:endParaRPr lang="en-US" sz="2800" dirty="0">
                <a:solidFill>
                  <a:srgbClr val="FFFFFF"/>
                </a:solidFill>
                <a:latin typeface="Bebas Neue" panose="020B0506020202020201" pitchFamily="34" charset="0"/>
              </a:endParaRPr>
            </a:p>
          </p:txBody>
        </p:sp>
        <p:sp>
          <p:nvSpPr>
            <p:cNvPr id="14" name="Gleichschenkliges Dreieck 13"/>
            <p:cNvSpPr/>
            <p:nvPr/>
          </p:nvSpPr>
          <p:spPr bwMode="gray">
            <a:xfrm rot="10800000">
              <a:off x="1325471" y="6718519"/>
              <a:ext cx="651247" cy="507509"/>
            </a:xfrm>
            <a:prstGeom prst="triangle">
              <a:avLst/>
            </a:prstGeom>
            <a:solidFill>
              <a:schemeClr val="accent1">
                <a:lumMod val="75000"/>
              </a:schemeClr>
            </a:solidFill>
            <a:ln w="12700">
              <a:noFill/>
              <a:round/>
              <a:headEnd/>
              <a:tailEnd/>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p>
          </p:txBody>
        </p:sp>
      </p:grpSp>
      <p:sp>
        <p:nvSpPr>
          <p:cNvPr id="32" name="Textfeld 31"/>
          <p:cNvSpPr txBox="1"/>
          <p:nvPr/>
        </p:nvSpPr>
        <p:spPr bwMode="gray">
          <a:xfrm>
            <a:off x="555471" y="2482021"/>
            <a:ext cx="2078867" cy="954105"/>
          </a:xfrm>
          <a:prstGeom prst="rect">
            <a:avLst/>
          </a:prstGeom>
          <a:solidFill>
            <a:schemeClr val="tx1">
              <a:lumMod val="85000"/>
              <a:lumOff val="15000"/>
            </a:schemeClr>
          </a:solidFill>
          <a:ln>
            <a:noFill/>
          </a:ln>
        </p:spPr>
        <p:txBody>
          <a:bodyPr wrap="square" rtlCol="0">
            <a:noAutofit/>
          </a:bodyPr>
          <a:lstStyle/>
          <a:p>
            <a:pPr>
              <a:lnSpc>
                <a:spcPct val="90000"/>
              </a:lnSpc>
            </a:pPr>
            <a:r>
              <a:rPr lang="en-US" sz="1400" dirty="0" smtClean="0">
                <a:solidFill>
                  <a:schemeClr val="bg1"/>
                </a:solidFill>
              </a:rPr>
              <a:t>What payment methods are available to customers?</a:t>
            </a:r>
            <a:endParaRPr lang="en-US" sz="1400" dirty="0">
              <a:solidFill>
                <a:schemeClr val="bg1"/>
              </a:solidFill>
            </a:endParaRPr>
          </a:p>
        </p:txBody>
      </p:sp>
      <p:sp>
        <p:nvSpPr>
          <p:cNvPr id="33" name="Textfeld 32"/>
          <p:cNvSpPr txBox="1"/>
          <p:nvPr/>
        </p:nvSpPr>
        <p:spPr bwMode="gray">
          <a:xfrm>
            <a:off x="2797071" y="2482020"/>
            <a:ext cx="2078866" cy="954107"/>
          </a:xfrm>
          <a:prstGeom prst="rect">
            <a:avLst/>
          </a:prstGeom>
          <a:solidFill>
            <a:schemeClr val="tx1">
              <a:lumMod val="85000"/>
              <a:lumOff val="15000"/>
            </a:schemeClr>
          </a:solidFill>
          <a:ln>
            <a:noFill/>
          </a:ln>
        </p:spPr>
        <p:txBody>
          <a:bodyPr wrap="square" rtlCol="0">
            <a:noAutofit/>
          </a:bodyPr>
          <a:lstStyle/>
          <a:p>
            <a:pPr>
              <a:lnSpc>
                <a:spcPct val="90000"/>
              </a:lnSpc>
            </a:pPr>
            <a:r>
              <a:rPr lang="en-US" sz="1400" dirty="0" smtClean="0">
                <a:solidFill>
                  <a:schemeClr val="bg1"/>
                </a:solidFill>
              </a:rPr>
              <a:t>With what criteria can you measure corporate success? (e.g. sales)</a:t>
            </a:r>
            <a:endParaRPr lang="en-US" sz="1400" dirty="0">
              <a:solidFill>
                <a:schemeClr val="bg1"/>
              </a:solidFill>
            </a:endParaRPr>
          </a:p>
        </p:txBody>
      </p:sp>
      <p:sp>
        <p:nvSpPr>
          <p:cNvPr id="34" name="Textfeld 33"/>
          <p:cNvSpPr txBox="1"/>
          <p:nvPr/>
        </p:nvSpPr>
        <p:spPr bwMode="gray">
          <a:xfrm>
            <a:off x="5030845" y="2482021"/>
            <a:ext cx="2079117" cy="954106"/>
          </a:xfrm>
          <a:prstGeom prst="rect">
            <a:avLst/>
          </a:prstGeom>
          <a:solidFill>
            <a:schemeClr val="tx1">
              <a:lumMod val="85000"/>
              <a:lumOff val="15000"/>
            </a:schemeClr>
          </a:solidFill>
          <a:ln>
            <a:noFill/>
          </a:ln>
        </p:spPr>
        <p:txBody>
          <a:bodyPr wrap="square" rtlCol="0">
            <a:noAutofit/>
          </a:bodyPr>
          <a:lstStyle/>
          <a:p>
            <a:pPr>
              <a:lnSpc>
                <a:spcPct val="90000"/>
              </a:lnSpc>
            </a:pPr>
            <a:r>
              <a:rPr lang="en-US" sz="1400" dirty="0" smtClean="0">
                <a:solidFill>
                  <a:schemeClr val="bg1"/>
                </a:solidFill>
              </a:rPr>
              <a:t>What factors can jeopardize e-commerce success?</a:t>
            </a:r>
            <a:endParaRPr lang="en-US" sz="1400" dirty="0">
              <a:solidFill>
                <a:schemeClr val="bg1"/>
              </a:solidFill>
            </a:endParaRPr>
          </a:p>
        </p:txBody>
      </p:sp>
      <p:sp>
        <p:nvSpPr>
          <p:cNvPr id="44" name="Textfeld 43"/>
          <p:cNvSpPr txBox="1"/>
          <p:nvPr/>
        </p:nvSpPr>
        <p:spPr bwMode="gray">
          <a:xfrm>
            <a:off x="7291341" y="2482019"/>
            <a:ext cx="2079365" cy="954107"/>
          </a:xfrm>
          <a:prstGeom prst="rect">
            <a:avLst/>
          </a:prstGeom>
          <a:solidFill>
            <a:schemeClr val="tx1">
              <a:lumMod val="85000"/>
              <a:lumOff val="15000"/>
            </a:schemeClr>
          </a:solidFill>
          <a:ln>
            <a:noFill/>
          </a:ln>
        </p:spPr>
        <p:txBody>
          <a:bodyPr wrap="square" rtlCol="0">
            <a:noAutofit/>
          </a:bodyPr>
          <a:lstStyle/>
          <a:p>
            <a:pPr>
              <a:lnSpc>
                <a:spcPct val="90000"/>
              </a:lnSpc>
            </a:pPr>
            <a:endParaRPr lang="en-US" sz="1400" dirty="0">
              <a:solidFill>
                <a:schemeClr val="bg1"/>
              </a:solidFill>
            </a:endParaRPr>
          </a:p>
        </p:txBody>
      </p:sp>
      <p:sp>
        <p:nvSpPr>
          <p:cNvPr id="45" name="Textfeld 44"/>
          <p:cNvSpPr txBox="1"/>
          <p:nvPr/>
        </p:nvSpPr>
        <p:spPr bwMode="gray">
          <a:xfrm>
            <a:off x="9551837" y="2482022"/>
            <a:ext cx="2078866" cy="954104"/>
          </a:xfrm>
          <a:prstGeom prst="rect">
            <a:avLst/>
          </a:prstGeom>
          <a:solidFill>
            <a:schemeClr val="tx1">
              <a:lumMod val="85000"/>
              <a:lumOff val="15000"/>
            </a:schemeClr>
          </a:solidFill>
          <a:ln>
            <a:noFill/>
          </a:ln>
        </p:spPr>
        <p:txBody>
          <a:bodyPr wrap="square" rtlCol="0">
            <a:noAutofit/>
          </a:bodyPr>
          <a:lstStyle/>
          <a:p>
            <a:pPr>
              <a:lnSpc>
                <a:spcPct val="90000"/>
              </a:lnSpc>
            </a:pPr>
            <a:endParaRPr lang="en-US" sz="1400" dirty="0">
              <a:solidFill>
                <a:schemeClr val="bg1"/>
              </a:solidFill>
            </a:endParaRPr>
          </a:p>
        </p:txBody>
      </p:sp>
      <p:grpSp>
        <p:nvGrpSpPr>
          <p:cNvPr id="46" name="Gruppieren 45"/>
          <p:cNvGrpSpPr/>
          <p:nvPr/>
        </p:nvGrpSpPr>
        <p:grpSpPr bwMode="gray">
          <a:xfrm>
            <a:off x="9551837" y="3567953"/>
            <a:ext cx="2079117" cy="686115"/>
            <a:chOff x="555471" y="3567953"/>
            <a:chExt cx="2079117" cy="686115"/>
          </a:xfrm>
          <a:solidFill>
            <a:schemeClr val="bg2">
              <a:lumMod val="95000"/>
            </a:schemeClr>
          </a:solidFill>
        </p:grpSpPr>
        <p:sp>
          <p:nvSpPr>
            <p:cNvPr id="47" name="Rechteck 46"/>
            <p:cNvSpPr/>
            <p:nvPr/>
          </p:nvSpPr>
          <p:spPr bwMode="gray">
            <a:xfrm>
              <a:off x="555471" y="3567953"/>
              <a:ext cx="2079117" cy="20926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p>
          </p:txBody>
        </p:sp>
        <p:sp>
          <p:nvSpPr>
            <p:cNvPr id="48" name="Rechteck 47"/>
            <p:cNvSpPr/>
            <p:nvPr/>
          </p:nvSpPr>
          <p:spPr bwMode="gray">
            <a:xfrm>
              <a:off x="555472" y="3807058"/>
              <a:ext cx="2078865" cy="20926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p>
          </p:txBody>
        </p:sp>
        <p:sp>
          <p:nvSpPr>
            <p:cNvPr id="49" name="Rechteck 48"/>
            <p:cNvSpPr/>
            <p:nvPr/>
          </p:nvSpPr>
          <p:spPr bwMode="gray">
            <a:xfrm>
              <a:off x="555471" y="4044799"/>
              <a:ext cx="2078866" cy="20926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p>
          </p:txBody>
        </p:sp>
      </p:grpSp>
      <p:grpSp>
        <p:nvGrpSpPr>
          <p:cNvPr id="50" name="Gruppieren 49"/>
          <p:cNvGrpSpPr/>
          <p:nvPr/>
        </p:nvGrpSpPr>
        <p:grpSpPr bwMode="gray">
          <a:xfrm>
            <a:off x="2797071" y="3567953"/>
            <a:ext cx="2079117" cy="686115"/>
            <a:chOff x="555471" y="3567953"/>
            <a:chExt cx="2079117" cy="686115"/>
          </a:xfrm>
          <a:solidFill>
            <a:schemeClr val="bg2">
              <a:lumMod val="95000"/>
            </a:schemeClr>
          </a:solidFill>
        </p:grpSpPr>
        <p:sp>
          <p:nvSpPr>
            <p:cNvPr id="51" name="Rechteck 50"/>
            <p:cNvSpPr/>
            <p:nvPr/>
          </p:nvSpPr>
          <p:spPr bwMode="gray">
            <a:xfrm>
              <a:off x="555471" y="3567953"/>
              <a:ext cx="2079117" cy="20926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p>
          </p:txBody>
        </p:sp>
        <p:sp>
          <p:nvSpPr>
            <p:cNvPr id="52" name="Rechteck 51"/>
            <p:cNvSpPr/>
            <p:nvPr/>
          </p:nvSpPr>
          <p:spPr bwMode="gray">
            <a:xfrm>
              <a:off x="555472" y="3807058"/>
              <a:ext cx="2078865" cy="20926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p>
          </p:txBody>
        </p:sp>
        <p:sp>
          <p:nvSpPr>
            <p:cNvPr id="53" name="Rechteck 52"/>
            <p:cNvSpPr/>
            <p:nvPr/>
          </p:nvSpPr>
          <p:spPr bwMode="gray">
            <a:xfrm>
              <a:off x="555471" y="4044799"/>
              <a:ext cx="2078866" cy="20926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p>
          </p:txBody>
        </p:sp>
      </p:grpSp>
      <p:grpSp>
        <p:nvGrpSpPr>
          <p:cNvPr id="54" name="Gruppieren 53"/>
          <p:cNvGrpSpPr/>
          <p:nvPr/>
        </p:nvGrpSpPr>
        <p:grpSpPr bwMode="gray">
          <a:xfrm>
            <a:off x="5030845" y="3567953"/>
            <a:ext cx="2079117" cy="686115"/>
            <a:chOff x="555471" y="3567953"/>
            <a:chExt cx="2079117" cy="686115"/>
          </a:xfrm>
          <a:solidFill>
            <a:schemeClr val="bg2">
              <a:lumMod val="95000"/>
            </a:schemeClr>
          </a:solidFill>
        </p:grpSpPr>
        <p:sp>
          <p:nvSpPr>
            <p:cNvPr id="55" name="Rechteck 54"/>
            <p:cNvSpPr/>
            <p:nvPr/>
          </p:nvSpPr>
          <p:spPr bwMode="gray">
            <a:xfrm>
              <a:off x="555471" y="3567953"/>
              <a:ext cx="2079117" cy="20926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p>
          </p:txBody>
        </p:sp>
        <p:sp>
          <p:nvSpPr>
            <p:cNvPr id="56" name="Rechteck 55"/>
            <p:cNvSpPr/>
            <p:nvPr/>
          </p:nvSpPr>
          <p:spPr bwMode="gray">
            <a:xfrm>
              <a:off x="555472" y="3807058"/>
              <a:ext cx="2078865" cy="20926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p>
          </p:txBody>
        </p:sp>
        <p:sp>
          <p:nvSpPr>
            <p:cNvPr id="57" name="Rechteck 56"/>
            <p:cNvSpPr/>
            <p:nvPr/>
          </p:nvSpPr>
          <p:spPr bwMode="gray">
            <a:xfrm>
              <a:off x="555471" y="4044799"/>
              <a:ext cx="2078866" cy="20926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p>
          </p:txBody>
        </p:sp>
      </p:grpSp>
      <p:grpSp>
        <p:nvGrpSpPr>
          <p:cNvPr id="58" name="Gruppieren 57"/>
          <p:cNvGrpSpPr/>
          <p:nvPr/>
        </p:nvGrpSpPr>
        <p:grpSpPr bwMode="gray">
          <a:xfrm>
            <a:off x="7291589" y="3567953"/>
            <a:ext cx="2079117" cy="686115"/>
            <a:chOff x="555471" y="3567953"/>
            <a:chExt cx="2079117" cy="686115"/>
          </a:xfrm>
          <a:solidFill>
            <a:schemeClr val="bg2">
              <a:lumMod val="95000"/>
            </a:schemeClr>
          </a:solidFill>
        </p:grpSpPr>
        <p:sp>
          <p:nvSpPr>
            <p:cNvPr id="59" name="Rechteck 58"/>
            <p:cNvSpPr/>
            <p:nvPr/>
          </p:nvSpPr>
          <p:spPr bwMode="gray">
            <a:xfrm>
              <a:off x="555471" y="3567953"/>
              <a:ext cx="2079117" cy="20926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p>
          </p:txBody>
        </p:sp>
        <p:sp>
          <p:nvSpPr>
            <p:cNvPr id="60" name="Rechteck 59"/>
            <p:cNvSpPr/>
            <p:nvPr/>
          </p:nvSpPr>
          <p:spPr bwMode="gray">
            <a:xfrm>
              <a:off x="555472" y="3807058"/>
              <a:ext cx="2078865" cy="20926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p>
          </p:txBody>
        </p:sp>
        <p:sp>
          <p:nvSpPr>
            <p:cNvPr id="61" name="Rechteck 60"/>
            <p:cNvSpPr/>
            <p:nvPr/>
          </p:nvSpPr>
          <p:spPr bwMode="gray">
            <a:xfrm>
              <a:off x="555471" y="4044799"/>
              <a:ext cx="2078866" cy="20926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p>
          </p:txBody>
        </p:sp>
      </p:grpSp>
      <p:grpSp>
        <p:nvGrpSpPr>
          <p:cNvPr id="62" name="Gruppieren 61"/>
          <p:cNvGrpSpPr/>
          <p:nvPr/>
        </p:nvGrpSpPr>
        <p:grpSpPr bwMode="gray">
          <a:xfrm>
            <a:off x="556925" y="3567953"/>
            <a:ext cx="2079117" cy="686115"/>
            <a:chOff x="555471" y="3567953"/>
            <a:chExt cx="2079117" cy="686115"/>
          </a:xfrm>
          <a:solidFill>
            <a:schemeClr val="bg2">
              <a:lumMod val="95000"/>
            </a:schemeClr>
          </a:solidFill>
        </p:grpSpPr>
        <p:sp>
          <p:nvSpPr>
            <p:cNvPr id="63" name="Rechteck 62"/>
            <p:cNvSpPr/>
            <p:nvPr/>
          </p:nvSpPr>
          <p:spPr bwMode="gray">
            <a:xfrm>
              <a:off x="555471" y="3567953"/>
              <a:ext cx="2079117" cy="20926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p>
          </p:txBody>
        </p:sp>
        <p:sp>
          <p:nvSpPr>
            <p:cNvPr id="64" name="Rechteck 63"/>
            <p:cNvSpPr/>
            <p:nvPr/>
          </p:nvSpPr>
          <p:spPr bwMode="gray">
            <a:xfrm>
              <a:off x="555472" y="3807058"/>
              <a:ext cx="2078865" cy="20926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p>
          </p:txBody>
        </p:sp>
        <p:sp>
          <p:nvSpPr>
            <p:cNvPr id="65" name="Rechteck 64"/>
            <p:cNvSpPr/>
            <p:nvPr/>
          </p:nvSpPr>
          <p:spPr bwMode="gray">
            <a:xfrm>
              <a:off x="555471" y="4044799"/>
              <a:ext cx="2078866" cy="20926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p>
          </p:txBody>
        </p:sp>
      </p:grpSp>
      <p:sp>
        <p:nvSpPr>
          <p:cNvPr id="66" name="Textfeld 65"/>
          <p:cNvSpPr txBox="1"/>
          <p:nvPr/>
        </p:nvSpPr>
        <p:spPr bwMode="gray">
          <a:xfrm>
            <a:off x="566964" y="4406470"/>
            <a:ext cx="2078867" cy="954105"/>
          </a:xfrm>
          <a:prstGeom prst="rect">
            <a:avLst/>
          </a:prstGeom>
          <a:solidFill>
            <a:schemeClr val="tx1">
              <a:lumMod val="85000"/>
              <a:lumOff val="15000"/>
            </a:schemeClr>
          </a:solidFill>
          <a:ln>
            <a:noFill/>
          </a:ln>
        </p:spPr>
        <p:txBody>
          <a:bodyPr wrap="square" rtlCol="0">
            <a:noAutofit/>
          </a:bodyPr>
          <a:lstStyle/>
          <a:p>
            <a:pPr>
              <a:lnSpc>
                <a:spcPct val="90000"/>
              </a:lnSpc>
            </a:pPr>
            <a:endParaRPr lang="en-US" sz="1400" dirty="0">
              <a:solidFill>
                <a:schemeClr val="bg1"/>
              </a:solidFill>
            </a:endParaRPr>
          </a:p>
        </p:txBody>
      </p:sp>
      <p:sp>
        <p:nvSpPr>
          <p:cNvPr id="67" name="Textfeld 66"/>
          <p:cNvSpPr txBox="1"/>
          <p:nvPr/>
        </p:nvSpPr>
        <p:spPr bwMode="gray">
          <a:xfrm>
            <a:off x="2808564" y="4406469"/>
            <a:ext cx="2078866" cy="954107"/>
          </a:xfrm>
          <a:prstGeom prst="rect">
            <a:avLst/>
          </a:prstGeom>
          <a:solidFill>
            <a:schemeClr val="tx1">
              <a:lumMod val="85000"/>
              <a:lumOff val="15000"/>
            </a:schemeClr>
          </a:solidFill>
          <a:ln>
            <a:noFill/>
          </a:ln>
        </p:spPr>
        <p:txBody>
          <a:bodyPr wrap="square" rtlCol="0">
            <a:noAutofit/>
          </a:bodyPr>
          <a:lstStyle/>
          <a:p>
            <a:pPr>
              <a:lnSpc>
                <a:spcPct val="90000"/>
              </a:lnSpc>
            </a:pPr>
            <a:endParaRPr lang="en-US" sz="1400" dirty="0">
              <a:solidFill>
                <a:schemeClr val="bg1"/>
              </a:solidFill>
            </a:endParaRPr>
          </a:p>
        </p:txBody>
      </p:sp>
      <p:sp>
        <p:nvSpPr>
          <p:cNvPr id="68" name="Textfeld 67"/>
          <p:cNvSpPr txBox="1"/>
          <p:nvPr/>
        </p:nvSpPr>
        <p:spPr bwMode="gray">
          <a:xfrm>
            <a:off x="5042338" y="4406470"/>
            <a:ext cx="2079117" cy="954106"/>
          </a:xfrm>
          <a:prstGeom prst="rect">
            <a:avLst/>
          </a:prstGeom>
          <a:solidFill>
            <a:schemeClr val="tx1">
              <a:lumMod val="85000"/>
              <a:lumOff val="15000"/>
            </a:schemeClr>
          </a:solidFill>
          <a:ln>
            <a:noFill/>
          </a:ln>
        </p:spPr>
        <p:txBody>
          <a:bodyPr wrap="square" rtlCol="0">
            <a:noAutofit/>
          </a:bodyPr>
          <a:lstStyle/>
          <a:p>
            <a:pPr>
              <a:lnSpc>
                <a:spcPct val="90000"/>
              </a:lnSpc>
            </a:pPr>
            <a:endParaRPr lang="en-US" sz="1400" dirty="0">
              <a:solidFill>
                <a:schemeClr val="bg1"/>
              </a:solidFill>
            </a:endParaRPr>
          </a:p>
        </p:txBody>
      </p:sp>
      <p:sp>
        <p:nvSpPr>
          <p:cNvPr id="69" name="Textfeld 68"/>
          <p:cNvSpPr txBox="1"/>
          <p:nvPr/>
        </p:nvSpPr>
        <p:spPr bwMode="gray">
          <a:xfrm>
            <a:off x="7302834" y="4406468"/>
            <a:ext cx="2079365" cy="954107"/>
          </a:xfrm>
          <a:prstGeom prst="rect">
            <a:avLst/>
          </a:prstGeom>
          <a:solidFill>
            <a:schemeClr val="tx1">
              <a:lumMod val="85000"/>
              <a:lumOff val="15000"/>
            </a:schemeClr>
          </a:solidFill>
          <a:ln>
            <a:noFill/>
          </a:ln>
        </p:spPr>
        <p:txBody>
          <a:bodyPr wrap="square" rtlCol="0">
            <a:noAutofit/>
          </a:bodyPr>
          <a:lstStyle/>
          <a:p>
            <a:pPr>
              <a:lnSpc>
                <a:spcPct val="90000"/>
              </a:lnSpc>
            </a:pPr>
            <a:endParaRPr lang="en-US" sz="1400" dirty="0">
              <a:solidFill>
                <a:schemeClr val="bg1"/>
              </a:solidFill>
            </a:endParaRPr>
          </a:p>
        </p:txBody>
      </p:sp>
      <p:sp>
        <p:nvSpPr>
          <p:cNvPr id="70" name="Textfeld 69"/>
          <p:cNvSpPr txBox="1"/>
          <p:nvPr/>
        </p:nvSpPr>
        <p:spPr bwMode="gray">
          <a:xfrm>
            <a:off x="9563330" y="4406471"/>
            <a:ext cx="2078866" cy="954104"/>
          </a:xfrm>
          <a:prstGeom prst="rect">
            <a:avLst/>
          </a:prstGeom>
          <a:solidFill>
            <a:schemeClr val="tx1">
              <a:lumMod val="85000"/>
              <a:lumOff val="15000"/>
            </a:schemeClr>
          </a:solidFill>
          <a:ln>
            <a:noFill/>
          </a:ln>
        </p:spPr>
        <p:txBody>
          <a:bodyPr wrap="square" rtlCol="0">
            <a:noAutofit/>
          </a:bodyPr>
          <a:lstStyle/>
          <a:p>
            <a:pPr>
              <a:lnSpc>
                <a:spcPct val="90000"/>
              </a:lnSpc>
            </a:pPr>
            <a:endParaRPr lang="en-US" sz="1400" dirty="0">
              <a:solidFill>
                <a:schemeClr val="bg1"/>
              </a:solidFill>
            </a:endParaRPr>
          </a:p>
        </p:txBody>
      </p:sp>
      <p:grpSp>
        <p:nvGrpSpPr>
          <p:cNvPr id="71" name="Gruppieren 70"/>
          <p:cNvGrpSpPr/>
          <p:nvPr/>
        </p:nvGrpSpPr>
        <p:grpSpPr bwMode="gray">
          <a:xfrm>
            <a:off x="9563330" y="5492402"/>
            <a:ext cx="2079117" cy="686115"/>
            <a:chOff x="555471" y="3567953"/>
            <a:chExt cx="2079117" cy="686115"/>
          </a:xfrm>
          <a:solidFill>
            <a:schemeClr val="bg2">
              <a:lumMod val="95000"/>
            </a:schemeClr>
          </a:solidFill>
        </p:grpSpPr>
        <p:sp>
          <p:nvSpPr>
            <p:cNvPr id="72" name="Rechteck 71"/>
            <p:cNvSpPr/>
            <p:nvPr/>
          </p:nvSpPr>
          <p:spPr bwMode="gray">
            <a:xfrm>
              <a:off x="555471" y="3567953"/>
              <a:ext cx="2079117" cy="20926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p>
          </p:txBody>
        </p:sp>
        <p:sp>
          <p:nvSpPr>
            <p:cNvPr id="73" name="Rechteck 72"/>
            <p:cNvSpPr/>
            <p:nvPr/>
          </p:nvSpPr>
          <p:spPr bwMode="gray">
            <a:xfrm>
              <a:off x="555472" y="3807058"/>
              <a:ext cx="2078865" cy="20926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p>
          </p:txBody>
        </p:sp>
        <p:sp>
          <p:nvSpPr>
            <p:cNvPr id="74" name="Rechteck 73"/>
            <p:cNvSpPr/>
            <p:nvPr/>
          </p:nvSpPr>
          <p:spPr bwMode="gray">
            <a:xfrm>
              <a:off x="555471" y="4044799"/>
              <a:ext cx="2078866" cy="20926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p>
          </p:txBody>
        </p:sp>
      </p:grpSp>
      <p:grpSp>
        <p:nvGrpSpPr>
          <p:cNvPr id="75" name="Gruppieren 74"/>
          <p:cNvGrpSpPr/>
          <p:nvPr/>
        </p:nvGrpSpPr>
        <p:grpSpPr bwMode="gray">
          <a:xfrm>
            <a:off x="2808564" y="5492402"/>
            <a:ext cx="2079117" cy="686115"/>
            <a:chOff x="555471" y="3567953"/>
            <a:chExt cx="2079117" cy="686115"/>
          </a:xfrm>
          <a:solidFill>
            <a:schemeClr val="bg2">
              <a:lumMod val="95000"/>
            </a:schemeClr>
          </a:solidFill>
        </p:grpSpPr>
        <p:sp>
          <p:nvSpPr>
            <p:cNvPr id="76" name="Rechteck 75"/>
            <p:cNvSpPr/>
            <p:nvPr/>
          </p:nvSpPr>
          <p:spPr bwMode="gray">
            <a:xfrm>
              <a:off x="555471" y="3567953"/>
              <a:ext cx="2079117" cy="20926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p>
          </p:txBody>
        </p:sp>
        <p:sp>
          <p:nvSpPr>
            <p:cNvPr id="77" name="Rechteck 76"/>
            <p:cNvSpPr/>
            <p:nvPr/>
          </p:nvSpPr>
          <p:spPr bwMode="gray">
            <a:xfrm>
              <a:off x="555472" y="3807058"/>
              <a:ext cx="2078865" cy="20926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p>
          </p:txBody>
        </p:sp>
        <p:sp>
          <p:nvSpPr>
            <p:cNvPr id="78" name="Rechteck 77"/>
            <p:cNvSpPr/>
            <p:nvPr/>
          </p:nvSpPr>
          <p:spPr bwMode="gray">
            <a:xfrm>
              <a:off x="555471" y="4044799"/>
              <a:ext cx="2078866" cy="20926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p>
          </p:txBody>
        </p:sp>
      </p:grpSp>
      <p:grpSp>
        <p:nvGrpSpPr>
          <p:cNvPr id="79" name="Gruppieren 78"/>
          <p:cNvGrpSpPr/>
          <p:nvPr/>
        </p:nvGrpSpPr>
        <p:grpSpPr bwMode="gray">
          <a:xfrm>
            <a:off x="5042338" y="5492402"/>
            <a:ext cx="2079117" cy="686115"/>
            <a:chOff x="555471" y="3567953"/>
            <a:chExt cx="2079117" cy="686115"/>
          </a:xfrm>
          <a:solidFill>
            <a:schemeClr val="bg2">
              <a:lumMod val="95000"/>
            </a:schemeClr>
          </a:solidFill>
        </p:grpSpPr>
        <p:sp>
          <p:nvSpPr>
            <p:cNvPr id="80" name="Rechteck 79"/>
            <p:cNvSpPr/>
            <p:nvPr/>
          </p:nvSpPr>
          <p:spPr bwMode="gray">
            <a:xfrm>
              <a:off x="555471" y="3567953"/>
              <a:ext cx="2079117" cy="20926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p>
          </p:txBody>
        </p:sp>
        <p:sp>
          <p:nvSpPr>
            <p:cNvPr id="81" name="Rechteck 80"/>
            <p:cNvSpPr/>
            <p:nvPr/>
          </p:nvSpPr>
          <p:spPr bwMode="gray">
            <a:xfrm>
              <a:off x="555472" y="3807058"/>
              <a:ext cx="2078865" cy="20926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p>
          </p:txBody>
        </p:sp>
        <p:sp>
          <p:nvSpPr>
            <p:cNvPr id="82" name="Rechteck 81"/>
            <p:cNvSpPr/>
            <p:nvPr/>
          </p:nvSpPr>
          <p:spPr bwMode="gray">
            <a:xfrm>
              <a:off x="555471" y="4044799"/>
              <a:ext cx="2078866" cy="20926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p>
          </p:txBody>
        </p:sp>
      </p:grpSp>
      <p:grpSp>
        <p:nvGrpSpPr>
          <p:cNvPr id="83" name="Gruppieren 82"/>
          <p:cNvGrpSpPr/>
          <p:nvPr/>
        </p:nvGrpSpPr>
        <p:grpSpPr bwMode="gray">
          <a:xfrm>
            <a:off x="7303082" y="5492402"/>
            <a:ext cx="2079117" cy="686115"/>
            <a:chOff x="555471" y="3567953"/>
            <a:chExt cx="2079117" cy="686115"/>
          </a:xfrm>
          <a:solidFill>
            <a:schemeClr val="bg2">
              <a:lumMod val="95000"/>
            </a:schemeClr>
          </a:solidFill>
        </p:grpSpPr>
        <p:sp>
          <p:nvSpPr>
            <p:cNvPr id="84" name="Rechteck 83"/>
            <p:cNvSpPr/>
            <p:nvPr/>
          </p:nvSpPr>
          <p:spPr bwMode="gray">
            <a:xfrm>
              <a:off x="555471" y="3567953"/>
              <a:ext cx="2079117" cy="20926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p>
          </p:txBody>
        </p:sp>
        <p:sp>
          <p:nvSpPr>
            <p:cNvPr id="85" name="Rechteck 84"/>
            <p:cNvSpPr/>
            <p:nvPr/>
          </p:nvSpPr>
          <p:spPr bwMode="gray">
            <a:xfrm>
              <a:off x="555472" y="3807058"/>
              <a:ext cx="2078865" cy="20926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p>
          </p:txBody>
        </p:sp>
        <p:sp>
          <p:nvSpPr>
            <p:cNvPr id="86" name="Rechteck 85"/>
            <p:cNvSpPr/>
            <p:nvPr/>
          </p:nvSpPr>
          <p:spPr bwMode="gray">
            <a:xfrm>
              <a:off x="555471" y="4044799"/>
              <a:ext cx="2078866" cy="20926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p>
          </p:txBody>
        </p:sp>
      </p:grpSp>
      <p:grpSp>
        <p:nvGrpSpPr>
          <p:cNvPr id="87" name="Gruppieren 86"/>
          <p:cNvGrpSpPr/>
          <p:nvPr/>
        </p:nvGrpSpPr>
        <p:grpSpPr bwMode="gray">
          <a:xfrm>
            <a:off x="568418" y="5492402"/>
            <a:ext cx="2079117" cy="686115"/>
            <a:chOff x="555471" y="3567953"/>
            <a:chExt cx="2079117" cy="686115"/>
          </a:xfrm>
          <a:solidFill>
            <a:schemeClr val="bg2">
              <a:lumMod val="95000"/>
            </a:schemeClr>
          </a:solidFill>
        </p:grpSpPr>
        <p:sp>
          <p:nvSpPr>
            <p:cNvPr id="88" name="Rechteck 87"/>
            <p:cNvSpPr/>
            <p:nvPr/>
          </p:nvSpPr>
          <p:spPr bwMode="gray">
            <a:xfrm>
              <a:off x="555471" y="3567953"/>
              <a:ext cx="2079117" cy="20926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p>
          </p:txBody>
        </p:sp>
        <p:sp>
          <p:nvSpPr>
            <p:cNvPr id="89" name="Rechteck 88"/>
            <p:cNvSpPr/>
            <p:nvPr/>
          </p:nvSpPr>
          <p:spPr bwMode="gray">
            <a:xfrm>
              <a:off x="555472" y="3807058"/>
              <a:ext cx="2078865" cy="20926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p>
          </p:txBody>
        </p:sp>
        <p:sp>
          <p:nvSpPr>
            <p:cNvPr id="90" name="Rechteck 89"/>
            <p:cNvSpPr/>
            <p:nvPr/>
          </p:nvSpPr>
          <p:spPr bwMode="gray">
            <a:xfrm>
              <a:off x="555471" y="4044799"/>
              <a:ext cx="2078866" cy="20926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p>
          </p:txBody>
        </p:sp>
      </p:grpSp>
    </p:spTree>
    <p:extLst>
      <p:ext uri="{BB962C8B-B14F-4D97-AF65-F5344CB8AC3E}">
        <p14:creationId xmlns:p14="http://schemas.microsoft.com/office/powerpoint/2010/main" val="5097134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bg bwMode="gray">
      <p:bgPr>
        <a:solidFill>
          <a:schemeClr val="bg1"/>
        </a:solidFill>
        <a:effectLst/>
      </p:bgPr>
    </p:bg>
    <p:spTree>
      <p:nvGrpSpPr>
        <p:cNvPr id="1" name=""/>
        <p:cNvGrpSpPr/>
        <p:nvPr/>
      </p:nvGrpSpPr>
      <p:grpSpPr>
        <a:xfrm>
          <a:off x="0" y="0"/>
          <a:ext cx="0" cy="0"/>
          <a:chOff x="0" y="0"/>
          <a:chExt cx="0" cy="0"/>
        </a:xfrm>
      </p:grpSpPr>
      <p:sp>
        <p:nvSpPr>
          <p:cNvPr id="3" name="Titel 2"/>
          <p:cNvSpPr>
            <a:spLocks noGrp="1"/>
          </p:cNvSpPr>
          <p:nvPr>
            <p:ph type="title"/>
          </p:nvPr>
        </p:nvSpPr>
        <p:spPr bwMode="gray"/>
        <p:txBody>
          <a:bodyPr/>
          <a:lstStyle/>
          <a:p>
            <a:r>
              <a:rPr lang="en-US" dirty="0" smtClean="0"/>
              <a:t>IMPLEMENTATION AND CHECKLISTS</a:t>
            </a:r>
            <a:endParaRPr lang="en-US" dirty="0"/>
          </a:p>
        </p:txBody>
      </p:sp>
      <p:sp>
        <p:nvSpPr>
          <p:cNvPr id="4" name="Textplatzhalter 3"/>
          <p:cNvSpPr>
            <a:spLocks noGrp="1"/>
          </p:cNvSpPr>
          <p:nvPr>
            <p:ph type="body" sz="quarter" idx="13"/>
          </p:nvPr>
        </p:nvSpPr>
        <p:spPr bwMode="gray"/>
        <p:txBody>
          <a:bodyPr/>
          <a:lstStyle/>
          <a:p>
            <a:r>
              <a:rPr lang="en-US" dirty="0" smtClean="0"/>
              <a:t>Checklist for Proper E-Commerce Planning</a:t>
            </a:r>
            <a:endParaRPr lang="en-US" dirty="0"/>
          </a:p>
        </p:txBody>
      </p:sp>
      <p:grpSp>
        <p:nvGrpSpPr>
          <p:cNvPr id="12" name="Gruppieren 11"/>
          <p:cNvGrpSpPr/>
          <p:nvPr/>
        </p:nvGrpSpPr>
        <p:grpSpPr bwMode="gray">
          <a:xfrm>
            <a:off x="0" y="1519926"/>
            <a:ext cx="12190413" cy="846284"/>
            <a:chOff x="0" y="4482467"/>
            <a:chExt cx="12190413" cy="2718611"/>
          </a:xfrm>
          <a:solidFill>
            <a:schemeClr val="bg1">
              <a:lumMod val="95000"/>
            </a:schemeClr>
          </a:solidFill>
        </p:grpSpPr>
        <p:sp>
          <p:nvSpPr>
            <p:cNvPr id="13" name="Rectangle 20"/>
            <p:cNvSpPr>
              <a:spLocks noChangeArrowheads="1"/>
            </p:cNvSpPr>
            <p:nvPr/>
          </p:nvSpPr>
          <p:spPr bwMode="gray">
            <a:xfrm>
              <a:off x="0" y="4482467"/>
              <a:ext cx="12190413" cy="2274509"/>
            </a:xfrm>
            <a:prstGeom prst="rect">
              <a:avLst/>
            </a:prstGeom>
            <a:grpFill/>
            <a:ln>
              <a:noFill/>
            </a:ln>
            <a:extLst/>
          </p:spPr>
          <p:txBody>
            <a:bodyPr vert="horz" wrap="square" lIns="540000" tIns="0" rIns="540000" bIns="0" numCol="1" anchor="ctr" anchorCtr="0" compatLnSpc="1">
              <a:prstTxWarp prst="textNoShape">
                <a:avLst/>
              </a:prstTxWarp>
            </a:bodyPr>
            <a:lstStyle/>
            <a:p>
              <a:pPr>
                <a:lnSpc>
                  <a:spcPct val="90000"/>
                </a:lnSpc>
              </a:pPr>
              <a:r>
                <a:rPr lang="en-US" sz="2800" dirty="0" smtClean="0">
                  <a:latin typeface="Bebas Neue" panose="020B0506020202020201" pitchFamily="34" charset="0"/>
                </a:rPr>
                <a:t>Additional tips:</a:t>
              </a:r>
              <a:endParaRPr lang="en-US" sz="2800" dirty="0">
                <a:latin typeface="Bebas Neue" panose="020B0506020202020201" pitchFamily="34" charset="0"/>
              </a:endParaRPr>
            </a:p>
          </p:txBody>
        </p:sp>
        <p:sp>
          <p:nvSpPr>
            <p:cNvPr id="14" name="Gleichschenkliges Dreieck 13"/>
            <p:cNvSpPr/>
            <p:nvPr/>
          </p:nvSpPr>
          <p:spPr bwMode="gray">
            <a:xfrm rot="10800000">
              <a:off x="1325471" y="6693569"/>
              <a:ext cx="651247" cy="507509"/>
            </a:xfrm>
            <a:prstGeom prst="triangle">
              <a:avLst/>
            </a:prstGeom>
            <a:grpFill/>
            <a:ln w="12700">
              <a:noFill/>
              <a:round/>
              <a:headEnd/>
              <a:tailEnd/>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ct val="90000"/>
                </a:lnSpc>
              </a:pPr>
              <a:endParaRPr lang="en-US" dirty="0"/>
            </a:p>
          </p:txBody>
        </p:sp>
      </p:grpSp>
      <p:sp>
        <p:nvSpPr>
          <p:cNvPr id="15" name="Freeform 21"/>
          <p:cNvSpPr>
            <a:spLocks noChangeAspect="1" noEditPoints="1"/>
          </p:cNvSpPr>
          <p:nvPr/>
        </p:nvSpPr>
        <p:spPr bwMode="gray">
          <a:xfrm>
            <a:off x="4345311" y="1708172"/>
            <a:ext cx="465451" cy="326993"/>
          </a:xfrm>
          <a:custGeom>
            <a:avLst/>
            <a:gdLst>
              <a:gd name="T0" fmla="*/ 0 w 222"/>
              <a:gd name="T1" fmla="*/ 156 h 156"/>
              <a:gd name="T2" fmla="*/ 0 w 222"/>
              <a:gd name="T3" fmla="*/ 0 h 156"/>
              <a:gd name="T4" fmla="*/ 222 w 222"/>
              <a:gd name="T5" fmla="*/ 0 h 156"/>
              <a:gd name="T6" fmla="*/ 222 w 222"/>
              <a:gd name="T7" fmla="*/ 156 h 156"/>
              <a:gd name="T8" fmla="*/ 0 w 222"/>
              <a:gd name="T9" fmla="*/ 156 h 156"/>
              <a:gd name="T10" fmla="*/ 100 w 222"/>
              <a:gd name="T11" fmla="*/ 117 h 156"/>
              <a:gd name="T12" fmla="*/ 163 w 222"/>
              <a:gd name="T13" fmla="*/ 54 h 156"/>
              <a:gd name="T14" fmla="*/ 147 w 222"/>
              <a:gd name="T15" fmla="*/ 39 h 156"/>
              <a:gd name="T16" fmla="*/ 99 w 222"/>
              <a:gd name="T17" fmla="*/ 87 h 156"/>
              <a:gd name="T18" fmla="*/ 79 w 222"/>
              <a:gd name="T19" fmla="*/ 67 h 156"/>
              <a:gd name="T20" fmla="*/ 64 w 222"/>
              <a:gd name="T21" fmla="*/ 82 h 156"/>
              <a:gd name="T22" fmla="*/ 100 w 222"/>
              <a:gd name="T23" fmla="*/ 117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2" h="156">
                <a:moveTo>
                  <a:pt x="0" y="156"/>
                </a:moveTo>
                <a:cubicBezTo>
                  <a:pt x="0" y="104"/>
                  <a:pt x="0" y="52"/>
                  <a:pt x="0" y="0"/>
                </a:cubicBezTo>
                <a:cubicBezTo>
                  <a:pt x="74" y="0"/>
                  <a:pt x="148" y="0"/>
                  <a:pt x="222" y="0"/>
                </a:cubicBezTo>
                <a:cubicBezTo>
                  <a:pt x="222" y="52"/>
                  <a:pt x="222" y="104"/>
                  <a:pt x="222" y="156"/>
                </a:cubicBezTo>
                <a:cubicBezTo>
                  <a:pt x="148" y="156"/>
                  <a:pt x="74" y="156"/>
                  <a:pt x="0" y="156"/>
                </a:cubicBezTo>
                <a:close/>
                <a:moveTo>
                  <a:pt x="100" y="117"/>
                </a:moveTo>
                <a:cubicBezTo>
                  <a:pt x="121" y="96"/>
                  <a:pt x="142" y="75"/>
                  <a:pt x="163" y="54"/>
                </a:cubicBezTo>
                <a:cubicBezTo>
                  <a:pt x="158" y="49"/>
                  <a:pt x="153" y="44"/>
                  <a:pt x="147" y="39"/>
                </a:cubicBezTo>
                <a:cubicBezTo>
                  <a:pt x="132" y="54"/>
                  <a:pt x="116" y="70"/>
                  <a:pt x="99" y="87"/>
                </a:cubicBezTo>
                <a:cubicBezTo>
                  <a:pt x="92" y="80"/>
                  <a:pt x="85" y="73"/>
                  <a:pt x="79" y="67"/>
                </a:cubicBezTo>
                <a:cubicBezTo>
                  <a:pt x="74" y="72"/>
                  <a:pt x="69" y="77"/>
                  <a:pt x="64" y="82"/>
                </a:cubicBezTo>
                <a:cubicBezTo>
                  <a:pt x="76" y="94"/>
                  <a:pt x="88" y="105"/>
                  <a:pt x="100" y="117"/>
                </a:cubicBezTo>
                <a:close/>
              </a:path>
            </a:pathLst>
          </a:custGeom>
          <a:solidFill>
            <a:schemeClr val="accent3">
              <a:lumMod val="75000"/>
            </a:schemeClr>
          </a:solidFill>
          <a:ln>
            <a:noFill/>
          </a:ln>
          <a:extLst/>
        </p:spPr>
        <p:txBody>
          <a:bodyPr vert="horz" wrap="square" lIns="0" tIns="0" rIns="0" bIns="0" numCol="1" anchor="t" anchorCtr="0" compatLnSpc="1">
            <a:prstTxWarp prst="textNoShape">
              <a:avLst/>
            </a:prstTxWarp>
          </a:bodyPr>
          <a:lstStyle/>
          <a:p>
            <a:endParaRPr lang="en-US" dirty="0"/>
          </a:p>
        </p:txBody>
      </p:sp>
      <p:sp>
        <p:nvSpPr>
          <p:cNvPr id="16" name="Textfeld 15"/>
          <p:cNvSpPr txBox="1"/>
          <p:nvPr/>
        </p:nvSpPr>
        <p:spPr bwMode="gray">
          <a:xfrm>
            <a:off x="554040" y="2622175"/>
            <a:ext cx="11095561" cy="360000"/>
          </a:xfrm>
          <a:prstGeom prst="rect">
            <a:avLst/>
          </a:prstGeom>
          <a:noFill/>
          <a:ln>
            <a:noFill/>
            <a:prstDash val="dash"/>
          </a:ln>
        </p:spPr>
        <p:txBody>
          <a:bodyPr wrap="square" lIns="0" tIns="0" rIns="0" bIns="0" rtlCol="0">
            <a:noAutofit/>
          </a:bodyPr>
          <a:lstStyle/>
          <a:p>
            <a:pPr marL="180975" indent="-180975">
              <a:lnSpc>
                <a:spcPct val="90000"/>
              </a:lnSpc>
            </a:pPr>
            <a:r>
              <a:rPr lang="en-US" sz="2400" dirty="0" smtClean="0">
                <a:latin typeface="Bebas Neue" panose="020B0506020202020201" pitchFamily="34" charset="0"/>
              </a:rPr>
              <a:t>1. </a:t>
            </a:r>
            <a:r>
              <a:rPr lang="en-US" dirty="0" smtClean="0"/>
              <a:t>You should maintain regular customer dialogue for inquiries and complaints (e.g. via feedback or contact forms).</a:t>
            </a:r>
            <a:endParaRPr lang="en-US" dirty="0"/>
          </a:p>
        </p:txBody>
      </p:sp>
      <p:sp>
        <p:nvSpPr>
          <p:cNvPr id="17" name="Textfeld 16"/>
          <p:cNvSpPr txBox="1"/>
          <p:nvPr/>
        </p:nvSpPr>
        <p:spPr bwMode="gray">
          <a:xfrm>
            <a:off x="554039" y="3301186"/>
            <a:ext cx="11095562" cy="360000"/>
          </a:xfrm>
          <a:prstGeom prst="rect">
            <a:avLst/>
          </a:prstGeom>
          <a:noFill/>
          <a:ln>
            <a:noFill/>
            <a:prstDash val="dash"/>
          </a:ln>
        </p:spPr>
        <p:txBody>
          <a:bodyPr wrap="square" lIns="0" tIns="0" rIns="0" bIns="0" rtlCol="0">
            <a:noAutofit/>
          </a:bodyPr>
          <a:lstStyle/>
          <a:p>
            <a:pPr marL="180975" indent="-180975">
              <a:lnSpc>
                <a:spcPct val="90000"/>
              </a:lnSpc>
            </a:pPr>
            <a:r>
              <a:rPr lang="en-US" sz="2400" dirty="0" smtClean="0">
                <a:latin typeface="Bebas Neue" panose="020B0506020202020201" pitchFamily="34" charset="0"/>
              </a:rPr>
              <a:t>2. </a:t>
            </a:r>
            <a:r>
              <a:rPr lang="en-US" dirty="0" smtClean="0"/>
              <a:t>Supporting software must be used with offers to ensure e-commerce communication (e.g. ticketing systems).</a:t>
            </a:r>
          </a:p>
          <a:p>
            <a:pPr>
              <a:lnSpc>
                <a:spcPct val="90000"/>
              </a:lnSpc>
            </a:pPr>
            <a:endParaRPr lang="en-US" dirty="0"/>
          </a:p>
        </p:txBody>
      </p:sp>
      <p:sp>
        <p:nvSpPr>
          <p:cNvPr id="18" name="Textfeld 17"/>
          <p:cNvSpPr txBox="1"/>
          <p:nvPr/>
        </p:nvSpPr>
        <p:spPr bwMode="gray">
          <a:xfrm>
            <a:off x="554039" y="3980197"/>
            <a:ext cx="11095562" cy="360000"/>
          </a:xfrm>
          <a:prstGeom prst="rect">
            <a:avLst/>
          </a:prstGeom>
          <a:noFill/>
          <a:ln>
            <a:noFill/>
            <a:prstDash val="dash"/>
          </a:ln>
        </p:spPr>
        <p:txBody>
          <a:bodyPr wrap="square" lIns="0" tIns="0" rIns="0" bIns="0" rtlCol="0">
            <a:noAutofit/>
          </a:bodyPr>
          <a:lstStyle/>
          <a:p>
            <a:r>
              <a:rPr lang="en-US" sz="2400" dirty="0" smtClean="0">
                <a:latin typeface="Bebas Neue" panose="020B0506020202020201" pitchFamily="34" charset="0"/>
              </a:rPr>
              <a:t>3. </a:t>
            </a:r>
            <a:r>
              <a:rPr lang="en-US" dirty="0" smtClean="0"/>
              <a:t>To analyze user behavior and improve shop quality, web controlling solutions should be implemented.</a:t>
            </a:r>
            <a:endParaRPr lang="en-US" dirty="0"/>
          </a:p>
        </p:txBody>
      </p:sp>
      <p:sp>
        <p:nvSpPr>
          <p:cNvPr id="19" name="Textfeld 18"/>
          <p:cNvSpPr txBox="1"/>
          <p:nvPr/>
        </p:nvSpPr>
        <p:spPr bwMode="gray">
          <a:xfrm>
            <a:off x="554039" y="4659208"/>
            <a:ext cx="11095562" cy="360000"/>
          </a:xfrm>
          <a:prstGeom prst="rect">
            <a:avLst/>
          </a:prstGeom>
          <a:noFill/>
          <a:ln>
            <a:noFill/>
            <a:prstDash val="dash"/>
          </a:ln>
        </p:spPr>
        <p:txBody>
          <a:bodyPr wrap="square" lIns="0" tIns="0" rIns="0" bIns="0" rtlCol="0">
            <a:noAutofit/>
          </a:bodyPr>
          <a:lstStyle/>
          <a:p>
            <a:r>
              <a:rPr lang="en-US" sz="2400" dirty="0" smtClean="0">
                <a:latin typeface="Bebas Neue" panose="020B0506020202020201" pitchFamily="34" charset="0"/>
              </a:rPr>
              <a:t>4. </a:t>
            </a:r>
            <a:r>
              <a:rPr lang="en-US" dirty="0" smtClean="0"/>
              <a:t>Both internal and external employees should regularly run tests.</a:t>
            </a:r>
            <a:endParaRPr lang="en-US" dirty="0"/>
          </a:p>
        </p:txBody>
      </p:sp>
      <p:sp>
        <p:nvSpPr>
          <p:cNvPr id="20" name="Textfeld 19"/>
          <p:cNvSpPr txBox="1"/>
          <p:nvPr/>
        </p:nvSpPr>
        <p:spPr bwMode="gray">
          <a:xfrm>
            <a:off x="554039" y="5338220"/>
            <a:ext cx="11095562" cy="360000"/>
          </a:xfrm>
          <a:prstGeom prst="rect">
            <a:avLst/>
          </a:prstGeom>
          <a:noFill/>
          <a:ln>
            <a:noFill/>
            <a:prstDash val="dash"/>
          </a:ln>
        </p:spPr>
        <p:txBody>
          <a:bodyPr wrap="square" lIns="0" tIns="0" rIns="0" bIns="0" rtlCol="0">
            <a:noAutofit/>
          </a:bodyPr>
          <a:lstStyle/>
          <a:p>
            <a:pPr>
              <a:lnSpc>
                <a:spcPct val="90000"/>
              </a:lnSpc>
            </a:pPr>
            <a:r>
              <a:rPr lang="en-US" sz="2400" dirty="0" smtClean="0">
                <a:latin typeface="Bebas Neue" panose="020B0506020202020201" pitchFamily="34" charset="0"/>
              </a:rPr>
              <a:t>5. </a:t>
            </a:r>
            <a:r>
              <a:rPr lang="en-US" dirty="0" smtClean="0"/>
              <a:t>The newly established shop or e-commerce project needs time to get established.</a:t>
            </a:r>
            <a:endParaRPr lang="en-US" dirty="0"/>
          </a:p>
        </p:txBody>
      </p:sp>
    </p:spTree>
    <p:extLst>
      <p:ext uri="{BB962C8B-B14F-4D97-AF65-F5344CB8AC3E}">
        <p14:creationId xmlns:p14="http://schemas.microsoft.com/office/powerpoint/2010/main" val="2190224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uppieren 1"/>
          <p:cNvGrpSpPr/>
          <p:nvPr/>
        </p:nvGrpSpPr>
        <p:grpSpPr bwMode="gray">
          <a:xfrm>
            <a:off x="540000" y="-63499"/>
            <a:ext cx="454588" cy="830549"/>
            <a:chOff x="429379" y="-62937"/>
            <a:chExt cx="454588" cy="830549"/>
          </a:xfrm>
          <a:effectLst>
            <a:outerShdw blurRad="25400" dist="12700" dir="2700000" algn="tl" rotWithShape="0">
              <a:prstClr val="black">
                <a:alpha val="40000"/>
              </a:prstClr>
            </a:outerShdw>
          </a:effectLst>
        </p:grpSpPr>
        <p:sp>
          <p:nvSpPr>
            <p:cNvPr id="13" name="Rechteck 1"/>
            <p:cNvSpPr/>
            <p:nvPr/>
          </p:nvSpPr>
          <p:spPr bwMode="gray">
            <a:xfrm>
              <a:off x="429379" y="-62937"/>
              <a:ext cx="391651" cy="830549"/>
            </a:xfrm>
            <a:custGeom>
              <a:avLst/>
              <a:gdLst/>
              <a:ahLst/>
              <a:cxnLst/>
              <a:rect l="l" t="t" r="r" b="b"/>
              <a:pathLst>
                <a:path w="1369655" h="2904537">
                  <a:moveTo>
                    <a:pt x="0" y="0"/>
                  </a:moveTo>
                  <a:lnTo>
                    <a:pt x="1369655" y="0"/>
                  </a:lnTo>
                  <a:lnTo>
                    <a:pt x="1369655" y="2219709"/>
                  </a:lnTo>
                  <a:lnTo>
                    <a:pt x="1369655" y="2904537"/>
                  </a:lnTo>
                  <a:lnTo>
                    <a:pt x="684828" y="2219709"/>
                  </a:lnTo>
                  <a:lnTo>
                    <a:pt x="0" y="2904537"/>
                  </a:lnTo>
                  <a:lnTo>
                    <a:pt x="0" y="2219709"/>
                  </a:lnTo>
                  <a:close/>
                </a:path>
              </a:pathLst>
            </a:custGeom>
            <a:blipFill>
              <a:blip r:embed="rId2" cstate="email">
                <a:extLst>
                  <a:ext uri="{28A0092B-C50C-407E-A947-70E740481C1C}">
                    <a14:useLocalDpi xmlns:a14="http://schemas.microsoft.com/office/drawing/2010/main"/>
                  </a:ext>
                </a:extLst>
              </a:blip>
              <a:stretch>
                <a:fillRect/>
              </a:stretch>
            </a:blipFill>
            <a:ln w="12700">
              <a:noFill/>
              <a:round/>
              <a:headEnd/>
              <a:tailEnd/>
            </a:ln>
          </p:spPr>
          <p:txBody>
            <a:bodyPr wrap="square" lIns="0" tIns="0" rIns="0" bIns="0" rtlCol="0" anchor="ctr">
              <a:noAutofit/>
            </a:bodyPr>
            <a:lstStyle>
              <a:defPPr>
                <a:defRPr lang="de-DE"/>
              </a:defPPr>
              <a:lvl1pPr marL="0" algn="l" defTabSz="914309" rtl="0" eaLnBrk="1" latinLnBrk="0" hangingPunct="1">
                <a:defRPr sz="1900" kern="1200">
                  <a:solidFill>
                    <a:schemeClr val="tx1"/>
                  </a:solidFill>
                  <a:latin typeface="+mn-lt"/>
                  <a:ea typeface="+mn-ea"/>
                  <a:cs typeface="+mn-cs"/>
                </a:defRPr>
              </a:lvl1pPr>
              <a:lvl2pPr marL="457154" algn="l" defTabSz="914309" rtl="0" eaLnBrk="1" latinLnBrk="0" hangingPunct="1">
                <a:defRPr sz="1900" kern="1200">
                  <a:solidFill>
                    <a:schemeClr val="tx1"/>
                  </a:solidFill>
                  <a:latin typeface="+mn-lt"/>
                  <a:ea typeface="+mn-ea"/>
                  <a:cs typeface="+mn-cs"/>
                </a:defRPr>
              </a:lvl2pPr>
              <a:lvl3pPr marL="914309" algn="l" defTabSz="914309" rtl="0" eaLnBrk="1" latinLnBrk="0" hangingPunct="1">
                <a:defRPr sz="1900" kern="1200">
                  <a:solidFill>
                    <a:schemeClr val="tx1"/>
                  </a:solidFill>
                  <a:latin typeface="+mn-lt"/>
                  <a:ea typeface="+mn-ea"/>
                  <a:cs typeface="+mn-cs"/>
                </a:defRPr>
              </a:lvl3pPr>
              <a:lvl4pPr marL="1371463" algn="l" defTabSz="914309" rtl="0" eaLnBrk="1" latinLnBrk="0" hangingPunct="1">
                <a:defRPr sz="1900" kern="1200">
                  <a:solidFill>
                    <a:schemeClr val="tx1"/>
                  </a:solidFill>
                  <a:latin typeface="+mn-lt"/>
                  <a:ea typeface="+mn-ea"/>
                  <a:cs typeface="+mn-cs"/>
                </a:defRPr>
              </a:lvl4pPr>
              <a:lvl5pPr marL="1828617" algn="l" defTabSz="914309" rtl="0" eaLnBrk="1" latinLnBrk="0" hangingPunct="1">
                <a:defRPr sz="1900" kern="1200">
                  <a:solidFill>
                    <a:schemeClr val="tx1"/>
                  </a:solidFill>
                  <a:latin typeface="+mn-lt"/>
                  <a:ea typeface="+mn-ea"/>
                  <a:cs typeface="+mn-cs"/>
                </a:defRPr>
              </a:lvl5pPr>
              <a:lvl6pPr marL="2285771" algn="l" defTabSz="914309" rtl="0" eaLnBrk="1" latinLnBrk="0" hangingPunct="1">
                <a:defRPr sz="1900" kern="1200">
                  <a:solidFill>
                    <a:schemeClr val="tx1"/>
                  </a:solidFill>
                  <a:latin typeface="+mn-lt"/>
                  <a:ea typeface="+mn-ea"/>
                  <a:cs typeface="+mn-cs"/>
                </a:defRPr>
              </a:lvl6pPr>
              <a:lvl7pPr marL="2742926" algn="l" defTabSz="914309" rtl="0" eaLnBrk="1" latinLnBrk="0" hangingPunct="1">
                <a:defRPr sz="1900" kern="1200">
                  <a:solidFill>
                    <a:schemeClr val="tx1"/>
                  </a:solidFill>
                  <a:latin typeface="+mn-lt"/>
                  <a:ea typeface="+mn-ea"/>
                  <a:cs typeface="+mn-cs"/>
                </a:defRPr>
              </a:lvl7pPr>
              <a:lvl8pPr marL="3200080" algn="l" defTabSz="914309" rtl="0" eaLnBrk="1" latinLnBrk="0" hangingPunct="1">
                <a:defRPr sz="1900" kern="1200">
                  <a:solidFill>
                    <a:schemeClr val="tx1"/>
                  </a:solidFill>
                  <a:latin typeface="+mn-lt"/>
                  <a:ea typeface="+mn-ea"/>
                  <a:cs typeface="+mn-cs"/>
                </a:defRPr>
              </a:lvl8pPr>
              <a:lvl9pPr marL="3657234" algn="l" defTabSz="914309" rtl="0" eaLnBrk="1" latinLnBrk="0" hangingPunct="1">
                <a:defRPr sz="1900" kern="1200">
                  <a:solidFill>
                    <a:schemeClr val="tx1"/>
                  </a:solidFill>
                  <a:latin typeface="+mn-lt"/>
                  <a:ea typeface="+mn-ea"/>
                  <a:cs typeface="+mn-cs"/>
                </a:defRPr>
              </a:lvl9pPr>
            </a:lstStyle>
            <a:p>
              <a:pPr algn="ctr" defTabSz="914127">
                <a:lnSpc>
                  <a:spcPct val="90000"/>
                </a:lnSpc>
                <a:spcAft>
                  <a:spcPts val="1000"/>
                </a:spcAft>
              </a:pPr>
              <a:endParaRPr lang="en-US" dirty="0">
                <a:solidFill>
                  <a:prstClr val="black"/>
                </a:solidFill>
              </a:endParaRPr>
            </a:p>
          </p:txBody>
        </p:sp>
        <p:sp>
          <p:nvSpPr>
            <p:cNvPr id="14" name="Rechtwinkliges Dreieck 1"/>
            <p:cNvSpPr/>
            <p:nvPr/>
          </p:nvSpPr>
          <p:spPr bwMode="gray">
            <a:xfrm>
              <a:off x="821030" y="-62937"/>
              <a:ext cx="62937" cy="62937"/>
            </a:xfrm>
            <a:prstGeom prst="rtTriangle">
              <a:avLst/>
            </a:prstGeom>
            <a:solidFill>
              <a:schemeClr val="tx1">
                <a:lumMod val="75000"/>
                <a:lumOff val="25000"/>
              </a:schemeClr>
            </a:solidFill>
            <a:ln w="12700">
              <a:noFill/>
              <a:round/>
              <a:headEnd/>
              <a:tailEnd/>
            </a:ln>
          </p:spPr>
          <p:txBody>
            <a:bodyPr wrap="square" lIns="0" tIns="0" rIns="0" bIns="0" rtlCol="0" anchor="ctr">
              <a:noAutofit/>
            </a:bodyPr>
            <a:lstStyle>
              <a:defPPr>
                <a:defRPr lang="de-DE"/>
              </a:defPPr>
              <a:lvl1pPr marL="0" algn="l" defTabSz="914309" rtl="0" eaLnBrk="1" latinLnBrk="0" hangingPunct="1">
                <a:defRPr sz="1900" kern="1200">
                  <a:solidFill>
                    <a:schemeClr val="tx1"/>
                  </a:solidFill>
                  <a:latin typeface="+mn-lt"/>
                  <a:ea typeface="+mn-ea"/>
                  <a:cs typeface="+mn-cs"/>
                </a:defRPr>
              </a:lvl1pPr>
              <a:lvl2pPr marL="457154" algn="l" defTabSz="914309" rtl="0" eaLnBrk="1" latinLnBrk="0" hangingPunct="1">
                <a:defRPr sz="1900" kern="1200">
                  <a:solidFill>
                    <a:schemeClr val="tx1"/>
                  </a:solidFill>
                  <a:latin typeface="+mn-lt"/>
                  <a:ea typeface="+mn-ea"/>
                  <a:cs typeface="+mn-cs"/>
                </a:defRPr>
              </a:lvl2pPr>
              <a:lvl3pPr marL="914309" algn="l" defTabSz="914309" rtl="0" eaLnBrk="1" latinLnBrk="0" hangingPunct="1">
                <a:defRPr sz="1900" kern="1200">
                  <a:solidFill>
                    <a:schemeClr val="tx1"/>
                  </a:solidFill>
                  <a:latin typeface="+mn-lt"/>
                  <a:ea typeface="+mn-ea"/>
                  <a:cs typeface="+mn-cs"/>
                </a:defRPr>
              </a:lvl3pPr>
              <a:lvl4pPr marL="1371463" algn="l" defTabSz="914309" rtl="0" eaLnBrk="1" latinLnBrk="0" hangingPunct="1">
                <a:defRPr sz="1900" kern="1200">
                  <a:solidFill>
                    <a:schemeClr val="tx1"/>
                  </a:solidFill>
                  <a:latin typeface="+mn-lt"/>
                  <a:ea typeface="+mn-ea"/>
                  <a:cs typeface="+mn-cs"/>
                </a:defRPr>
              </a:lvl4pPr>
              <a:lvl5pPr marL="1828617" algn="l" defTabSz="914309" rtl="0" eaLnBrk="1" latinLnBrk="0" hangingPunct="1">
                <a:defRPr sz="1900" kern="1200">
                  <a:solidFill>
                    <a:schemeClr val="tx1"/>
                  </a:solidFill>
                  <a:latin typeface="+mn-lt"/>
                  <a:ea typeface="+mn-ea"/>
                  <a:cs typeface="+mn-cs"/>
                </a:defRPr>
              </a:lvl5pPr>
              <a:lvl6pPr marL="2285771" algn="l" defTabSz="914309" rtl="0" eaLnBrk="1" latinLnBrk="0" hangingPunct="1">
                <a:defRPr sz="1900" kern="1200">
                  <a:solidFill>
                    <a:schemeClr val="tx1"/>
                  </a:solidFill>
                  <a:latin typeface="+mn-lt"/>
                  <a:ea typeface="+mn-ea"/>
                  <a:cs typeface="+mn-cs"/>
                </a:defRPr>
              </a:lvl6pPr>
              <a:lvl7pPr marL="2742926" algn="l" defTabSz="914309" rtl="0" eaLnBrk="1" latinLnBrk="0" hangingPunct="1">
                <a:defRPr sz="1900" kern="1200">
                  <a:solidFill>
                    <a:schemeClr val="tx1"/>
                  </a:solidFill>
                  <a:latin typeface="+mn-lt"/>
                  <a:ea typeface="+mn-ea"/>
                  <a:cs typeface="+mn-cs"/>
                </a:defRPr>
              </a:lvl7pPr>
              <a:lvl8pPr marL="3200080" algn="l" defTabSz="914309" rtl="0" eaLnBrk="1" latinLnBrk="0" hangingPunct="1">
                <a:defRPr sz="1900" kern="1200">
                  <a:solidFill>
                    <a:schemeClr val="tx1"/>
                  </a:solidFill>
                  <a:latin typeface="+mn-lt"/>
                  <a:ea typeface="+mn-ea"/>
                  <a:cs typeface="+mn-cs"/>
                </a:defRPr>
              </a:lvl8pPr>
              <a:lvl9pPr marL="3657234" algn="l" defTabSz="914309" rtl="0" eaLnBrk="1" latinLnBrk="0" hangingPunct="1">
                <a:defRPr sz="1900" kern="1200">
                  <a:solidFill>
                    <a:schemeClr val="tx1"/>
                  </a:solidFill>
                  <a:latin typeface="+mn-lt"/>
                  <a:ea typeface="+mn-ea"/>
                  <a:cs typeface="+mn-cs"/>
                </a:defRPr>
              </a:lvl9pPr>
            </a:lstStyle>
            <a:p>
              <a:pPr algn="ctr" defTabSz="914127">
                <a:lnSpc>
                  <a:spcPct val="90000"/>
                </a:lnSpc>
                <a:spcAft>
                  <a:spcPts val="1000"/>
                </a:spcAft>
              </a:pPr>
              <a:endParaRPr lang="en-US" dirty="0">
                <a:solidFill>
                  <a:prstClr val="black"/>
                </a:solidFill>
              </a:endParaRPr>
            </a:p>
          </p:txBody>
        </p:sp>
      </p:grpSp>
      <p:sp>
        <p:nvSpPr>
          <p:cNvPr id="11" name="Content Placeholder 1"/>
          <p:cNvSpPr/>
          <p:nvPr/>
        </p:nvSpPr>
        <p:spPr bwMode="gray">
          <a:xfrm>
            <a:off x="540000" y="1033644"/>
            <a:ext cx="4860000" cy="3600000"/>
          </a:xfrm>
          <a:prstGeom prst="rect">
            <a:avLst/>
          </a:prstGeom>
        </p:spPr>
        <p:txBody>
          <a:bodyPr wrap="square" lIns="0" tIns="0" rIns="0" bIns="0">
            <a:noAutofit/>
          </a:bodyPr>
          <a:lstStyle>
            <a:defPPr>
              <a:defRPr lang="de-DE"/>
            </a:defPPr>
            <a:lvl1pPr marL="0" algn="l" defTabSz="914309" rtl="0" eaLnBrk="1" latinLnBrk="0" hangingPunct="1">
              <a:defRPr sz="1900" kern="1200">
                <a:solidFill>
                  <a:schemeClr val="tx1"/>
                </a:solidFill>
                <a:latin typeface="+mn-lt"/>
                <a:ea typeface="+mn-ea"/>
                <a:cs typeface="+mn-cs"/>
              </a:defRPr>
            </a:lvl1pPr>
            <a:lvl2pPr marL="457154" algn="l" defTabSz="914309" rtl="0" eaLnBrk="1" latinLnBrk="0" hangingPunct="1">
              <a:defRPr sz="1900" kern="1200">
                <a:solidFill>
                  <a:schemeClr val="tx1"/>
                </a:solidFill>
                <a:latin typeface="+mn-lt"/>
                <a:ea typeface="+mn-ea"/>
                <a:cs typeface="+mn-cs"/>
              </a:defRPr>
            </a:lvl2pPr>
            <a:lvl3pPr marL="914309" algn="l" defTabSz="914309" rtl="0" eaLnBrk="1" latinLnBrk="0" hangingPunct="1">
              <a:defRPr sz="1900" kern="1200">
                <a:solidFill>
                  <a:schemeClr val="tx1"/>
                </a:solidFill>
                <a:latin typeface="+mn-lt"/>
                <a:ea typeface="+mn-ea"/>
                <a:cs typeface="+mn-cs"/>
              </a:defRPr>
            </a:lvl3pPr>
            <a:lvl4pPr marL="1371463" algn="l" defTabSz="914309" rtl="0" eaLnBrk="1" latinLnBrk="0" hangingPunct="1">
              <a:defRPr sz="1900" kern="1200">
                <a:solidFill>
                  <a:schemeClr val="tx1"/>
                </a:solidFill>
                <a:latin typeface="+mn-lt"/>
                <a:ea typeface="+mn-ea"/>
                <a:cs typeface="+mn-cs"/>
              </a:defRPr>
            </a:lvl4pPr>
            <a:lvl5pPr marL="1828617" algn="l" defTabSz="914309" rtl="0" eaLnBrk="1" latinLnBrk="0" hangingPunct="1">
              <a:defRPr sz="1900" kern="1200">
                <a:solidFill>
                  <a:schemeClr val="tx1"/>
                </a:solidFill>
                <a:latin typeface="+mn-lt"/>
                <a:ea typeface="+mn-ea"/>
                <a:cs typeface="+mn-cs"/>
              </a:defRPr>
            </a:lvl5pPr>
            <a:lvl6pPr marL="2285771" algn="l" defTabSz="914309" rtl="0" eaLnBrk="1" latinLnBrk="0" hangingPunct="1">
              <a:defRPr sz="1900" kern="1200">
                <a:solidFill>
                  <a:schemeClr val="tx1"/>
                </a:solidFill>
                <a:latin typeface="+mn-lt"/>
                <a:ea typeface="+mn-ea"/>
                <a:cs typeface="+mn-cs"/>
              </a:defRPr>
            </a:lvl6pPr>
            <a:lvl7pPr marL="2742926" algn="l" defTabSz="914309" rtl="0" eaLnBrk="1" latinLnBrk="0" hangingPunct="1">
              <a:defRPr sz="1900" kern="1200">
                <a:solidFill>
                  <a:schemeClr val="tx1"/>
                </a:solidFill>
                <a:latin typeface="+mn-lt"/>
                <a:ea typeface="+mn-ea"/>
                <a:cs typeface="+mn-cs"/>
              </a:defRPr>
            </a:lvl7pPr>
            <a:lvl8pPr marL="3200080" algn="l" defTabSz="914309" rtl="0" eaLnBrk="1" latinLnBrk="0" hangingPunct="1">
              <a:defRPr sz="1900" kern="1200">
                <a:solidFill>
                  <a:schemeClr val="tx1"/>
                </a:solidFill>
                <a:latin typeface="+mn-lt"/>
                <a:ea typeface="+mn-ea"/>
                <a:cs typeface="+mn-cs"/>
              </a:defRPr>
            </a:lvl8pPr>
            <a:lvl9pPr marL="3657234" algn="l" defTabSz="914309" rtl="0" eaLnBrk="1" latinLnBrk="0" hangingPunct="1">
              <a:defRPr sz="1900" kern="1200">
                <a:solidFill>
                  <a:schemeClr val="tx1"/>
                </a:solidFill>
                <a:latin typeface="+mn-lt"/>
                <a:ea typeface="+mn-ea"/>
                <a:cs typeface="+mn-cs"/>
              </a:defRPr>
            </a:lvl9pPr>
          </a:lstStyle>
          <a:p>
            <a:pPr defTabSz="914127">
              <a:lnSpc>
                <a:spcPct val="90000"/>
              </a:lnSpc>
              <a:spcBef>
                <a:spcPts val="1000"/>
              </a:spcBef>
            </a:pPr>
            <a:r>
              <a:rPr lang="en-US" sz="2000" dirty="0" smtClean="0">
                <a:solidFill>
                  <a:prstClr val="black"/>
                </a:solidFill>
              </a:rPr>
              <a:t>Thank you for purchasing </a:t>
            </a:r>
            <a:br>
              <a:rPr lang="en-US" sz="2000" dirty="0" smtClean="0">
                <a:solidFill>
                  <a:prstClr val="black"/>
                </a:solidFill>
              </a:rPr>
            </a:br>
            <a:r>
              <a:rPr lang="en-US" sz="2000" dirty="0" smtClean="0">
                <a:solidFill>
                  <a:prstClr val="black"/>
                </a:solidFill>
              </a:rPr>
              <a:t>our templates.</a:t>
            </a:r>
          </a:p>
          <a:p>
            <a:pPr defTabSz="914127">
              <a:lnSpc>
                <a:spcPct val="90000"/>
              </a:lnSpc>
              <a:spcBef>
                <a:spcPts val="1000"/>
              </a:spcBef>
            </a:pPr>
            <a:r>
              <a:rPr lang="en-US" sz="1500" dirty="0" smtClean="0">
                <a:solidFill>
                  <a:prstClr val="black"/>
                </a:solidFill>
              </a:rPr>
              <a:t>This PowerPoint template includes special design fonts that are embedded in this document. If you also wish to use these fonts for other presentations, you will need to install them on your computer.</a:t>
            </a:r>
          </a:p>
          <a:p>
            <a:pPr defTabSz="914127">
              <a:lnSpc>
                <a:spcPct val="90000"/>
              </a:lnSpc>
              <a:spcBef>
                <a:spcPts val="1000"/>
              </a:spcBef>
            </a:pPr>
            <a:r>
              <a:rPr lang="en-US" sz="1500" dirty="0" smtClean="0">
                <a:solidFill>
                  <a:prstClr val="black"/>
                </a:solidFill>
              </a:rPr>
              <a:t>Download these fonts free of charge from the link below by copying it into the address field of your web browser. </a:t>
            </a:r>
            <a:endParaRPr lang="en-US" sz="1500" dirty="0">
              <a:solidFill>
                <a:prstClr val="black"/>
              </a:solidFill>
            </a:endParaRPr>
          </a:p>
        </p:txBody>
      </p:sp>
      <p:sp>
        <p:nvSpPr>
          <p:cNvPr id="8" name="Textfeld 1"/>
          <p:cNvSpPr txBox="1"/>
          <p:nvPr/>
        </p:nvSpPr>
        <p:spPr bwMode="gray">
          <a:xfrm>
            <a:off x="540000" y="4730400"/>
            <a:ext cx="4860000" cy="1080000"/>
          </a:xfrm>
          <a:prstGeom prst="rect">
            <a:avLst/>
          </a:prstGeom>
          <a:noFill/>
        </p:spPr>
        <p:txBody>
          <a:bodyPr wrap="square" lIns="0" tIns="0" rIns="0" bIns="0" rtlCol="0">
            <a:noAutofit/>
          </a:bodyPr>
          <a:lstStyle>
            <a:defPPr>
              <a:defRPr lang="de-DE"/>
            </a:defPPr>
            <a:lvl1pPr marL="0" algn="l" defTabSz="914309" rtl="0" eaLnBrk="1" latinLnBrk="0" hangingPunct="1">
              <a:defRPr sz="1900" kern="1200">
                <a:solidFill>
                  <a:schemeClr val="tx1"/>
                </a:solidFill>
                <a:latin typeface="+mn-lt"/>
                <a:ea typeface="+mn-ea"/>
                <a:cs typeface="+mn-cs"/>
              </a:defRPr>
            </a:lvl1pPr>
            <a:lvl2pPr marL="457154" algn="l" defTabSz="914309" rtl="0" eaLnBrk="1" latinLnBrk="0" hangingPunct="1">
              <a:defRPr sz="1900" kern="1200">
                <a:solidFill>
                  <a:schemeClr val="tx1"/>
                </a:solidFill>
                <a:latin typeface="+mn-lt"/>
                <a:ea typeface="+mn-ea"/>
                <a:cs typeface="+mn-cs"/>
              </a:defRPr>
            </a:lvl2pPr>
            <a:lvl3pPr marL="914309" algn="l" defTabSz="914309" rtl="0" eaLnBrk="1" latinLnBrk="0" hangingPunct="1">
              <a:defRPr sz="1900" kern="1200">
                <a:solidFill>
                  <a:schemeClr val="tx1"/>
                </a:solidFill>
                <a:latin typeface="+mn-lt"/>
                <a:ea typeface="+mn-ea"/>
                <a:cs typeface="+mn-cs"/>
              </a:defRPr>
            </a:lvl3pPr>
            <a:lvl4pPr marL="1371463" algn="l" defTabSz="914309" rtl="0" eaLnBrk="1" latinLnBrk="0" hangingPunct="1">
              <a:defRPr sz="1900" kern="1200">
                <a:solidFill>
                  <a:schemeClr val="tx1"/>
                </a:solidFill>
                <a:latin typeface="+mn-lt"/>
                <a:ea typeface="+mn-ea"/>
                <a:cs typeface="+mn-cs"/>
              </a:defRPr>
            </a:lvl4pPr>
            <a:lvl5pPr marL="1828617" algn="l" defTabSz="914309" rtl="0" eaLnBrk="1" latinLnBrk="0" hangingPunct="1">
              <a:defRPr sz="1900" kern="1200">
                <a:solidFill>
                  <a:schemeClr val="tx1"/>
                </a:solidFill>
                <a:latin typeface="+mn-lt"/>
                <a:ea typeface="+mn-ea"/>
                <a:cs typeface="+mn-cs"/>
              </a:defRPr>
            </a:lvl5pPr>
            <a:lvl6pPr marL="2285771" algn="l" defTabSz="914309" rtl="0" eaLnBrk="1" latinLnBrk="0" hangingPunct="1">
              <a:defRPr sz="1900" kern="1200">
                <a:solidFill>
                  <a:schemeClr val="tx1"/>
                </a:solidFill>
                <a:latin typeface="+mn-lt"/>
                <a:ea typeface="+mn-ea"/>
                <a:cs typeface="+mn-cs"/>
              </a:defRPr>
            </a:lvl6pPr>
            <a:lvl7pPr marL="2742926" algn="l" defTabSz="914309" rtl="0" eaLnBrk="1" latinLnBrk="0" hangingPunct="1">
              <a:defRPr sz="1900" kern="1200">
                <a:solidFill>
                  <a:schemeClr val="tx1"/>
                </a:solidFill>
                <a:latin typeface="+mn-lt"/>
                <a:ea typeface="+mn-ea"/>
                <a:cs typeface="+mn-cs"/>
              </a:defRPr>
            </a:lvl7pPr>
            <a:lvl8pPr marL="3200080" algn="l" defTabSz="914309" rtl="0" eaLnBrk="1" latinLnBrk="0" hangingPunct="1">
              <a:defRPr sz="1900" kern="1200">
                <a:solidFill>
                  <a:schemeClr val="tx1"/>
                </a:solidFill>
                <a:latin typeface="+mn-lt"/>
                <a:ea typeface="+mn-ea"/>
                <a:cs typeface="+mn-cs"/>
              </a:defRPr>
            </a:lvl8pPr>
            <a:lvl9pPr marL="3657234" algn="l" defTabSz="914309" rtl="0" eaLnBrk="1" latinLnBrk="0" hangingPunct="1">
              <a:defRPr sz="1900" kern="1200">
                <a:solidFill>
                  <a:schemeClr val="tx1"/>
                </a:solidFill>
                <a:latin typeface="+mn-lt"/>
                <a:ea typeface="+mn-ea"/>
                <a:cs typeface="+mn-cs"/>
              </a:defRPr>
            </a:lvl9pPr>
          </a:lstStyle>
          <a:p>
            <a:pPr defTabSz="914127">
              <a:lnSpc>
                <a:spcPct val="80000"/>
              </a:lnSpc>
              <a:spcBef>
                <a:spcPts val="1000"/>
              </a:spcBef>
            </a:pPr>
            <a:r>
              <a:rPr lang="en-US" sz="2800" noProof="1" smtClean="0">
                <a:solidFill>
                  <a:srgbClr val="3498DB">
                    <a:lumMod val="50000"/>
                  </a:srgbClr>
                </a:solidFill>
                <a:latin typeface="Bebas Neue" panose="020B0506020202020201" pitchFamily="34" charset="0"/>
              </a:rPr>
              <a:t>Bebas neue</a:t>
            </a:r>
          </a:p>
          <a:p>
            <a:pPr defTabSz="914127">
              <a:lnSpc>
                <a:spcPct val="90000"/>
              </a:lnSpc>
              <a:spcBef>
                <a:spcPts val="1000"/>
              </a:spcBef>
            </a:pPr>
            <a:r>
              <a:rPr lang="en-US" sz="2000" noProof="1" smtClean="0">
                <a:solidFill>
                  <a:prstClr val="black">
                    <a:lumMod val="75000"/>
                    <a:lumOff val="25000"/>
                  </a:prstClr>
                </a:solidFill>
              </a:rPr>
              <a:t>http://www.dafont.com/bebas-neue.font</a:t>
            </a:r>
            <a:endParaRPr lang="en-US" sz="2000" noProof="1">
              <a:solidFill>
                <a:prstClr val="black">
                  <a:lumMod val="75000"/>
                  <a:lumOff val="25000"/>
                </a:prstClr>
              </a:solidFill>
            </a:endParaRPr>
          </a:p>
        </p:txBody>
      </p:sp>
      <p:grpSp>
        <p:nvGrpSpPr>
          <p:cNvPr id="15" name="Gruppieren 2"/>
          <p:cNvGrpSpPr/>
          <p:nvPr/>
        </p:nvGrpSpPr>
        <p:grpSpPr bwMode="gray">
          <a:xfrm>
            <a:off x="6789600" y="-63500"/>
            <a:ext cx="454588" cy="830549"/>
            <a:chOff x="6622790" y="-62938"/>
            <a:chExt cx="454588" cy="830549"/>
          </a:xfrm>
          <a:effectLst>
            <a:outerShdw blurRad="25400" dist="12700" dir="2700000" algn="tl" rotWithShape="0">
              <a:prstClr val="black">
                <a:alpha val="40000"/>
              </a:prstClr>
            </a:outerShdw>
          </a:effectLst>
        </p:grpSpPr>
        <p:sp>
          <p:nvSpPr>
            <p:cNvPr id="16" name="Rechteck2"/>
            <p:cNvSpPr/>
            <p:nvPr/>
          </p:nvSpPr>
          <p:spPr bwMode="gray">
            <a:xfrm>
              <a:off x="6622790" y="-62938"/>
              <a:ext cx="391651" cy="830549"/>
            </a:xfrm>
            <a:custGeom>
              <a:avLst/>
              <a:gdLst/>
              <a:ahLst/>
              <a:cxnLst/>
              <a:rect l="l" t="t" r="r" b="b"/>
              <a:pathLst>
                <a:path w="1369655" h="2904537">
                  <a:moveTo>
                    <a:pt x="0" y="0"/>
                  </a:moveTo>
                  <a:lnTo>
                    <a:pt x="1369655" y="0"/>
                  </a:lnTo>
                  <a:lnTo>
                    <a:pt x="1369655" y="2219709"/>
                  </a:lnTo>
                  <a:lnTo>
                    <a:pt x="1369655" y="2904537"/>
                  </a:lnTo>
                  <a:lnTo>
                    <a:pt x="684828" y="2219709"/>
                  </a:lnTo>
                  <a:lnTo>
                    <a:pt x="0" y="2904537"/>
                  </a:lnTo>
                  <a:lnTo>
                    <a:pt x="0" y="2219709"/>
                  </a:lnTo>
                  <a:close/>
                </a:path>
              </a:pathLst>
            </a:custGeom>
            <a:blipFill>
              <a:blip r:embed="rId3" cstate="email">
                <a:extLst>
                  <a:ext uri="{28A0092B-C50C-407E-A947-70E740481C1C}">
                    <a14:useLocalDpi xmlns:a14="http://schemas.microsoft.com/office/drawing/2010/main"/>
                  </a:ext>
                </a:extLst>
              </a:blip>
              <a:stretch>
                <a:fillRect/>
              </a:stretch>
            </a:blipFill>
            <a:ln w="12700">
              <a:noFill/>
              <a:round/>
              <a:headEnd/>
              <a:tailEnd/>
            </a:ln>
          </p:spPr>
          <p:txBody>
            <a:bodyPr wrap="square" lIns="0" tIns="0" rIns="0" bIns="0" rtlCol="0" anchor="ctr">
              <a:noAutofit/>
            </a:bodyPr>
            <a:lstStyle>
              <a:defPPr>
                <a:defRPr lang="de-DE"/>
              </a:defPPr>
              <a:lvl1pPr marL="0" algn="l" defTabSz="914309" rtl="0" eaLnBrk="1" latinLnBrk="0" hangingPunct="1">
                <a:defRPr sz="1900" kern="1200">
                  <a:solidFill>
                    <a:schemeClr val="tx1"/>
                  </a:solidFill>
                  <a:latin typeface="+mn-lt"/>
                  <a:ea typeface="+mn-ea"/>
                  <a:cs typeface="+mn-cs"/>
                </a:defRPr>
              </a:lvl1pPr>
              <a:lvl2pPr marL="457154" algn="l" defTabSz="914309" rtl="0" eaLnBrk="1" latinLnBrk="0" hangingPunct="1">
                <a:defRPr sz="1900" kern="1200">
                  <a:solidFill>
                    <a:schemeClr val="tx1"/>
                  </a:solidFill>
                  <a:latin typeface="+mn-lt"/>
                  <a:ea typeface="+mn-ea"/>
                  <a:cs typeface="+mn-cs"/>
                </a:defRPr>
              </a:lvl2pPr>
              <a:lvl3pPr marL="914309" algn="l" defTabSz="914309" rtl="0" eaLnBrk="1" latinLnBrk="0" hangingPunct="1">
                <a:defRPr sz="1900" kern="1200">
                  <a:solidFill>
                    <a:schemeClr val="tx1"/>
                  </a:solidFill>
                  <a:latin typeface="+mn-lt"/>
                  <a:ea typeface="+mn-ea"/>
                  <a:cs typeface="+mn-cs"/>
                </a:defRPr>
              </a:lvl3pPr>
              <a:lvl4pPr marL="1371463" algn="l" defTabSz="914309" rtl="0" eaLnBrk="1" latinLnBrk="0" hangingPunct="1">
                <a:defRPr sz="1900" kern="1200">
                  <a:solidFill>
                    <a:schemeClr val="tx1"/>
                  </a:solidFill>
                  <a:latin typeface="+mn-lt"/>
                  <a:ea typeface="+mn-ea"/>
                  <a:cs typeface="+mn-cs"/>
                </a:defRPr>
              </a:lvl4pPr>
              <a:lvl5pPr marL="1828617" algn="l" defTabSz="914309" rtl="0" eaLnBrk="1" latinLnBrk="0" hangingPunct="1">
                <a:defRPr sz="1900" kern="1200">
                  <a:solidFill>
                    <a:schemeClr val="tx1"/>
                  </a:solidFill>
                  <a:latin typeface="+mn-lt"/>
                  <a:ea typeface="+mn-ea"/>
                  <a:cs typeface="+mn-cs"/>
                </a:defRPr>
              </a:lvl5pPr>
              <a:lvl6pPr marL="2285771" algn="l" defTabSz="914309" rtl="0" eaLnBrk="1" latinLnBrk="0" hangingPunct="1">
                <a:defRPr sz="1900" kern="1200">
                  <a:solidFill>
                    <a:schemeClr val="tx1"/>
                  </a:solidFill>
                  <a:latin typeface="+mn-lt"/>
                  <a:ea typeface="+mn-ea"/>
                  <a:cs typeface="+mn-cs"/>
                </a:defRPr>
              </a:lvl6pPr>
              <a:lvl7pPr marL="2742926" algn="l" defTabSz="914309" rtl="0" eaLnBrk="1" latinLnBrk="0" hangingPunct="1">
                <a:defRPr sz="1900" kern="1200">
                  <a:solidFill>
                    <a:schemeClr val="tx1"/>
                  </a:solidFill>
                  <a:latin typeface="+mn-lt"/>
                  <a:ea typeface="+mn-ea"/>
                  <a:cs typeface="+mn-cs"/>
                </a:defRPr>
              </a:lvl7pPr>
              <a:lvl8pPr marL="3200080" algn="l" defTabSz="914309" rtl="0" eaLnBrk="1" latinLnBrk="0" hangingPunct="1">
                <a:defRPr sz="1900" kern="1200">
                  <a:solidFill>
                    <a:schemeClr val="tx1"/>
                  </a:solidFill>
                  <a:latin typeface="+mn-lt"/>
                  <a:ea typeface="+mn-ea"/>
                  <a:cs typeface="+mn-cs"/>
                </a:defRPr>
              </a:lvl8pPr>
              <a:lvl9pPr marL="3657234" algn="l" defTabSz="914309" rtl="0" eaLnBrk="1" latinLnBrk="0" hangingPunct="1">
                <a:defRPr sz="1900" kern="1200">
                  <a:solidFill>
                    <a:schemeClr val="tx1"/>
                  </a:solidFill>
                  <a:latin typeface="+mn-lt"/>
                  <a:ea typeface="+mn-ea"/>
                  <a:cs typeface="+mn-cs"/>
                </a:defRPr>
              </a:lvl9pPr>
            </a:lstStyle>
            <a:p>
              <a:pPr algn="ctr" defTabSz="914127">
                <a:lnSpc>
                  <a:spcPct val="90000"/>
                </a:lnSpc>
                <a:spcAft>
                  <a:spcPts val="1000"/>
                </a:spcAft>
              </a:pPr>
              <a:endParaRPr lang="en-US" dirty="0">
                <a:solidFill>
                  <a:prstClr val="black"/>
                </a:solidFill>
              </a:endParaRPr>
            </a:p>
          </p:txBody>
        </p:sp>
        <p:sp>
          <p:nvSpPr>
            <p:cNvPr id="17" name="Rechtwinkliges Dreieck 2"/>
            <p:cNvSpPr/>
            <p:nvPr/>
          </p:nvSpPr>
          <p:spPr bwMode="gray">
            <a:xfrm>
              <a:off x="7014441" y="-62937"/>
              <a:ext cx="62937" cy="62937"/>
            </a:xfrm>
            <a:prstGeom prst="rtTriangle">
              <a:avLst/>
            </a:prstGeom>
            <a:solidFill>
              <a:schemeClr val="tx1">
                <a:lumMod val="75000"/>
                <a:lumOff val="25000"/>
              </a:schemeClr>
            </a:solidFill>
            <a:ln w="12700">
              <a:noFill/>
              <a:round/>
              <a:headEnd/>
              <a:tailEnd/>
            </a:ln>
          </p:spPr>
          <p:txBody>
            <a:bodyPr wrap="square" lIns="0" tIns="0" rIns="0" bIns="0" rtlCol="0" anchor="ctr">
              <a:noAutofit/>
            </a:bodyPr>
            <a:lstStyle>
              <a:defPPr>
                <a:defRPr lang="de-DE"/>
              </a:defPPr>
              <a:lvl1pPr marL="0" algn="l" defTabSz="914309" rtl="0" eaLnBrk="1" latinLnBrk="0" hangingPunct="1">
                <a:defRPr sz="1900" kern="1200">
                  <a:solidFill>
                    <a:schemeClr val="tx1"/>
                  </a:solidFill>
                  <a:latin typeface="+mn-lt"/>
                  <a:ea typeface="+mn-ea"/>
                  <a:cs typeface="+mn-cs"/>
                </a:defRPr>
              </a:lvl1pPr>
              <a:lvl2pPr marL="457154" algn="l" defTabSz="914309" rtl="0" eaLnBrk="1" latinLnBrk="0" hangingPunct="1">
                <a:defRPr sz="1900" kern="1200">
                  <a:solidFill>
                    <a:schemeClr val="tx1"/>
                  </a:solidFill>
                  <a:latin typeface="+mn-lt"/>
                  <a:ea typeface="+mn-ea"/>
                  <a:cs typeface="+mn-cs"/>
                </a:defRPr>
              </a:lvl2pPr>
              <a:lvl3pPr marL="914309" algn="l" defTabSz="914309" rtl="0" eaLnBrk="1" latinLnBrk="0" hangingPunct="1">
                <a:defRPr sz="1900" kern="1200">
                  <a:solidFill>
                    <a:schemeClr val="tx1"/>
                  </a:solidFill>
                  <a:latin typeface="+mn-lt"/>
                  <a:ea typeface="+mn-ea"/>
                  <a:cs typeface="+mn-cs"/>
                </a:defRPr>
              </a:lvl3pPr>
              <a:lvl4pPr marL="1371463" algn="l" defTabSz="914309" rtl="0" eaLnBrk="1" latinLnBrk="0" hangingPunct="1">
                <a:defRPr sz="1900" kern="1200">
                  <a:solidFill>
                    <a:schemeClr val="tx1"/>
                  </a:solidFill>
                  <a:latin typeface="+mn-lt"/>
                  <a:ea typeface="+mn-ea"/>
                  <a:cs typeface="+mn-cs"/>
                </a:defRPr>
              </a:lvl4pPr>
              <a:lvl5pPr marL="1828617" algn="l" defTabSz="914309" rtl="0" eaLnBrk="1" latinLnBrk="0" hangingPunct="1">
                <a:defRPr sz="1900" kern="1200">
                  <a:solidFill>
                    <a:schemeClr val="tx1"/>
                  </a:solidFill>
                  <a:latin typeface="+mn-lt"/>
                  <a:ea typeface="+mn-ea"/>
                  <a:cs typeface="+mn-cs"/>
                </a:defRPr>
              </a:lvl5pPr>
              <a:lvl6pPr marL="2285771" algn="l" defTabSz="914309" rtl="0" eaLnBrk="1" latinLnBrk="0" hangingPunct="1">
                <a:defRPr sz="1900" kern="1200">
                  <a:solidFill>
                    <a:schemeClr val="tx1"/>
                  </a:solidFill>
                  <a:latin typeface="+mn-lt"/>
                  <a:ea typeface="+mn-ea"/>
                  <a:cs typeface="+mn-cs"/>
                </a:defRPr>
              </a:lvl6pPr>
              <a:lvl7pPr marL="2742926" algn="l" defTabSz="914309" rtl="0" eaLnBrk="1" latinLnBrk="0" hangingPunct="1">
                <a:defRPr sz="1900" kern="1200">
                  <a:solidFill>
                    <a:schemeClr val="tx1"/>
                  </a:solidFill>
                  <a:latin typeface="+mn-lt"/>
                  <a:ea typeface="+mn-ea"/>
                  <a:cs typeface="+mn-cs"/>
                </a:defRPr>
              </a:lvl7pPr>
              <a:lvl8pPr marL="3200080" algn="l" defTabSz="914309" rtl="0" eaLnBrk="1" latinLnBrk="0" hangingPunct="1">
                <a:defRPr sz="1900" kern="1200">
                  <a:solidFill>
                    <a:schemeClr val="tx1"/>
                  </a:solidFill>
                  <a:latin typeface="+mn-lt"/>
                  <a:ea typeface="+mn-ea"/>
                  <a:cs typeface="+mn-cs"/>
                </a:defRPr>
              </a:lvl8pPr>
              <a:lvl9pPr marL="3657234" algn="l" defTabSz="914309" rtl="0" eaLnBrk="1" latinLnBrk="0" hangingPunct="1">
                <a:defRPr sz="1900" kern="1200">
                  <a:solidFill>
                    <a:schemeClr val="tx1"/>
                  </a:solidFill>
                  <a:latin typeface="+mn-lt"/>
                  <a:ea typeface="+mn-ea"/>
                  <a:cs typeface="+mn-cs"/>
                </a:defRPr>
              </a:lvl9pPr>
            </a:lstStyle>
            <a:p>
              <a:pPr algn="ctr" defTabSz="914127">
                <a:lnSpc>
                  <a:spcPct val="90000"/>
                </a:lnSpc>
                <a:spcAft>
                  <a:spcPts val="1000"/>
                </a:spcAft>
              </a:pPr>
              <a:endParaRPr lang="en-US" dirty="0">
                <a:solidFill>
                  <a:prstClr val="black"/>
                </a:solidFill>
              </a:endParaRPr>
            </a:p>
          </p:txBody>
        </p:sp>
      </p:grpSp>
      <p:sp>
        <p:nvSpPr>
          <p:cNvPr id="10" name="Content Placeholder 2"/>
          <p:cNvSpPr/>
          <p:nvPr/>
        </p:nvSpPr>
        <p:spPr bwMode="gray">
          <a:xfrm>
            <a:off x="6789600" y="1033644"/>
            <a:ext cx="4860000" cy="3600000"/>
          </a:xfrm>
          <a:prstGeom prst="rect">
            <a:avLst/>
          </a:prstGeom>
        </p:spPr>
        <p:txBody>
          <a:bodyPr wrap="square" lIns="0" tIns="0" rIns="0" bIns="0">
            <a:noAutofit/>
          </a:bodyPr>
          <a:lstStyle>
            <a:defPPr>
              <a:defRPr lang="de-DE"/>
            </a:defPPr>
            <a:lvl1pPr marL="0" algn="l" defTabSz="914309" rtl="0" eaLnBrk="1" latinLnBrk="0" hangingPunct="1">
              <a:defRPr sz="1900" kern="1200">
                <a:solidFill>
                  <a:schemeClr val="tx1"/>
                </a:solidFill>
                <a:latin typeface="+mn-lt"/>
                <a:ea typeface="+mn-ea"/>
                <a:cs typeface="+mn-cs"/>
              </a:defRPr>
            </a:lvl1pPr>
            <a:lvl2pPr marL="457154" algn="l" defTabSz="914309" rtl="0" eaLnBrk="1" latinLnBrk="0" hangingPunct="1">
              <a:defRPr sz="1900" kern="1200">
                <a:solidFill>
                  <a:schemeClr val="tx1"/>
                </a:solidFill>
                <a:latin typeface="+mn-lt"/>
                <a:ea typeface="+mn-ea"/>
                <a:cs typeface="+mn-cs"/>
              </a:defRPr>
            </a:lvl2pPr>
            <a:lvl3pPr marL="914309" algn="l" defTabSz="914309" rtl="0" eaLnBrk="1" latinLnBrk="0" hangingPunct="1">
              <a:defRPr sz="1900" kern="1200">
                <a:solidFill>
                  <a:schemeClr val="tx1"/>
                </a:solidFill>
                <a:latin typeface="+mn-lt"/>
                <a:ea typeface="+mn-ea"/>
                <a:cs typeface="+mn-cs"/>
              </a:defRPr>
            </a:lvl3pPr>
            <a:lvl4pPr marL="1371463" algn="l" defTabSz="914309" rtl="0" eaLnBrk="1" latinLnBrk="0" hangingPunct="1">
              <a:defRPr sz="1900" kern="1200">
                <a:solidFill>
                  <a:schemeClr val="tx1"/>
                </a:solidFill>
                <a:latin typeface="+mn-lt"/>
                <a:ea typeface="+mn-ea"/>
                <a:cs typeface="+mn-cs"/>
              </a:defRPr>
            </a:lvl4pPr>
            <a:lvl5pPr marL="1828617" algn="l" defTabSz="914309" rtl="0" eaLnBrk="1" latinLnBrk="0" hangingPunct="1">
              <a:defRPr sz="1900" kern="1200">
                <a:solidFill>
                  <a:schemeClr val="tx1"/>
                </a:solidFill>
                <a:latin typeface="+mn-lt"/>
                <a:ea typeface="+mn-ea"/>
                <a:cs typeface="+mn-cs"/>
              </a:defRPr>
            </a:lvl5pPr>
            <a:lvl6pPr marL="2285771" algn="l" defTabSz="914309" rtl="0" eaLnBrk="1" latinLnBrk="0" hangingPunct="1">
              <a:defRPr sz="1900" kern="1200">
                <a:solidFill>
                  <a:schemeClr val="tx1"/>
                </a:solidFill>
                <a:latin typeface="+mn-lt"/>
                <a:ea typeface="+mn-ea"/>
                <a:cs typeface="+mn-cs"/>
              </a:defRPr>
            </a:lvl6pPr>
            <a:lvl7pPr marL="2742926" algn="l" defTabSz="914309" rtl="0" eaLnBrk="1" latinLnBrk="0" hangingPunct="1">
              <a:defRPr sz="1900" kern="1200">
                <a:solidFill>
                  <a:schemeClr val="tx1"/>
                </a:solidFill>
                <a:latin typeface="+mn-lt"/>
                <a:ea typeface="+mn-ea"/>
                <a:cs typeface="+mn-cs"/>
              </a:defRPr>
            </a:lvl7pPr>
            <a:lvl8pPr marL="3200080" algn="l" defTabSz="914309" rtl="0" eaLnBrk="1" latinLnBrk="0" hangingPunct="1">
              <a:defRPr sz="1900" kern="1200">
                <a:solidFill>
                  <a:schemeClr val="tx1"/>
                </a:solidFill>
                <a:latin typeface="+mn-lt"/>
                <a:ea typeface="+mn-ea"/>
                <a:cs typeface="+mn-cs"/>
              </a:defRPr>
            </a:lvl8pPr>
            <a:lvl9pPr marL="3657234" algn="l" defTabSz="914309" rtl="0" eaLnBrk="1" latinLnBrk="0" hangingPunct="1">
              <a:defRPr sz="1900" kern="1200">
                <a:solidFill>
                  <a:schemeClr val="tx1"/>
                </a:solidFill>
                <a:latin typeface="+mn-lt"/>
                <a:ea typeface="+mn-ea"/>
                <a:cs typeface="+mn-cs"/>
              </a:defRPr>
            </a:lvl9pPr>
          </a:lstStyle>
          <a:p>
            <a:pPr defTabSz="914127">
              <a:lnSpc>
                <a:spcPct val="90000"/>
              </a:lnSpc>
              <a:spcBef>
                <a:spcPts val="1000"/>
              </a:spcBef>
            </a:pPr>
            <a:r>
              <a:rPr lang="en-US" sz="2000" noProof="1" smtClean="0">
                <a:solidFill>
                  <a:prstClr val="black"/>
                </a:solidFill>
              </a:rPr>
              <a:t>Vielen Dank dass Sie sich für unsere</a:t>
            </a:r>
            <a:br>
              <a:rPr lang="en-US" sz="2000" noProof="1" smtClean="0">
                <a:solidFill>
                  <a:prstClr val="black"/>
                </a:solidFill>
              </a:rPr>
            </a:br>
            <a:r>
              <a:rPr lang="en-US" sz="2000" noProof="1" smtClean="0">
                <a:solidFill>
                  <a:prstClr val="black"/>
                </a:solidFill>
              </a:rPr>
              <a:t>Vorlagen entschieden haben.</a:t>
            </a:r>
          </a:p>
          <a:p>
            <a:pPr defTabSz="914127">
              <a:lnSpc>
                <a:spcPct val="90000"/>
              </a:lnSpc>
              <a:spcBef>
                <a:spcPts val="1000"/>
              </a:spcBef>
            </a:pPr>
            <a:r>
              <a:rPr lang="en-US" sz="1500" noProof="1" smtClean="0">
                <a:solidFill>
                  <a:prstClr val="black"/>
                </a:solidFill>
              </a:rPr>
              <a:t>Diese PowerPoint Vorlage beinhaltet besondere Design-Schriftarten, die zur Verwendung in diese Vorlage eingebettet sind. Sollten Sie den Wunsch haben, diese Schriftarten (Fonts) auch in anderen Präsentationen zu verwenden, müssen Sie diese Schriftarten auf Ihrem Computer installieren.</a:t>
            </a:r>
          </a:p>
          <a:p>
            <a:pPr defTabSz="914127">
              <a:lnSpc>
                <a:spcPct val="90000"/>
              </a:lnSpc>
              <a:spcBef>
                <a:spcPts val="1000"/>
              </a:spcBef>
            </a:pPr>
            <a:r>
              <a:rPr lang="en-US" sz="1500" noProof="1" smtClean="0">
                <a:solidFill>
                  <a:prstClr val="black"/>
                </a:solidFill>
              </a:rPr>
              <a:t>Die Schriftarten können kostenfrei über die unten genannte Internetseite heruntergeladen werden. Kopieren Sie dazu einfach den Link in das Adressfenster Ihres Web-Browsers.</a:t>
            </a:r>
            <a:endParaRPr lang="en-US" sz="1500" noProof="1">
              <a:solidFill>
                <a:prstClr val="black"/>
              </a:solidFill>
            </a:endParaRPr>
          </a:p>
        </p:txBody>
      </p:sp>
      <p:sp>
        <p:nvSpPr>
          <p:cNvPr id="9" name="Textfeld 2"/>
          <p:cNvSpPr txBox="1"/>
          <p:nvPr/>
        </p:nvSpPr>
        <p:spPr bwMode="gray">
          <a:xfrm>
            <a:off x="6789600" y="4730400"/>
            <a:ext cx="4860000" cy="1080000"/>
          </a:xfrm>
          <a:prstGeom prst="rect">
            <a:avLst/>
          </a:prstGeom>
          <a:noFill/>
        </p:spPr>
        <p:txBody>
          <a:bodyPr wrap="square" lIns="0" tIns="0" rIns="0" bIns="0" rtlCol="0">
            <a:noAutofit/>
          </a:bodyPr>
          <a:lstStyle>
            <a:defPPr>
              <a:defRPr lang="de-DE"/>
            </a:defPPr>
            <a:lvl1pPr marL="0" algn="l" defTabSz="914309" rtl="0" eaLnBrk="1" latinLnBrk="0" hangingPunct="1">
              <a:defRPr sz="1900" kern="1200">
                <a:solidFill>
                  <a:schemeClr val="tx1"/>
                </a:solidFill>
                <a:latin typeface="+mn-lt"/>
                <a:ea typeface="+mn-ea"/>
                <a:cs typeface="+mn-cs"/>
              </a:defRPr>
            </a:lvl1pPr>
            <a:lvl2pPr marL="457154" algn="l" defTabSz="914309" rtl="0" eaLnBrk="1" latinLnBrk="0" hangingPunct="1">
              <a:defRPr sz="1900" kern="1200">
                <a:solidFill>
                  <a:schemeClr val="tx1"/>
                </a:solidFill>
                <a:latin typeface="+mn-lt"/>
                <a:ea typeface="+mn-ea"/>
                <a:cs typeface="+mn-cs"/>
              </a:defRPr>
            </a:lvl2pPr>
            <a:lvl3pPr marL="914309" algn="l" defTabSz="914309" rtl="0" eaLnBrk="1" latinLnBrk="0" hangingPunct="1">
              <a:defRPr sz="1900" kern="1200">
                <a:solidFill>
                  <a:schemeClr val="tx1"/>
                </a:solidFill>
                <a:latin typeface="+mn-lt"/>
                <a:ea typeface="+mn-ea"/>
                <a:cs typeface="+mn-cs"/>
              </a:defRPr>
            </a:lvl3pPr>
            <a:lvl4pPr marL="1371463" algn="l" defTabSz="914309" rtl="0" eaLnBrk="1" latinLnBrk="0" hangingPunct="1">
              <a:defRPr sz="1900" kern="1200">
                <a:solidFill>
                  <a:schemeClr val="tx1"/>
                </a:solidFill>
                <a:latin typeface="+mn-lt"/>
                <a:ea typeface="+mn-ea"/>
                <a:cs typeface="+mn-cs"/>
              </a:defRPr>
            </a:lvl4pPr>
            <a:lvl5pPr marL="1828617" algn="l" defTabSz="914309" rtl="0" eaLnBrk="1" latinLnBrk="0" hangingPunct="1">
              <a:defRPr sz="1900" kern="1200">
                <a:solidFill>
                  <a:schemeClr val="tx1"/>
                </a:solidFill>
                <a:latin typeface="+mn-lt"/>
                <a:ea typeface="+mn-ea"/>
                <a:cs typeface="+mn-cs"/>
              </a:defRPr>
            </a:lvl5pPr>
            <a:lvl6pPr marL="2285771" algn="l" defTabSz="914309" rtl="0" eaLnBrk="1" latinLnBrk="0" hangingPunct="1">
              <a:defRPr sz="1900" kern="1200">
                <a:solidFill>
                  <a:schemeClr val="tx1"/>
                </a:solidFill>
                <a:latin typeface="+mn-lt"/>
                <a:ea typeface="+mn-ea"/>
                <a:cs typeface="+mn-cs"/>
              </a:defRPr>
            </a:lvl6pPr>
            <a:lvl7pPr marL="2742926" algn="l" defTabSz="914309" rtl="0" eaLnBrk="1" latinLnBrk="0" hangingPunct="1">
              <a:defRPr sz="1900" kern="1200">
                <a:solidFill>
                  <a:schemeClr val="tx1"/>
                </a:solidFill>
                <a:latin typeface="+mn-lt"/>
                <a:ea typeface="+mn-ea"/>
                <a:cs typeface="+mn-cs"/>
              </a:defRPr>
            </a:lvl7pPr>
            <a:lvl8pPr marL="3200080" algn="l" defTabSz="914309" rtl="0" eaLnBrk="1" latinLnBrk="0" hangingPunct="1">
              <a:defRPr sz="1900" kern="1200">
                <a:solidFill>
                  <a:schemeClr val="tx1"/>
                </a:solidFill>
                <a:latin typeface="+mn-lt"/>
                <a:ea typeface="+mn-ea"/>
                <a:cs typeface="+mn-cs"/>
              </a:defRPr>
            </a:lvl8pPr>
            <a:lvl9pPr marL="3657234" algn="l" defTabSz="914309" rtl="0" eaLnBrk="1" latinLnBrk="0" hangingPunct="1">
              <a:defRPr sz="1900" kern="1200">
                <a:solidFill>
                  <a:schemeClr val="tx1"/>
                </a:solidFill>
                <a:latin typeface="+mn-lt"/>
                <a:ea typeface="+mn-ea"/>
                <a:cs typeface="+mn-cs"/>
              </a:defRPr>
            </a:lvl9pPr>
          </a:lstStyle>
          <a:p>
            <a:pPr defTabSz="914127">
              <a:lnSpc>
                <a:spcPct val="80000"/>
              </a:lnSpc>
              <a:spcBef>
                <a:spcPts val="1000"/>
              </a:spcBef>
            </a:pPr>
            <a:r>
              <a:rPr lang="en-US" sz="2800" noProof="1" smtClean="0">
                <a:solidFill>
                  <a:srgbClr val="3498DB">
                    <a:lumMod val="50000"/>
                  </a:srgbClr>
                </a:solidFill>
                <a:latin typeface="Bebas Neue" panose="020B0506020202020201" pitchFamily="34" charset="0"/>
              </a:rPr>
              <a:t>Bebas neue</a:t>
            </a:r>
          </a:p>
          <a:p>
            <a:pPr defTabSz="914127">
              <a:lnSpc>
                <a:spcPct val="80000"/>
              </a:lnSpc>
              <a:spcBef>
                <a:spcPts val="1000"/>
              </a:spcBef>
            </a:pPr>
            <a:r>
              <a:rPr lang="en-US" sz="2000" noProof="1" smtClean="0">
                <a:solidFill>
                  <a:prstClr val="black">
                    <a:lumMod val="75000"/>
                    <a:lumOff val="25000"/>
                  </a:prstClr>
                </a:solidFill>
              </a:rPr>
              <a:t>http://www.dafont.com/de/bebas-neue.font</a:t>
            </a:r>
            <a:endParaRPr lang="en-US" sz="2000" noProof="1">
              <a:solidFill>
                <a:prstClr val="black">
                  <a:lumMod val="75000"/>
                  <a:lumOff val="25000"/>
                </a:prstClr>
              </a:solidFill>
            </a:endParaRPr>
          </a:p>
        </p:txBody>
      </p:sp>
      <p:pic>
        <p:nvPicPr>
          <p:cNvPr id="19" name="Logo"/>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gray">
          <a:xfrm>
            <a:off x="9556769" y="6126997"/>
            <a:ext cx="2179779" cy="397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55054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PRESENTATIONLOAD">
  <a:themeElements>
    <a:clrScheme name="PL Styleguide">
      <a:dk1>
        <a:sysClr val="windowText" lastClr="000000"/>
      </a:dk1>
      <a:lt1>
        <a:sysClr val="window" lastClr="FFFFFF"/>
      </a:lt1>
      <a:dk2>
        <a:srgbClr val="2C3E50"/>
      </a:dk2>
      <a:lt2>
        <a:srgbClr val="FFFFFF"/>
      </a:lt2>
      <a:accent1>
        <a:srgbClr val="3498DB"/>
      </a:accent1>
      <a:accent2>
        <a:srgbClr val="C8303F"/>
      </a:accent2>
      <a:accent3>
        <a:srgbClr val="9BBB59"/>
      </a:accent3>
      <a:accent4>
        <a:srgbClr val="FFC000"/>
      </a:accent4>
      <a:accent5>
        <a:srgbClr val="814993"/>
      </a:accent5>
      <a:accent6>
        <a:srgbClr val="45B1CB"/>
      </a:accent6>
      <a:hlink>
        <a:srgbClr val="7F7F7F"/>
      </a:hlink>
      <a:folHlink>
        <a:srgbClr val="7F7F7F"/>
      </a:folHlink>
    </a:clrScheme>
    <a:fontScheme name="PL Styleguide">
      <a:majorFont>
        <a:latin typeface="Calibri"/>
        <a:ea typeface=""/>
        <a:cs typeface=""/>
      </a:majorFont>
      <a:minorFont>
        <a:latin typeface="Calibri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lIns="36000" tIns="36000" rIns="36000" bIns="36000" rtlCol="0" anchor="ctr"/>
      <a:lstStyle>
        <a:defPPr algn="ctr">
          <a:lnSpc>
            <a:spcPct val="90000"/>
          </a:lnSpc>
          <a:spcAft>
            <a:spcPts val="1000"/>
          </a:spcAft>
          <a:defRPr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bg1">
              <a:lumMod val="65000"/>
            </a:schemeClr>
          </a:solidFill>
          <a:tailEnd type="none"/>
        </a:ln>
      </a:spPr>
      <a:bodyPr/>
      <a:lstStyle/>
      <a:style>
        <a:lnRef idx="1">
          <a:schemeClr val="accent1"/>
        </a:lnRef>
        <a:fillRef idx="0">
          <a:schemeClr val="accent1"/>
        </a:fillRef>
        <a:effectRef idx="0">
          <a:schemeClr val="accent1"/>
        </a:effectRef>
        <a:fontRef idx="minor">
          <a:schemeClr val="tx1"/>
        </a:fontRef>
      </a:style>
    </a:lnDef>
    <a:txDef>
      <a:spPr>
        <a:solidFill>
          <a:schemeClr val="bg1"/>
        </a:solidFill>
      </a:spPr>
      <a:bodyPr wrap="square" lIns="0" tIns="0" rIns="0" bIns="0" rtlCol="0">
        <a:noAutofit/>
      </a:bodyPr>
      <a:lstStyle>
        <a:defPPr>
          <a:lnSpc>
            <a:spcPct val="90000"/>
          </a:lnSpc>
          <a:spcAft>
            <a:spcPts val="1000"/>
          </a:spcAft>
          <a:defRPr dirty="0" err="1" smtClean="0"/>
        </a:defPPr>
      </a:lstStyle>
    </a:txDef>
  </a:objectDefaults>
  <a:extraClrSchemeLst/>
</a:theme>
</file>

<file path=ppt/theme/theme2.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E-Business</Template>
  <TotalTime>0</TotalTime>
  <Words>3858</Words>
  <Application>Microsoft Office PowerPoint</Application>
  <PresentationFormat>Benutzerdefiniert</PresentationFormat>
  <Paragraphs>1025</Paragraphs>
  <Slides>99</Slides>
  <Notes>0</Notes>
  <HiddenSlides>0</HiddenSlides>
  <MMClips>0</MMClips>
  <ScaleCrop>false</ScaleCrop>
  <HeadingPairs>
    <vt:vector size="6" baseType="variant">
      <vt:variant>
        <vt:lpstr>Verwendete Schriftarten</vt:lpstr>
      </vt:variant>
      <vt:variant>
        <vt:i4>5</vt:i4>
      </vt:variant>
      <vt:variant>
        <vt:lpstr>Design</vt:lpstr>
      </vt:variant>
      <vt:variant>
        <vt:i4>1</vt:i4>
      </vt:variant>
      <vt:variant>
        <vt:lpstr>Folientitel</vt:lpstr>
      </vt:variant>
      <vt:variant>
        <vt:i4>99</vt:i4>
      </vt:variant>
    </vt:vector>
  </HeadingPairs>
  <TitlesOfParts>
    <vt:vector size="105" baseType="lpstr">
      <vt:lpstr>Arial</vt:lpstr>
      <vt:lpstr>Bebas Neue</vt:lpstr>
      <vt:lpstr>Wingdings</vt:lpstr>
      <vt:lpstr>Calibri</vt:lpstr>
      <vt:lpstr>Calibri Light</vt:lpstr>
      <vt:lpstr>PRESENTATIONLOAD</vt:lpstr>
      <vt:lpstr>E-BUSINESS / E-COMMERCE</vt:lpstr>
      <vt:lpstr>AGENDA</vt:lpstr>
      <vt:lpstr>Introduction</vt:lpstr>
      <vt:lpstr>INTRODUCTION</vt:lpstr>
      <vt:lpstr>INTRODUCTION</vt:lpstr>
      <vt:lpstr>E-Business</vt:lpstr>
      <vt:lpstr>PowerPoint-Präsentation</vt:lpstr>
      <vt:lpstr>PowerPoint-Präsentation</vt:lpstr>
      <vt:lpstr>E-Business 1. basics</vt:lpstr>
      <vt:lpstr>BASICS</vt:lpstr>
      <vt:lpstr>BASICS</vt:lpstr>
      <vt:lpstr>BASICS</vt:lpstr>
      <vt:lpstr>BASICS</vt:lpstr>
      <vt:lpstr>BASICS</vt:lpstr>
      <vt:lpstr>BASICS</vt:lpstr>
      <vt:lpstr>BASICS</vt:lpstr>
      <vt:lpstr>BASICS</vt:lpstr>
      <vt:lpstr>BASICS</vt:lpstr>
      <vt:lpstr>BASICS</vt:lpstr>
      <vt:lpstr>BASICS</vt:lpstr>
      <vt:lpstr>BASICS</vt:lpstr>
      <vt:lpstr>E-Business 2. INTERACTION</vt:lpstr>
      <vt:lpstr>INTERACTION</vt:lpstr>
      <vt:lpstr>INTERACTION</vt:lpstr>
      <vt:lpstr>INTERACTION</vt:lpstr>
      <vt:lpstr>INTERACTION</vt:lpstr>
      <vt:lpstr>INTERACTION</vt:lpstr>
      <vt:lpstr>INTERACTION</vt:lpstr>
      <vt:lpstr>INTERACTION</vt:lpstr>
      <vt:lpstr>INTERACTION</vt:lpstr>
      <vt:lpstr>INTERACTION</vt:lpstr>
      <vt:lpstr>E-Business 3. pros and cons</vt:lpstr>
      <vt:lpstr>PROS AND CONS</vt:lpstr>
      <vt:lpstr>E-Business 4. E-BUSINESS vs. E-COMMERCE</vt:lpstr>
      <vt:lpstr>E-BUSINESS VS. E-COMMERCE</vt:lpstr>
      <vt:lpstr>E-BUSINESS VS. E-COMMERCE</vt:lpstr>
      <vt:lpstr>E-BUSINESS VS. E-COMMERCE</vt:lpstr>
      <vt:lpstr>E-BUSINESS VS. E-COMMERCE</vt:lpstr>
      <vt:lpstr>E-Commerce</vt:lpstr>
      <vt:lpstr>PowerPoint-Präsentation</vt:lpstr>
      <vt:lpstr>DEFINITION</vt:lpstr>
      <vt:lpstr>E-Business 1. BASICS</vt:lpstr>
      <vt:lpstr>BASICS</vt:lpstr>
      <vt:lpstr>BASICS</vt:lpstr>
      <vt:lpstr>BASICS</vt:lpstr>
      <vt:lpstr>BASICS</vt:lpstr>
      <vt:lpstr>BASICS</vt:lpstr>
      <vt:lpstr>E-Business 2. E-COMMERCE-STRATEGy</vt:lpstr>
      <vt:lpstr>E-COMMERCE STRATEGY</vt:lpstr>
      <vt:lpstr>E-COMMERCE STRATEGY</vt:lpstr>
      <vt:lpstr>E-COMMERCE STRATEGY</vt:lpstr>
      <vt:lpstr>E-COMMERCE STRATEGY</vt:lpstr>
      <vt:lpstr>E-COMMERCE STRATEGY</vt:lpstr>
      <vt:lpstr>E-Business 3. METHODS</vt:lpstr>
      <vt:lpstr>METHODS</vt:lpstr>
      <vt:lpstr>METHODS</vt:lpstr>
      <vt:lpstr>METHODS</vt:lpstr>
      <vt:lpstr>METHODS</vt:lpstr>
      <vt:lpstr>METHODS</vt:lpstr>
      <vt:lpstr>METHODS</vt:lpstr>
      <vt:lpstr>E-Business 4. DEVELOPMENT IN GERMANY</vt:lpstr>
      <vt:lpstr>DEVELOPMENT IN GERMANY</vt:lpstr>
      <vt:lpstr>DEVELOPMENT IN GERMANY</vt:lpstr>
      <vt:lpstr>E-Business 5. pros and cons</vt:lpstr>
      <vt:lpstr>PROS AND CONS</vt:lpstr>
      <vt:lpstr>PROS AND CONS</vt:lpstr>
      <vt:lpstr>ICT</vt:lpstr>
      <vt:lpstr>ICT </vt:lpstr>
      <vt:lpstr>ICT</vt:lpstr>
      <vt:lpstr>ICT</vt:lpstr>
      <vt:lpstr>ICT</vt:lpstr>
      <vt:lpstr>ICT</vt:lpstr>
      <vt:lpstr>ICT</vt:lpstr>
      <vt:lpstr>ICT</vt:lpstr>
      <vt:lpstr>ICT</vt:lpstr>
      <vt:lpstr>ICT</vt:lpstr>
      <vt:lpstr>ICT</vt:lpstr>
      <vt:lpstr>Business Model</vt:lpstr>
      <vt:lpstr>BUSINESS MODEL</vt:lpstr>
      <vt:lpstr>BUSINESS MODEL</vt:lpstr>
      <vt:lpstr>BUSINESS MODEL</vt:lpstr>
      <vt:lpstr>BUSINESS MODEL</vt:lpstr>
      <vt:lpstr>BUSINESS MODEL</vt:lpstr>
      <vt:lpstr>BUSINESS MODEL</vt:lpstr>
      <vt:lpstr>Recap and Next steps</vt:lpstr>
      <vt:lpstr>PowerPoint-Präsentation</vt:lpstr>
      <vt:lpstr>RECAP AND NEXT STEPS</vt:lpstr>
      <vt:lpstr>RECAP AND NEXT STEPS</vt:lpstr>
      <vt:lpstr>RECAP AND NEXT STEPS</vt:lpstr>
      <vt:lpstr>RECAP AND NEXT STEPS</vt:lpstr>
      <vt:lpstr>RECAP AND NEXT STEPS</vt:lpstr>
      <vt:lpstr>RECAP AND NEXT STEPS</vt:lpstr>
      <vt:lpstr>RECAP AND NEXT STEPS</vt:lpstr>
      <vt:lpstr>RECAP AND NEXT STEPS</vt:lpstr>
      <vt:lpstr>Implementation and Checklists</vt:lpstr>
      <vt:lpstr>IMPLEMENTATION AND CHECKLISTS</vt:lpstr>
      <vt:lpstr>IMPLEMENTATION AND CHECKLISTS</vt:lpstr>
      <vt:lpstr>IMPLEMENTATION AND CHECKLISTS</vt:lpstr>
      <vt:lpstr>PowerPoint-Präsentation</vt:lpstr>
    </vt:vector>
  </TitlesOfParts>
  <Company>PresentationLoad GmbH</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E-BUSINESS UND E-COMMERCE</dc:title>
  <dc:creator/>
  <dc:description>www.presentationload.com</dc:description>
  <cp:lastModifiedBy>ac@pl</cp:lastModifiedBy>
  <cp:revision>1148</cp:revision>
  <dcterms:created xsi:type="dcterms:W3CDTF">2016-02-23T10:47:55Z</dcterms:created>
  <dcterms:modified xsi:type="dcterms:W3CDTF">2017-07-13T15:14:26Z</dcterms:modified>
</cp:coreProperties>
</file>